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41" r:id="rId3"/>
    <p:sldId id="348" r:id="rId4"/>
    <p:sldId id="351" r:id="rId5"/>
    <p:sldId id="347" r:id="rId6"/>
    <p:sldId id="346" r:id="rId7"/>
    <p:sldId id="336" r:id="rId8"/>
    <p:sldId id="352" r:id="rId9"/>
    <p:sldId id="362" r:id="rId10"/>
    <p:sldId id="353" r:id="rId11"/>
    <p:sldId id="355" r:id="rId12"/>
    <p:sldId id="356" r:id="rId13"/>
    <p:sldId id="357" r:id="rId14"/>
    <p:sldId id="349" r:id="rId15"/>
    <p:sldId id="361" r:id="rId16"/>
    <p:sldId id="360" r:id="rId17"/>
    <p:sldId id="350" r:id="rId18"/>
    <p:sldId id="354" r:id="rId19"/>
    <p:sldId id="326" r:id="rId20"/>
  </p:sldIdLst>
  <p:sldSz cx="9144000" cy="6858000" type="screen4x3"/>
  <p:notesSz cx="6858000" cy="99456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CCFF"/>
    <a:srgbClr val="FF3300"/>
    <a:srgbClr val="FF6600"/>
    <a:srgbClr val="FF0066"/>
    <a:srgbClr val="66FFFF"/>
    <a:srgbClr val="FFFF9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84683" autoAdjust="0"/>
  </p:normalViewPr>
  <p:slideViewPr>
    <p:cSldViewPr>
      <p:cViewPr varScale="1">
        <p:scale>
          <a:sx n="62" d="100"/>
          <a:sy n="62" d="100"/>
        </p:scale>
        <p:origin x="-13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98475"/>
          </a:xfrm>
          <a:prstGeom prst="rect">
            <a:avLst/>
          </a:prstGeom>
          <a:noFill/>
          <a:ln w="9525">
            <a:noFill/>
            <a:miter lim="800000"/>
            <a:headEnd/>
            <a:tailEnd/>
          </a:ln>
        </p:spPr>
        <p:txBody>
          <a:bodyPr vert="horz" wrap="square" lIns="97429" tIns="48714" rIns="97429" bIns="48714" numCol="1" anchor="t" anchorCtr="0" compatLnSpc="1">
            <a:prstTxWarp prst="textNoShape">
              <a:avLst/>
            </a:prstTxWarp>
          </a:bodyPr>
          <a:lstStyle>
            <a:lvl1pPr defTabSz="974725">
              <a:defRPr sz="1300">
                <a:latin typeface="Times New Roman" pitchFamily="18" charset="0"/>
                <a:cs typeface="+mn-cs"/>
              </a:defRPr>
            </a:lvl1pPr>
          </a:lstStyle>
          <a:p>
            <a:pPr>
              <a:defRPr/>
            </a:pPr>
            <a:endParaRPr lang="ja-JP" altLang="en-US"/>
          </a:p>
        </p:txBody>
      </p:sp>
      <p:sp>
        <p:nvSpPr>
          <p:cNvPr id="17411" name="Rectangle 3"/>
          <p:cNvSpPr>
            <a:spLocks noGrp="1" noChangeArrowheads="1"/>
          </p:cNvSpPr>
          <p:nvPr>
            <p:ph type="dt" sz="quarter" idx="1"/>
          </p:nvPr>
        </p:nvSpPr>
        <p:spPr bwMode="auto">
          <a:xfrm>
            <a:off x="3886200" y="0"/>
            <a:ext cx="2971800" cy="498475"/>
          </a:xfrm>
          <a:prstGeom prst="rect">
            <a:avLst/>
          </a:prstGeom>
          <a:noFill/>
          <a:ln w="9525">
            <a:noFill/>
            <a:miter lim="800000"/>
            <a:headEnd/>
            <a:tailEnd/>
          </a:ln>
        </p:spPr>
        <p:txBody>
          <a:bodyPr vert="horz" wrap="square" lIns="97429" tIns="48714" rIns="97429" bIns="48714" numCol="1" anchor="t" anchorCtr="0" compatLnSpc="1">
            <a:prstTxWarp prst="textNoShape">
              <a:avLst/>
            </a:prstTxWarp>
          </a:bodyPr>
          <a:lstStyle>
            <a:lvl1pPr algn="r" defTabSz="974725">
              <a:defRPr sz="1300">
                <a:latin typeface="Times New Roman" pitchFamily="18" charset="0"/>
                <a:cs typeface="+mn-cs"/>
              </a:defRPr>
            </a:lvl1pPr>
          </a:lstStyle>
          <a:p>
            <a:pPr>
              <a:defRPr/>
            </a:pPr>
            <a:endParaRPr lang="ja-JP" altLang="en-US"/>
          </a:p>
        </p:txBody>
      </p:sp>
      <p:sp>
        <p:nvSpPr>
          <p:cNvPr id="17412" name="Rectangle 4"/>
          <p:cNvSpPr>
            <a:spLocks noGrp="1" noChangeArrowheads="1"/>
          </p:cNvSpPr>
          <p:nvPr>
            <p:ph type="ftr" sz="quarter" idx="2"/>
          </p:nvPr>
        </p:nvSpPr>
        <p:spPr bwMode="auto">
          <a:xfrm>
            <a:off x="0" y="9447213"/>
            <a:ext cx="2971800" cy="498475"/>
          </a:xfrm>
          <a:prstGeom prst="rect">
            <a:avLst/>
          </a:prstGeom>
          <a:noFill/>
          <a:ln w="9525">
            <a:noFill/>
            <a:miter lim="800000"/>
            <a:headEnd/>
            <a:tailEnd/>
          </a:ln>
        </p:spPr>
        <p:txBody>
          <a:bodyPr vert="horz" wrap="square" lIns="97429" tIns="48714" rIns="97429" bIns="48714" numCol="1" anchor="b" anchorCtr="0" compatLnSpc="1">
            <a:prstTxWarp prst="textNoShape">
              <a:avLst/>
            </a:prstTxWarp>
          </a:bodyPr>
          <a:lstStyle>
            <a:lvl1pPr defTabSz="974725">
              <a:defRPr sz="1300">
                <a:latin typeface="Times New Roman" pitchFamily="18" charset="0"/>
                <a:cs typeface="+mn-cs"/>
              </a:defRPr>
            </a:lvl1pPr>
          </a:lstStyle>
          <a:p>
            <a:pPr>
              <a:defRPr/>
            </a:pPr>
            <a:endParaRPr lang="ja-JP" altLang="en-US"/>
          </a:p>
        </p:txBody>
      </p:sp>
      <p:sp>
        <p:nvSpPr>
          <p:cNvPr id="17413" name="Rectangle 5"/>
          <p:cNvSpPr>
            <a:spLocks noGrp="1" noChangeArrowheads="1"/>
          </p:cNvSpPr>
          <p:nvPr>
            <p:ph type="sldNum" sz="quarter" idx="3"/>
          </p:nvPr>
        </p:nvSpPr>
        <p:spPr bwMode="auto">
          <a:xfrm>
            <a:off x="3886200" y="9447213"/>
            <a:ext cx="2971800" cy="498475"/>
          </a:xfrm>
          <a:prstGeom prst="rect">
            <a:avLst/>
          </a:prstGeom>
          <a:noFill/>
          <a:ln w="9525">
            <a:noFill/>
            <a:miter lim="800000"/>
            <a:headEnd/>
            <a:tailEnd/>
          </a:ln>
        </p:spPr>
        <p:txBody>
          <a:bodyPr vert="horz" wrap="square" lIns="97429" tIns="48714" rIns="97429" bIns="48714" numCol="1" anchor="b" anchorCtr="0" compatLnSpc="1">
            <a:prstTxWarp prst="textNoShape">
              <a:avLst/>
            </a:prstTxWarp>
          </a:bodyPr>
          <a:lstStyle>
            <a:lvl1pPr algn="r" defTabSz="974725">
              <a:defRPr sz="1300">
                <a:latin typeface="Times New Roman" pitchFamily="18" charset="0"/>
                <a:cs typeface="+mn-cs"/>
              </a:defRPr>
            </a:lvl1pPr>
          </a:lstStyle>
          <a:p>
            <a:pPr>
              <a:defRPr/>
            </a:pPr>
            <a:fld id="{A8CBD888-9AB9-42BF-A161-E1A42E4EB9C4}"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98475"/>
          </a:xfrm>
          <a:prstGeom prst="rect">
            <a:avLst/>
          </a:prstGeom>
          <a:noFill/>
          <a:ln w="9525">
            <a:noFill/>
            <a:miter lim="800000"/>
            <a:headEnd/>
            <a:tailEnd/>
          </a:ln>
        </p:spPr>
        <p:txBody>
          <a:bodyPr vert="horz" wrap="square" lIns="97429" tIns="48714" rIns="97429" bIns="48714" numCol="1" anchor="t" anchorCtr="0" compatLnSpc="1">
            <a:prstTxWarp prst="textNoShape">
              <a:avLst/>
            </a:prstTxWarp>
          </a:bodyPr>
          <a:lstStyle>
            <a:lvl1pPr defTabSz="974725" eaLnBrk="0" hangingPunct="0">
              <a:defRPr sz="1300">
                <a:latin typeface="Times New Roman" pitchFamily="18" charset="0"/>
                <a:cs typeface="+mn-cs"/>
              </a:defRPr>
            </a:lvl1pPr>
          </a:lstStyle>
          <a:p>
            <a:pPr>
              <a:defRPr/>
            </a:pPr>
            <a:endParaRPr lang="ja-JP" altLang="en-US"/>
          </a:p>
        </p:txBody>
      </p:sp>
      <p:sp>
        <p:nvSpPr>
          <p:cNvPr id="23555" name="Rectangle 3"/>
          <p:cNvSpPr>
            <a:spLocks noGrp="1" noChangeArrowheads="1"/>
          </p:cNvSpPr>
          <p:nvPr>
            <p:ph type="dt" idx="1"/>
          </p:nvPr>
        </p:nvSpPr>
        <p:spPr bwMode="auto">
          <a:xfrm>
            <a:off x="3884613" y="0"/>
            <a:ext cx="2971800" cy="498475"/>
          </a:xfrm>
          <a:prstGeom prst="rect">
            <a:avLst/>
          </a:prstGeom>
          <a:noFill/>
          <a:ln w="9525">
            <a:noFill/>
            <a:miter lim="800000"/>
            <a:headEnd/>
            <a:tailEnd/>
          </a:ln>
        </p:spPr>
        <p:txBody>
          <a:bodyPr vert="horz" wrap="square" lIns="97429" tIns="48714" rIns="97429" bIns="48714" numCol="1" anchor="t" anchorCtr="0" compatLnSpc="1">
            <a:prstTxWarp prst="textNoShape">
              <a:avLst/>
            </a:prstTxWarp>
          </a:bodyPr>
          <a:lstStyle>
            <a:lvl1pPr algn="r" defTabSz="974725" eaLnBrk="0" hangingPunct="0">
              <a:defRPr sz="1300">
                <a:latin typeface="Times New Roman" pitchFamily="18" charset="0"/>
                <a:cs typeface="+mn-cs"/>
              </a:defRPr>
            </a:lvl1pPr>
          </a:lstStyle>
          <a:p>
            <a:pPr>
              <a:defRPr/>
            </a:pPr>
            <a:endParaRPr lang="ja-JP" altLang="en-US"/>
          </a:p>
        </p:txBody>
      </p:sp>
      <p:sp>
        <p:nvSpPr>
          <p:cNvPr id="20484" name="Rectangle 4"/>
          <p:cNvSpPr>
            <a:spLocks noGrp="1" noRot="1" noChangeAspect="1" noChangeArrowheads="1" noTextEdit="1"/>
          </p:cNvSpPr>
          <p:nvPr>
            <p:ph type="sldImg" idx="2"/>
          </p:nvPr>
        </p:nvSpPr>
        <p:spPr bwMode="auto">
          <a:xfrm>
            <a:off x="944563" y="746125"/>
            <a:ext cx="4972050" cy="3729038"/>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5800" y="4725988"/>
            <a:ext cx="5486400" cy="4473575"/>
          </a:xfrm>
          <a:prstGeom prst="rect">
            <a:avLst/>
          </a:prstGeom>
          <a:noFill/>
          <a:ln w="9525">
            <a:noFill/>
            <a:miter lim="800000"/>
            <a:headEnd/>
            <a:tailEnd/>
          </a:ln>
        </p:spPr>
        <p:txBody>
          <a:bodyPr vert="horz" wrap="square" lIns="97429" tIns="48714" rIns="97429" bIns="487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9445625"/>
            <a:ext cx="2971800" cy="498475"/>
          </a:xfrm>
          <a:prstGeom prst="rect">
            <a:avLst/>
          </a:prstGeom>
          <a:noFill/>
          <a:ln w="9525">
            <a:noFill/>
            <a:miter lim="800000"/>
            <a:headEnd/>
            <a:tailEnd/>
          </a:ln>
        </p:spPr>
        <p:txBody>
          <a:bodyPr vert="horz" wrap="square" lIns="97429" tIns="48714" rIns="97429" bIns="48714" numCol="1" anchor="b" anchorCtr="0" compatLnSpc="1">
            <a:prstTxWarp prst="textNoShape">
              <a:avLst/>
            </a:prstTxWarp>
          </a:bodyPr>
          <a:lstStyle>
            <a:lvl1pPr defTabSz="974725" eaLnBrk="0" hangingPunct="0">
              <a:defRPr sz="1300">
                <a:latin typeface="Times New Roman" pitchFamily="18" charset="0"/>
                <a:cs typeface="+mn-cs"/>
              </a:defRPr>
            </a:lvl1pPr>
          </a:lstStyle>
          <a:p>
            <a:pPr>
              <a:defRPr/>
            </a:pPr>
            <a:endParaRPr lang="ja-JP" altLang="en-US"/>
          </a:p>
        </p:txBody>
      </p:sp>
      <p:sp>
        <p:nvSpPr>
          <p:cNvPr id="23559" name="Rectangle 7"/>
          <p:cNvSpPr>
            <a:spLocks noGrp="1" noChangeArrowheads="1"/>
          </p:cNvSpPr>
          <p:nvPr>
            <p:ph type="sldNum" sz="quarter" idx="5"/>
          </p:nvPr>
        </p:nvSpPr>
        <p:spPr bwMode="auto">
          <a:xfrm>
            <a:off x="3884613" y="9445625"/>
            <a:ext cx="2971800" cy="498475"/>
          </a:xfrm>
          <a:prstGeom prst="rect">
            <a:avLst/>
          </a:prstGeom>
          <a:noFill/>
          <a:ln w="9525">
            <a:noFill/>
            <a:miter lim="800000"/>
            <a:headEnd/>
            <a:tailEnd/>
          </a:ln>
        </p:spPr>
        <p:txBody>
          <a:bodyPr vert="horz" wrap="square" lIns="97429" tIns="48714" rIns="97429" bIns="48714" numCol="1" anchor="b" anchorCtr="0" compatLnSpc="1">
            <a:prstTxWarp prst="textNoShape">
              <a:avLst/>
            </a:prstTxWarp>
          </a:bodyPr>
          <a:lstStyle>
            <a:lvl1pPr algn="r" defTabSz="974725" eaLnBrk="0" hangingPunct="0">
              <a:defRPr sz="1300">
                <a:latin typeface="Times New Roman" pitchFamily="18" charset="0"/>
                <a:cs typeface="+mn-cs"/>
              </a:defRPr>
            </a:lvl1pPr>
          </a:lstStyle>
          <a:p>
            <a:pPr>
              <a:defRPr/>
            </a:pPr>
            <a:fld id="{FFB6665C-20E3-4F4E-86E8-1B463B00A3F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75E356F8-DFB6-482E-908C-E56DBE86BE7D}" type="slidenum">
              <a:rPr lang="ja-JP" altLang="en-US" smtClean="0">
                <a:latin typeface="Times New Roman" pitchFamily="16" charset="0"/>
              </a:rPr>
              <a:pPr>
                <a:defRPr/>
              </a:pPr>
              <a:t>1</a:t>
            </a:fld>
            <a:endParaRPr lang="en-US" altLang="ja-JP" smtClean="0">
              <a:latin typeface="Times New Roman" pitchFamily="16"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s-ES" altLang="ja-JP" sz="800" dirty="0" smtClean="0"/>
          </a:p>
          <a:p>
            <a:r>
              <a:rPr lang="es-ES" altLang="ja-JP" sz="800" dirty="0" err="1" smtClean="0"/>
              <a:t>Th</a:t>
            </a:r>
            <a:r>
              <a:rPr lang="es-ES" altLang="ja-JP" sz="800" baseline="0" dirty="0" err="1" smtClean="0"/>
              <a:t>e</a:t>
            </a:r>
            <a:r>
              <a:rPr lang="es-ES" altLang="ja-JP" sz="800" baseline="0" dirty="0" smtClean="0"/>
              <a:t> </a:t>
            </a:r>
            <a:r>
              <a:rPr lang="es-ES" altLang="ja-JP" sz="800" baseline="0" dirty="0" err="1" smtClean="0"/>
              <a:t>topic</a:t>
            </a:r>
            <a:r>
              <a:rPr lang="es-ES" altLang="ja-JP" sz="800" baseline="0" dirty="0" smtClean="0"/>
              <a:t> of </a:t>
            </a:r>
            <a:r>
              <a:rPr lang="es-ES" altLang="ja-JP" sz="800" baseline="0" dirty="0" err="1" smtClean="0"/>
              <a:t>todays</a:t>
            </a:r>
            <a:r>
              <a:rPr lang="es-ES" altLang="ja-JP" sz="800" baseline="0" dirty="0" smtClean="0"/>
              <a:t> </a:t>
            </a:r>
            <a:r>
              <a:rPr lang="es-ES" altLang="ja-JP" sz="800" baseline="0" dirty="0" err="1" smtClean="0"/>
              <a:t>presentation</a:t>
            </a:r>
            <a:r>
              <a:rPr lang="es-ES" altLang="ja-JP" sz="800" baseline="0" dirty="0" smtClean="0"/>
              <a:t> </a:t>
            </a:r>
            <a:r>
              <a:rPr lang="es-ES" altLang="ja-JP" sz="800" baseline="0" dirty="0" err="1" smtClean="0"/>
              <a:t>is</a:t>
            </a:r>
            <a:r>
              <a:rPr lang="es-ES" altLang="ja-JP" sz="800" baseline="0" dirty="0" smtClean="0"/>
              <a:t>: Role of </a:t>
            </a:r>
            <a:r>
              <a:rPr lang="es-ES" altLang="ja-JP" sz="800" baseline="0" dirty="0" err="1" smtClean="0"/>
              <a:t>standards</a:t>
            </a:r>
            <a:r>
              <a:rPr lang="es-ES" altLang="ja-JP" sz="800" baseline="0" dirty="0" smtClean="0"/>
              <a:t> in TLM </a:t>
            </a:r>
            <a:r>
              <a:rPr lang="es-ES" altLang="ja-JP" sz="800" baseline="0" dirty="0" err="1" smtClean="0"/>
              <a:t>driven</a:t>
            </a:r>
            <a:r>
              <a:rPr lang="es-ES" altLang="ja-JP" sz="800" baseline="0" dirty="0" smtClean="0"/>
              <a:t> </a:t>
            </a:r>
            <a:r>
              <a:rPr lang="es-ES" altLang="ja-JP" sz="800" baseline="0" dirty="0" err="1" smtClean="0"/>
              <a:t>Design</a:t>
            </a:r>
            <a:r>
              <a:rPr lang="es-ES" altLang="ja-JP" sz="800" baseline="0" dirty="0" smtClean="0"/>
              <a:t> and </a:t>
            </a:r>
            <a:r>
              <a:rPr lang="es-ES" altLang="ja-JP" sz="800" baseline="0" dirty="0" err="1" smtClean="0"/>
              <a:t>verification</a:t>
            </a:r>
            <a:r>
              <a:rPr lang="es-ES" altLang="ja-JP" sz="800" baseline="0" dirty="0" smtClean="0"/>
              <a:t> </a:t>
            </a:r>
            <a:r>
              <a:rPr lang="es-ES" altLang="ja-JP" sz="800" baseline="0" dirty="0" err="1" smtClean="0"/>
              <a:t>methodology</a:t>
            </a:r>
            <a:endParaRPr lang="es-ES" altLang="ja-JP" sz="800" baseline="0" dirty="0" smtClean="0"/>
          </a:p>
          <a:p>
            <a:r>
              <a:rPr lang="es-ES" altLang="ja-JP" sz="800" dirty="0"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42AFA88-2C86-4805-89C2-0AD720DA8ACF}" type="slidenum">
              <a:rPr lang="en-US"/>
              <a:pPr>
                <a:defRPr/>
              </a:pPr>
              <a:t>10</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sz="800" dirty="0" smtClean="0"/>
              <a:t>This slides talks about what should be the structure of the model.</a:t>
            </a:r>
          </a:p>
          <a:p>
            <a:r>
              <a:rPr lang="en-US" sz="800" dirty="0" smtClean="0"/>
              <a:t>We create the model as per </a:t>
            </a:r>
            <a:r>
              <a:rPr lang="en-US" sz="800" dirty="0" err="1" smtClean="0"/>
              <a:t>starc</a:t>
            </a:r>
            <a:r>
              <a:rPr lang="en-US" sz="800" dirty="0" smtClean="0"/>
              <a:t> TLM guidelines</a:t>
            </a:r>
            <a:r>
              <a:rPr lang="en-US" sz="800" baseline="0" dirty="0" smtClean="0"/>
              <a:t>. The computation is </a:t>
            </a:r>
            <a:r>
              <a:rPr lang="en-US" sz="800" baseline="0" dirty="0" err="1" smtClean="0"/>
              <a:t>seperated</a:t>
            </a:r>
            <a:r>
              <a:rPr lang="en-US" sz="800" baseline="0" dirty="0" smtClean="0"/>
              <a:t> from the communication so as to allow the maximum code re-use across abstraction level.</a:t>
            </a:r>
          </a:p>
          <a:p>
            <a:endParaRPr lang="en-US" sz="800" baseline="0" dirty="0" smtClean="0"/>
          </a:p>
          <a:p>
            <a:r>
              <a:rPr lang="en-US" sz="800" baseline="0" dirty="0" smtClean="0"/>
              <a:t>Let us say we create a TLM2.0 compliant model as the starting point. It will have the TLM2.0 socket.</a:t>
            </a:r>
          </a:p>
          <a:p>
            <a:r>
              <a:rPr lang="en-US" sz="800" baseline="0" dirty="0" smtClean="0"/>
              <a:t>It supports the Untimed / Loosely </a:t>
            </a:r>
            <a:r>
              <a:rPr lang="en-US" sz="800" baseline="0" dirty="0" err="1" smtClean="0"/>
              <a:t>tmed</a:t>
            </a:r>
            <a:r>
              <a:rPr lang="en-US" sz="800" baseline="0" dirty="0" smtClean="0"/>
              <a:t> </a:t>
            </a:r>
            <a:r>
              <a:rPr lang="en-US" sz="800" baseline="0" dirty="0" err="1" smtClean="0"/>
              <a:t>behaviour</a:t>
            </a:r>
            <a:r>
              <a:rPr lang="en-US" sz="800" baseline="0" dirty="0" smtClean="0"/>
              <a:t> through the blocking interface defined in TLM2.0</a:t>
            </a:r>
          </a:p>
          <a:p>
            <a:r>
              <a:rPr lang="en-US" sz="800" baseline="0" dirty="0" smtClean="0"/>
              <a:t>And it supports the approximately timed </a:t>
            </a:r>
            <a:r>
              <a:rPr lang="en-US" sz="800" baseline="0" dirty="0" err="1" smtClean="0"/>
              <a:t>behaviour</a:t>
            </a:r>
            <a:r>
              <a:rPr lang="en-US" sz="800" baseline="0" dirty="0" smtClean="0"/>
              <a:t> </a:t>
            </a:r>
            <a:r>
              <a:rPr lang="en-US" sz="800" baseline="0" dirty="0" err="1" smtClean="0"/>
              <a:t>unsing</a:t>
            </a:r>
            <a:r>
              <a:rPr lang="en-US" sz="800" baseline="0" dirty="0" smtClean="0"/>
              <a:t> the non blocking interface and as per generic protocol defined in TLM2.0</a:t>
            </a:r>
          </a:p>
          <a:p>
            <a:r>
              <a:rPr lang="en-US" sz="800" baseline="0" dirty="0" smtClean="0"/>
              <a:t> </a:t>
            </a:r>
          </a:p>
          <a:p>
            <a:r>
              <a:rPr lang="en-US" sz="800" baseline="0" dirty="0" smtClean="0"/>
              <a:t>As the communication is separate from the core model, the same model can be re-used to create the model at lower abstraction level which can be even cycle accurate TLM or the pin level or any other abstraction.</a:t>
            </a:r>
          </a:p>
          <a:p>
            <a:endParaRPr lang="en-US" sz="800" baseline="0" dirty="0" smtClean="0"/>
          </a:p>
          <a:p>
            <a:r>
              <a:rPr lang="en-US" sz="800" baseline="0" dirty="0" smtClean="0"/>
              <a:t>we can simply connect a bus specific adaptor to get the cycle accurate model, or the pin level model.</a:t>
            </a:r>
          </a:p>
          <a:p>
            <a:r>
              <a:rPr lang="en-US" sz="800" baseline="0" dirty="0" smtClean="0"/>
              <a:t>By simply changing the adaptor we get the IP model that can connect with different bus architecture.</a:t>
            </a:r>
          </a:p>
          <a:p>
            <a:r>
              <a:rPr lang="en-US" sz="800" baseline="0" dirty="0" smtClean="0"/>
              <a:t>***</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28F8FF2D-2965-476C-89B6-C1D6B763E49C}" type="slidenum">
              <a:rPr lang="ja-JP" altLang="en-US" smtClean="0">
                <a:latin typeface="Times New Roman" pitchFamily="16" charset="0"/>
              </a:rPr>
              <a:pPr>
                <a:defRPr/>
              </a:pPr>
              <a:t>11</a:t>
            </a:fld>
            <a:endParaRPr lang="en-US" altLang="ja-JP" smtClean="0">
              <a:latin typeface="Times New Roman" pitchFamily="16"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s-ES" altLang="ja-JP" sz="700" dirty="0" err="1" smtClean="0"/>
              <a:t>Now</a:t>
            </a:r>
            <a:r>
              <a:rPr lang="es-ES" altLang="ja-JP" sz="700" dirty="0" smtClean="0"/>
              <a:t> </a:t>
            </a:r>
            <a:r>
              <a:rPr lang="es-ES" altLang="ja-JP" sz="700" dirty="0" err="1" smtClean="0"/>
              <a:t>we</a:t>
            </a:r>
            <a:r>
              <a:rPr lang="es-ES" altLang="ja-JP" sz="700" dirty="0" smtClean="0"/>
              <a:t> come </a:t>
            </a:r>
            <a:r>
              <a:rPr lang="es-ES" altLang="ja-JP" sz="700" dirty="0" err="1" smtClean="0"/>
              <a:t>to</a:t>
            </a:r>
            <a:r>
              <a:rPr lang="es-ES" altLang="ja-JP" sz="700" dirty="0" smtClean="0"/>
              <a:t> </a:t>
            </a:r>
            <a:r>
              <a:rPr lang="es-ES" altLang="ja-JP" sz="700" dirty="0" err="1" smtClean="0"/>
              <a:t>the</a:t>
            </a:r>
            <a:r>
              <a:rPr lang="es-ES" altLang="ja-JP" sz="700" dirty="0" smtClean="0"/>
              <a:t> </a:t>
            </a:r>
            <a:r>
              <a:rPr lang="es-ES" altLang="ja-JP" sz="700" dirty="0" err="1" smtClean="0"/>
              <a:t>next</a:t>
            </a:r>
            <a:r>
              <a:rPr lang="es-ES" altLang="ja-JP" sz="700" dirty="0" smtClean="0"/>
              <a:t> </a:t>
            </a:r>
            <a:r>
              <a:rPr lang="es-ES" altLang="ja-JP" sz="700" dirty="0" err="1" smtClean="0"/>
              <a:t>component</a:t>
            </a:r>
            <a:r>
              <a:rPr lang="es-ES" altLang="ja-JP" sz="700" baseline="0" dirty="0" smtClean="0"/>
              <a:t> of </a:t>
            </a:r>
            <a:r>
              <a:rPr lang="es-ES" altLang="ja-JP" sz="700" baseline="0" dirty="0" err="1" smtClean="0"/>
              <a:t>the</a:t>
            </a:r>
            <a:r>
              <a:rPr lang="es-ES" altLang="ja-JP" sz="700" baseline="0" dirty="0" smtClean="0"/>
              <a:t> TLM D&amp;V </a:t>
            </a:r>
            <a:r>
              <a:rPr lang="es-ES" altLang="ja-JP" sz="700" baseline="0" dirty="0" err="1" smtClean="0"/>
              <a:t>flow</a:t>
            </a:r>
            <a:r>
              <a:rPr lang="es-ES" altLang="ja-JP" sz="700" baseline="0" dirty="0" smtClean="0"/>
              <a:t>.</a:t>
            </a:r>
          </a:p>
          <a:p>
            <a:r>
              <a:rPr lang="es-ES" altLang="ja-JP" sz="700" baseline="0" dirty="0" err="1" smtClean="0"/>
              <a:t>This</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creating</a:t>
            </a:r>
            <a:r>
              <a:rPr lang="es-ES" altLang="ja-JP" sz="700" baseline="0" dirty="0" smtClean="0"/>
              <a:t> </a:t>
            </a:r>
            <a:r>
              <a:rPr lang="es-ES" altLang="ja-JP" sz="700" baseline="0" dirty="0" err="1" smtClean="0"/>
              <a:t>the</a:t>
            </a:r>
            <a:r>
              <a:rPr lang="es-ES" altLang="ja-JP" sz="700" baseline="0" dirty="0" smtClean="0"/>
              <a:t> SystemC </a:t>
            </a:r>
            <a:r>
              <a:rPr lang="es-ES" altLang="ja-JP" sz="700" baseline="0" dirty="0" err="1" smtClean="0"/>
              <a:t>models</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high</a:t>
            </a:r>
            <a:r>
              <a:rPr lang="es-ES" altLang="ja-JP" sz="700" baseline="0" dirty="0" smtClean="0"/>
              <a:t> </a:t>
            </a:r>
            <a:r>
              <a:rPr lang="es-ES" altLang="ja-JP" sz="700" baseline="0" dirty="0" err="1" smtClean="0"/>
              <a:t>level</a:t>
            </a:r>
            <a:r>
              <a:rPr lang="es-ES" altLang="ja-JP" sz="700" baseline="0" dirty="0" smtClean="0"/>
              <a:t> </a:t>
            </a:r>
            <a:r>
              <a:rPr lang="es-ES" altLang="ja-JP" sz="700" baseline="0" dirty="0" err="1" smtClean="0"/>
              <a:t>synthesis</a:t>
            </a:r>
            <a:r>
              <a:rPr lang="es-ES" altLang="ja-JP" sz="700" baseline="0" dirty="0" smtClean="0"/>
              <a:t>.</a:t>
            </a:r>
          </a:p>
          <a:p>
            <a:endParaRPr lang="es-ES" altLang="ja-JP" sz="700" baseline="0" dirty="0" smtClean="0"/>
          </a:p>
          <a:p>
            <a:r>
              <a:rPr lang="es-ES" altLang="ja-JP" sz="700" baseline="0" dirty="0" err="1" smtClean="0"/>
              <a:t>Why</a:t>
            </a:r>
            <a:r>
              <a:rPr lang="es-ES" altLang="ja-JP" sz="700" baseline="0" dirty="0" smtClean="0"/>
              <a:t> </a:t>
            </a:r>
            <a:r>
              <a:rPr lang="es-ES" altLang="ja-JP" sz="700" baseline="0" dirty="0" err="1" smtClean="0"/>
              <a:t>should</a:t>
            </a:r>
            <a:r>
              <a:rPr lang="es-ES" altLang="ja-JP" sz="700" baseline="0" dirty="0" smtClean="0"/>
              <a:t> </a:t>
            </a:r>
            <a:r>
              <a:rPr lang="es-ES" altLang="ja-JP" sz="700" baseline="0" dirty="0" err="1" smtClean="0"/>
              <a:t>anyone</a:t>
            </a:r>
            <a:r>
              <a:rPr lang="es-ES" altLang="ja-JP" sz="700" baseline="0" dirty="0" smtClean="0"/>
              <a:t> </a:t>
            </a:r>
            <a:r>
              <a:rPr lang="es-ES" altLang="ja-JP" sz="700" baseline="0" dirty="0" err="1" smtClean="0"/>
              <a:t>create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Synthesizable</a:t>
            </a:r>
            <a:r>
              <a:rPr lang="es-ES" altLang="ja-JP" sz="700" baseline="0" dirty="0" smtClean="0"/>
              <a:t> </a:t>
            </a:r>
            <a:r>
              <a:rPr lang="es-ES" altLang="ja-JP" sz="700" baseline="0" dirty="0" err="1" smtClean="0"/>
              <a:t>model</a:t>
            </a:r>
            <a:r>
              <a:rPr lang="es-ES" altLang="ja-JP" sz="700" baseline="0" dirty="0" smtClean="0"/>
              <a:t> in SystemC </a:t>
            </a:r>
            <a:r>
              <a:rPr lang="es-ES" altLang="ja-JP" sz="700" baseline="0" dirty="0" err="1" smtClean="0"/>
              <a:t>instead</a:t>
            </a:r>
            <a:r>
              <a:rPr lang="es-ES" altLang="ja-JP" sz="700" baseline="0" dirty="0" smtClean="0"/>
              <a:t> of </a:t>
            </a:r>
            <a:r>
              <a:rPr lang="es-ES" altLang="ja-JP" sz="700" baseline="0" dirty="0" err="1" smtClean="0"/>
              <a:t>directly</a:t>
            </a:r>
            <a:r>
              <a:rPr lang="es-ES" altLang="ja-JP" sz="700" baseline="0" dirty="0" smtClean="0"/>
              <a:t> </a:t>
            </a:r>
            <a:r>
              <a:rPr lang="es-ES" altLang="ja-JP" sz="700" baseline="0" dirty="0" err="1" smtClean="0"/>
              <a:t>creating</a:t>
            </a:r>
            <a:r>
              <a:rPr lang="es-ES" altLang="ja-JP" sz="700" baseline="0" dirty="0" smtClean="0"/>
              <a:t> </a:t>
            </a:r>
            <a:r>
              <a:rPr lang="es-ES" altLang="ja-JP" sz="700" baseline="0" dirty="0" err="1" smtClean="0"/>
              <a:t>the</a:t>
            </a:r>
            <a:r>
              <a:rPr lang="es-ES" altLang="ja-JP" sz="700" baseline="0" dirty="0" smtClean="0"/>
              <a:t> RTL.</a:t>
            </a:r>
          </a:p>
          <a:p>
            <a:endParaRPr lang="es-ES" altLang="ja-JP" sz="700" baseline="0" dirty="0" smtClean="0"/>
          </a:p>
          <a:p>
            <a:r>
              <a:rPr lang="es-ES" altLang="ja-JP" sz="700" baseline="0" dirty="0" err="1" smtClean="0"/>
              <a:t>The</a:t>
            </a:r>
            <a:r>
              <a:rPr lang="es-ES" altLang="ja-JP" sz="700" baseline="0" dirty="0" smtClean="0"/>
              <a:t> </a:t>
            </a:r>
            <a:r>
              <a:rPr lang="es-ES" altLang="ja-JP" sz="700" baseline="0" dirty="0" err="1" smtClean="0"/>
              <a:t>primary</a:t>
            </a:r>
            <a:r>
              <a:rPr lang="es-ES" altLang="ja-JP" sz="700" baseline="0" dirty="0" smtClean="0"/>
              <a:t> </a:t>
            </a:r>
            <a:r>
              <a:rPr lang="es-ES" altLang="ja-JP" sz="700" baseline="0" dirty="0" err="1" smtClean="0"/>
              <a:t>benefit</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that</a:t>
            </a:r>
            <a:r>
              <a:rPr lang="es-ES" altLang="ja-JP" sz="700" baseline="0" dirty="0" smtClean="0"/>
              <a:t> </a:t>
            </a:r>
            <a:r>
              <a:rPr lang="es-ES" altLang="ja-JP" sz="700" baseline="0" dirty="0" err="1" smtClean="0"/>
              <a:t>designer</a:t>
            </a:r>
            <a:r>
              <a:rPr lang="es-ES" altLang="ja-JP" sz="700" baseline="0" dirty="0" smtClean="0"/>
              <a:t> can </a:t>
            </a:r>
            <a:r>
              <a:rPr lang="es-ES" altLang="ja-JP" sz="700" baseline="0" dirty="0" err="1" smtClean="0"/>
              <a:t>just</a:t>
            </a:r>
            <a:r>
              <a:rPr lang="es-ES" altLang="ja-JP" sz="700" baseline="0" dirty="0" smtClean="0"/>
              <a:t> </a:t>
            </a:r>
            <a:r>
              <a:rPr lang="es-ES" altLang="ja-JP" sz="700" baseline="0" dirty="0" err="1" smtClean="0"/>
              <a:t>focus</a:t>
            </a:r>
            <a:r>
              <a:rPr lang="es-ES" altLang="ja-JP" sz="700" baseline="0" dirty="0" smtClean="0"/>
              <a:t> </a:t>
            </a:r>
            <a:r>
              <a:rPr lang="es-ES" altLang="ja-JP" sz="700" baseline="0" dirty="0" err="1" smtClean="0"/>
              <a:t>on</a:t>
            </a:r>
            <a:r>
              <a:rPr lang="es-ES" altLang="ja-JP" sz="700" baseline="0" dirty="0" smtClean="0"/>
              <a:t> </a:t>
            </a:r>
            <a:r>
              <a:rPr lang="es-ES" altLang="ja-JP" sz="700" baseline="0" dirty="0" err="1" smtClean="0"/>
              <a:t>implementing</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functionality</a:t>
            </a:r>
            <a:r>
              <a:rPr lang="es-ES" altLang="ja-JP" sz="700" baseline="0" dirty="0" smtClean="0"/>
              <a:t> at </a:t>
            </a:r>
            <a:r>
              <a:rPr lang="es-ES" altLang="ja-JP" sz="700" baseline="0" dirty="0" err="1" smtClean="0"/>
              <a:t>higher</a:t>
            </a:r>
            <a:r>
              <a:rPr lang="es-ES" altLang="ja-JP" sz="700" baseline="0" dirty="0" smtClean="0"/>
              <a:t> </a:t>
            </a:r>
            <a:r>
              <a:rPr lang="es-ES" altLang="ja-JP" sz="700" baseline="0" dirty="0" err="1" smtClean="0"/>
              <a:t>level</a:t>
            </a:r>
            <a:r>
              <a:rPr lang="es-ES" altLang="ja-JP" sz="700" baseline="0" dirty="0" smtClean="0"/>
              <a:t> </a:t>
            </a:r>
            <a:r>
              <a:rPr lang="es-ES" altLang="ja-JP" sz="700" baseline="0" dirty="0" err="1" smtClean="0"/>
              <a:t>using</a:t>
            </a:r>
            <a:r>
              <a:rPr lang="es-ES" altLang="ja-JP" sz="700" baseline="0" dirty="0" smtClean="0"/>
              <a:t> SystemC. He </a:t>
            </a:r>
            <a:r>
              <a:rPr lang="es-ES" altLang="ja-JP" sz="700" baseline="0" dirty="0" err="1" smtClean="0"/>
              <a:t>need</a:t>
            </a:r>
            <a:r>
              <a:rPr lang="es-ES" altLang="ja-JP" sz="700" baseline="0" dirty="0" smtClean="0"/>
              <a:t> </a:t>
            </a:r>
            <a:r>
              <a:rPr lang="es-ES" altLang="ja-JP" sz="700" baseline="0" dirty="0" err="1" smtClean="0"/>
              <a:t>not</a:t>
            </a:r>
            <a:r>
              <a:rPr lang="es-ES" altLang="ja-JP" sz="700" baseline="0" dirty="0" smtClean="0"/>
              <a:t> </a:t>
            </a:r>
            <a:r>
              <a:rPr lang="es-ES" altLang="ja-JP" sz="700" baseline="0" dirty="0" err="1" smtClean="0"/>
              <a:t>worry</a:t>
            </a:r>
            <a:r>
              <a:rPr lang="es-ES" altLang="ja-JP" sz="700" baseline="0" dirty="0" smtClean="0"/>
              <a:t> </a:t>
            </a:r>
            <a:r>
              <a:rPr lang="es-ES" altLang="ja-JP" sz="700" baseline="0" dirty="0" err="1" smtClean="0"/>
              <a:t>about</a:t>
            </a:r>
            <a:r>
              <a:rPr lang="es-ES" altLang="ja-JP" sz="700" baseline="0" dirty="0" smtClean="0"/>
              <a:t> </a:t>
            </a:r>
            <a:r>
              <a:rPr lang="es-ES" altLang="ja-JP" sz="700" baseline="0" dirty="0" err="1" smtClean="0"/>
              <a:t>optimizing</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for</a:t>
            </a:r>
            <a:r>
              <a:rPr lang="es-ES" altLang="ja-JP" sz="700" baseline="0" dirty="0" smtClean="0"/>
              <a:t> a </a:t>
            </a:r>
            <a:r>
              <a:rPr lang="es-ES" altLang="ja-JP" sz="700" baseline="0" dirty="0" err="1" smtClean="0"/>
              <a:t>specific</a:t>
            </a:r>
            <a:r>
              <a:rPr lang="es-ES" altLang="ja-JP" sz="700" baseline="0" dirty="0" smtClean="0"/>
              <a:t> </a:t>
            </a:r>
            <a:r>
              <a:rPr lang="es-ES" altLang="ja-JP" sz="700" baseline="0" dirty="0" err="1" smtClean="0"/>
              <a:t>architecture</a:t>
            </a:r>
            <a:r>
              <a:rPr lang="es-ES" altLang="ja-JP" sz="700" baseline="0" dirty="0" smtClean="0"/>
              <a:t> / </a:t>
            </a:r>
            <a:r>
              <a:rPr lang="es-ES" altLang="ja-JP" sz="700" baseline="0" dirty="0" err="1" smtClean="0"/>
              <a:t>application</a:t>
            </a:r>
            <a:r>
              <a:rPr lang="es-ES" altLang="ja-JP" sz="700" baseline="0" dirty="0" smtClean="0"/>
              <a:t> etc..</a:t>
            </a:r>
          </a:p>
          <a:p>
            <a:r>
              <a:rPr lang="es-ES" altLang="ja-JP" sz="700" baseline="0" dirty="0" err="1" smtClean="0"/>
              <a:t>The</a:t>
            </a:r>
            <a:r>
              <a:rPr lang="es-ES" altLang="ja-JP" sz="700" baseline="0" dirty="0" smtClean="0"/>
              <a:t> HLS </a:t>
            </a:r>
            <a:r>
              <a:rPr lang="es-ES" altLang="ja-JP" sz="700" baseline="0" dirty="0" err="1" smtClean="0"/>
              <a:t>tool</a:t>
            </a:r>
            <a:r>
              <a:rPr lang="es-ES" altLang="ja-JP" sz="700" baseline="0" dirty="0" smtClean="0"/>
              <a:t> </a:t>
            </a:r>
            <a:r>
              <a:rPr lang="es-ES" altLang="ja-JP" sz="700" baseline="0" dirty="0" err="1" smtClean="0"/>
              <a:t>will</a:t>
            </a:r>
            <a:r>
              <a:rPr lang="es-ES" altLang="ja-JP" sz="700" baseline="0" dirty="0" smtClean="0"/>
              <a:t> </a:t>
            </a:r>
            <a:r>
              <a:rPr lang="es-ES" altLang="ja-JP" sz="700" baseline="0" dirty="0" err="1" smtClean="0"/>
              <a:t>automatically</a:t>
            </a:r>
            <a:r>
              <a:rPr lang="es-ES" altLang="ja-JP" sz="700" baseline="0" dirty="0" smtClean="0"/>
              <a:t> </a:t>
            </a:r>
            <a:r>
              <a:rPr lang="es-ES" altLang="ja-JP" sz="700" baseline="0" dirty="0" err="1" smtClean="0"/>
              <a:t>optimize</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for</a:t>
            </a:r>
            <a:r>
              <a:rPr lang="es-ES" altLang="ja-JP" sz="700" baseline="0" dirty="0" smtClean="0"/>
              <a:t> target </a:t>
            </a:r>
            <a:r>
              <a:rPr lang="es-ES" altLang="ja-JP" sz="700" baseline="0" dirty="0" err="1" smtClean="0"/>
              <a:t>SoC.</a:t>
            </a:r>
            <a:r>
              <a:rPr lang="es-ES" altLang="ja-JP" sz="700" baseline="0" dirty="0" smtClean="0"/>
              <a:t> </a:t>
            </a:r>
            <a:r>
              <a:rPr lang="es-ES" altLang="ja-JP" sz="700" baseline="0" dirty="0" err="1" smtClean="0"/>
              <a:t>That</a:t>
            </a:r>
            <a:r>
              <a:rPr lang="es-ES" altLang="ja-JP" sz="700" baseline="0" dirty="0" smtClean="0"/>
              <a:t> </a:t>
            </a:r>
            <a:r>
              <a:rPr lang="es-ES" altLang="ja-JP" sz="700" baseline="0" dirty="0" err="1" smtClean="0"/>
              <a:t>way</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same</a:t>
            </a:r>
            <a:r>
              <a:rPr lang="es-ES" altLang="ja-JP" sz="700" baseline="0" dirty="0" smtClean="0"/>
              <a:t> SystemC </a:t>
            </a:r>
            <a:r>
              <a:rPr lang="es-ES" altLang="ja-JP" sz="700" baseline="0" dirty="0" err="1" smtClean="0"/>
              <a:t>model</a:t>
            </a:r>
            <a:r>
              <a:rPr lang="es-ES" altLang="ja-JP" sz="700" baseline="0" dirty="0" smtClean="0"/>
              <a:t> can </a:t>
            </a:r>
            <a:r>
              <a:rPr lang="es-ES" altLang="ja-JP" sz="700" baseline="0" dirty="0" err="1" smtClean="0"/>
              <a:t>be</a:t>
            </a:r>
            <a:r>
              <a:rPr lang="es-ES" altLang="ja-JP" sz="700" baseline="0" dirty="0" smtClean="0"/>
              <a:t> </a:t>
            </a:r>
            <a:r>
              <a:rPr lang="es-ES" altLang="ja-JP" sz="700" baseline="0" dirty="0" err="1" smtClean="0"/>
              <a:t>used</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for</a:t>
            </a:r>
            <a:r>
              <a:rPr lang="es-ES" altLang="ja-JP" sz="700" baseline="0" dirty="0" smtClean="0"/>
              <a:t> </a:t>
            </a:r>
            <a:r>
              <a:rPr lang="es-ES" altLang="ja-JP" sz="700" baseline="0" dirty="0" err="1" smtClean="0"/>
              <a:t>wide</a:t>
            </a:r>
            <a:r>
              <a:rPr lang="es-ES" altLang="ja-JP" sz="700" baseline="0" dirty="0" smtClean="0"/>
              <a:t> </a:t>
            </a:r>
            <a:r>
              <a:rPr lang="es-ES" altLang="ja-JP" sz="700" baseline="0" dirty="0" err="1" smtClean="0"/>
              <a:t>variety</a:t>
            </a:r>
            <a:r>
              <a:rPr lang="es-ES" altLang="ja-JP" sz="700" baseline="0" dirty="0" smtClean="0"/>
              <a:t> of </a:t>
            </a:r>
            <a:r>
              <a:rPr lang="es-ES" altLang="ja-JP" sz="700" baseline="0" dirty="0" err="1" smtClean="0"/>
              <a:t>applications</a:t>
            </a:r>
            <a:r>
              <a:rPr lang="es-ES" altLang="ja-JP" sz="700" baseline="0" dirty="0" smtClean="0"/>
              <a:t>.</a:t>
            </a:r>
          </a:p>
          <a:p>
            <a:endParaRPr lang="es-ES" altLang="ja-JP" sz="700" baseline="0" dirty="0" smtClean="0"/>
          </a:p>
          <a:p>
            <a:r>
              <a:rPr lang="es-ES" altLang="ja-JP" sz="700" baseline="0" dirty="0" smtClean="0">
                <a:sym typeface="Wingdings" pitchFamily="2" charset="2"/>
              </a:rPr>
              <a:t></a:t>
            </a:r>
            <a:r>
              <a:rPr lang="es-ES" altLang="ja-JP" sz="700" baseline="0" dirty="0" err="1" smtClean="0"/>
              <a:t>With</a:t>
            </a:r>
            <a:r>
              <a:rPr lang="es-ES" altLang="ja-JP" sz="700" baseline="0" dirty="0" smtClean="0"/>
              <a:t> a single SystemC </a:t>
            </a:r>
            <a:r>
              <a:rPr lang="es-ES" altLang="ja-JP" sz="700" baseline="0" dirty="0" err="1" smtClean="0"/>
              <a:t>model</a:t>
            </a:r>
            <a:r>
              <a:rPr lang="es-ES" altLang="ja-JP" sz="700" baseline="0" dirty="0" smtClean="0"/>
              <a:t>, HLS </a:t>
            </a:r>
            <a:r>
              <a:rPr lang="es-ES" altLang="ja-JP" sz="700" baseline="0" dirty="0" err="1" smtClean="0"/>
              <a:t>tool</a:t>
            </a:r>
            <a:r>
              <a:rPr lang="es-ES" altLang="ja-JP" sz="700" baseline="0" dirty="0" smtClean="0"/>
              <a:t> can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for</a:t>
            </a:r>
            <a:r>
              <a:rPr lang="es-ES" altLang="ja-JP" sz="700" baseline="0" dirty="0" smtClean="0"/>
              <a:t> </a:t>
            </a:r>
            <a:r>
              <a:rPr lang="es-ES" altLang="ja-JP" sz="700" baseline="0" dirty="0" err="1" smtClean="0"/>
              <a:t>different</a:t>
            </a:r>
            <a:r>
              <a:rPr lang="es-ES" altLang="ja-JP" sz="700" baseline="0" dirty="0" smtClean="0"/>
              <a:t> </a:t>
            </a:r>
            <a:r>
              <a:rPr lang="es-ES" altLang="ja-JP" sz="700" baseline="0" dirty="0" err="1" smtClean="0"/>
              <a:t>kind</a:t>
            </a:r>
            <a:r>
              <a:rPr lang="es-ES" altLang="ja-JP" sz="700" baseline="0" dirty="0" smtClean="0"/>
              <a:t> of </a:t>
            </a:r>
            <a:r>
              <a:rPr lang="es-ES" altLang="ja-JP" sz="700" baseline="0" dirty="0" err="1" smtClean="0"/>
              <a:t>constraint</a:t>
            </a:r>
            <a:r>
              <a:rPr lang="es-ES" altLang="ja-JP" sz="700" baseline="0" dirty="0" smtClean="0"/>
              <a:t> </a:t>
            </a:r>
            <a:r>
              <a:rPr lang="es-ES" altLang="ja-JP" sz="700" baseline="0" dirty="0" err="1" smtClean="0"/>
              <a:t>eg</a:t>
            </a:r>
            <a:r>
              <a:rPr lang="es-ES" altLang="ja-JP" sz="700" baseline="0" dirty="0" smtClean="0"/>
              <a:t>.. </a:t>
            </a:r>
            <a:r>
              <a:rPr lang="es-ES" altLang="ja-JP" sz="700" baseline="0" dirty="0" err="1" smtClean="0"/>
              <a:t>Optimized</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low</a:t>
            </a:r>
            <a:r>
              <a:rPr lang="es-ES" altLang="ja-JP" sz="700" baseline="0" dirty="0" smtClean="0"/>
              <a:t> </a:t>
            </a:r>
            <a:r>
              <a:rPr lang="es-ES" altLang="ja-JP" sz="700" baseline="0" dirty="0" err="1" smtClean="0"/>
              <a:t>power</a:t>
            </a:r>
            <a:r>
              <a:rPr lang="es-ES" altLang="ja-JP" sz="700" baseline="0" dirty="0" smtClean="0"/>
              <a:t>, </a:t>
            </a:r>
            <a:r>
              <a:rPr lang="es-ES" altLang="ja-JP" sz="700" baseline="0" dirty="0" err="1" smtClean="0"/>
              <a:t>or</a:t>
            </a:r>
            <a:r>
              <a:rPr lang="es-ES" altLang="ja-JP" sz="700" baseline="0" dirty="0" smtClean="0"/>
              <a:t> </a:t>
            </a:r>
            <a:r>
              <a:rPr lang="es-ES" altLang="ja-JP" sz="700" baseline="0" dirty="0" err="1" smtClean="0"/>
              <a:t>optimized</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small</a:t>
            </a:r>
            <a:r>
              <a:rPr lang="es-ES" altLang="ja-JP" sz="700" baseline="0" dirty="0" smtClean="0"/>
              <a:t> </a:t>
            </a:r>
            <a:r>
              <a:rPr lang="es-ES" altLang="ja-JP" sz="700" baseline="0" dirty="0" err="1" smtClean="0"/>
              <a:t>area</a:t>
            </a:r>
            <a:r>
              <a:rPr lang="es-ES" altLang="ja-JP" sz="700" baseline="0" dirty="0" smtClean="0"/>
              <a:t> </a:t>
            </a:r>
            <a:r>
              <a:rPr lang="es-ES" altLang="ja-JP" sz="700" baseline="0" dirty="0" err="1" smtClean="0"/>
              <a:t>or</a:t>
            </a:r>
            <a:r>
              <a:rPr lang="es-ES" altLang="ja-JP" sz="700" baseline="0" dirty="0" smtClean="0"/>
              <a:t> </a:t>
            </a:r>
            <a:r>
              <a:rPr lang="es-ES" altLang="ja-JP" sz="700" baseline="0" dirty="0" err="1" smtClean="0"/>
              <a:t>optimized</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higher</a:t>
            </a:r>
            <a:r>
              <a:rPr lang="es-ES" altLang="ja-JP" sz="700" baseline="0" dirty="0" smtClean="0"/>
              <a:t> performance. </a:t>
            </a:r>
            <a:r>
              <a:rPr lang="es-ES" altLang="ja-JP" sz="700" baseline="0" dirty="0" err="1" smtClean="0"/>
              <a:t>Designer</a:t>
            </a:r>
            <a:r>
              <a:rPr lang="es-ES" altLang="ja-JP" sz="700" baseline="0" dirty="0" smtClean="0"/>
              <a:t> </a:t>
            </a:r>
            <a:r>
              <a:rPr lang="es-ES" altLang="ja-JP" sz="700" baseline="0" dirty="0" err="1" smtClean="0"/>
              <a:t>will</a:t>
            </a:r>
            <a:r>
              <a:rPr lang="es-ES" altLang="ja-JP" sz="700" baseline="0" dirty="0" smtClean="0"/>
              <a:t> </a:t>
            </a:r>
            <a:r>
              <a:rPr lang="es-ES" altLang="ja-JP" sz="700" baseline="0" dirty="0" err="1" smtClean="0"/>
              <a:t>have</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provide</a:t>
            </a:r>
            <a:r>
              <a:rPr lang="es-ES" altLang="ja-JP" sz="700" baseline="0" dirty="0" smtClean="0"/>
              <a:t> </a:t>
            </a:r>
            <a:r>
              <a:rPr lang="es-ES" altLang="ja-JP" sz="700" baseline="0" dirty="0" err="1" smtClean="0"/>
              <a:t>the</a:t>
            </a:r>
            <a:r>
              <a:rPr lang="es-ES" altLang="ja-JP" sz="700" baseline="0" dirty="0" smtClean="0"/>
              <a:t> SystemC </a:t>
            </a:r>
            <a:r>
              <a:rPr lang="es-ES" altLang="ja-JP" sz="700" baseline="0" dirty="0" err="1" smtClean="0"/>
              <a:t>model</a:t>
            </a:r>
            <a:r>
              <a:rPr lang="es-ES" altLang="ja-JP" sz="700" baseline="0" dirty="0" smtClean="0"/>
              <a:t> and </a:t>
            </a:r>
            <a:r>
              <a:rPr lang="es-ES" altLang="ja-JP" sz="700" baseline="0" dirty="0" err="1" smtClean="0"/>
              <a:t>the</a:t>
            </a:r>
            <a:r>
              <a:rPr lang="es-ES" altLang="ja-JP" sz="700" baseline="0" dirty="0" smtClean="0"/>
              <a:t> set of </a:t>
            </a:r>
            <a:r>
              <a:rPr lang="es-ES" altLang="ja-JP" sz="700" baseline="0" dirty="0" err="1" smtClean="0"/>
              <a:t>constraints</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the</a:t>
            </a:r>
            <a:r>
              <a:rPr lang="es-ES" altLang="ja-JP" sz="700" baseline="0" dirty="0" smtClean="0"/>
              <a:t> HLS </a:t>
            </a:r>
            <a:r>
              <a:rPr lang="es-ES" altLang="ja-JP" sz="700" baseline="0" dirty="0" err="1" smtClean="0"/>
              <a:t>tool</a:t>
            </a:r>
            <a:r>
              <a:rPr lang="es-ES" altLang="ja-JP" sz="700" baseline="0" dirty="0" smtClean="0"/>
              <a:t>.</a:t>
            </a:r>
          </a:p>
          <a:p>
            <a:endParaRPr lang="es-ES" altLang="ja-JP" sz="700" baseline="0" dirty="0" smtClean="0"/>
          </a:p>
          <a:p>
            <a:r>
              <a:rPr lang="es-ES" altLang="ja-JP" sz="700" baseline="0" dirty="0" smtClean="0">
                <a:sym typeface="Wingdings" pitchFamily="2" charset="2"/>
              </a:rPr>
              <a:t></a:t>
            </a:r>
            <a:r>
              <a:rPr lang="es-ES" altLang="ja-JP" sz="700" baseline="0" dirty="0" err="1" smtClean="0"/>
              <a:t>The</a:t>
            </a:r>
            <a:r>
              <a:rPr lang="es-ES" altLang="ja-JP" sz="700" baseline="0" dirty="0" smtClean="0"/>
              <a:t> </a:t>
            </a:r>
            <a:r>
              <a:rPr lang="es-ES" altLang="ja-JP" sz="700" baseline="0" dirty="0" err="1" smtClean="0"/>
              <a:t>same</a:t>
            </a:r>
            <a:r>
              <a:rPr lang="es-ES" altLang="ja-JP" sz="700" baseline="0" dirty="0" smtClean="0"/>
              <a:t> </a:t>
            </a:r>
            <a:r>
              <a:rPr lang="es-ES" altLang="ja-JP" sz="700" baseline="0" dirty="0" err="1" smtClean="0"/>
              <a:t>model</a:t>
            </a:r>
            <a:r>
              <a:rPr lang="es-ES" altLang="ja-JP" sz="700" baseline="0" dirty="0" smtClean="0"/>
              <a:t> can </a:t>
            </a:r>
            <a:r>
              <a:rPr lang="es-ES" altLang="ja-JP" sz="700" baseline="0" dirty="0" err="1" smtClean="0"/>
              <a:t>result</a:t>
            </a:r>
            <a:r>
              <a:rPr lang="es-ES" altLang="ja-JP" sz="700" baseline="0" dirty="0" smtClean="0"/>
              <a:t> in </a:t>
            </a:r>
            <a:r>
              <a:rPr lang="es-ES" altLang="ja-JP" sz="700" baseline="0" dirty="0" err="1" smtClean="0"/>
              <a:t>different</a:t>
            </a:r>
            <a:r>
              <a:rPr lang="es-ES" altLang="ja-JP" sz="700" baseline="0" dirty="0" smtClean="0"/>
              <a:t> RTL </a:t>
            </a:r>
            <a:r>
              <a:rPr lang="es-ES" altLang="ja-JP" sz="700" baseline="0" dirty="0" err="1" smtClean="0"/>
              <a:t>code</a:t>
            </a:r>
            <a:r>
              <a:rPr lang="es-ES" altLang="ja-JP" sz="700" baseline="0" dirty="0" smtClean="0"/>
              <a:t> </a:t>
            </a:r>
            <a:r>
              <a:rPr lang="es-ES" altLang="ja-JP" sz="700" baseline="0" dirty="0" err="1" smtClean="0"/>
              <a:t>optimized</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different</a:t>
            </a:r>
            <a:r>
              <a:rPr lang="es-ES" altLang="ja-JP" sz="700" baseline="0" dirty="0" smtClean="0"/>
              <a:t> </a:t>
            </a:r>
            <a:r>
              <a:rPr lang="es-ES" altLang="ja-JP" sz="700" baseline="0" dirty="0" err="1" smtClean="0"/>
              <a:t>process</a:t>
            </a:r>
            <a:r>
              <a:rPr lang="es-ES" altLang="ja-JP" sz="700" baseline="0" dirty="0" smtClean="0"/>
              <a:t> </a:t>
            </a:r>
            <a:r>
              <a:rPr lang="es-ES" altLang="ja-JP" sz="700" baseline="0" dirty="0" err="1" smtClean="0"/>
              <a:t>nodes</a:t>
            </a:r>
            <a:r>
              <a:rPr lang="es-ES" altLang="ja-JP" sz="700" baseline="0" dirty="0" smtClean="0"/>
              <a:t>.</a:t>
            </a:r>
          </a:p>
          <a:p>
            <a:endParaRPr lang="es-ES" altLang="ja-JP" sz="700" baseline="0" dirty="0" smtClean="0"/>
          </a:p>
          <a:p>
            <a:r>
              <a:rPr lang="es-ES" altLang="ja-JP" sz="700" baseline="0" dirty="0" smtClean="0">
                <a:sym typeface="Wingdings" pitchFamily="2" charset="2"/>
              </a:rPr>
              <a:t></a:t>
            </a:r>
            <a:r>
              <a:rPr lang="es-ES" altLang="ja-JP" sz="700" baseline="0" dirty="0" err="1" smtClean="0"/>
              <a:t>The</a:t>
            </a:r>
            <a:r>
              <a:rPr lang="es-ES" altLang="ja-JP" sz="700" baseline="0" dirty="0" smtClean="0"/>
              <a:t> </a:t>
            </a:r>
            <a:r>
              <a:rPr lang="es-ES" altLang="ja-JP" sz="700" baseline="0" dirty="0" err="1" smtClean="0"/>
              <a:t>same</a:t>
            </a:r>
            <a:r>
              <a:rPr lang="es-ES" altLang="ja-JP" sz="700" baseline="0" dirty="0" smtClean="0"/>
              <a:t> </a:t>
            </a:r>
            <a:r>
              <a:rPr lang="es-ES" altLang="ja-JP" sz="700" baseline="0" dirty="0" err="1" smtClean="0"/>
              <a:t>model</a:t>
            </a:r>
            <a:r>
              <a:rPr lang="es-ES" altLang="ja-JP" sz="700" baseline="0" dirty="0" smtClean="0"/>
              <a:t> can </a:t>
            </a:r>
            <a:r>
              <a:rPr lang="es-ES" altLang="ja-JP" sz="700" baseline="0" dirty="0" err="1" smtClean="0"/>
              <a:t>be</a:t>
            </a:r>
            <a:r>
              <a:rPr lang="es-ES" altLang="ja-JP" sz="700" baseline="0" dirty="0" smtClean="0"/>
              <a:t> </a:t>
            </a:r>
            <a:r>
              <a:rPr lang="es-ES" altLang="ja-JP" sz="700" baseline="0" dirty="0" err="1" smtClean="0"/>
              <a:t>used</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different</a:t>
            </a:r>
            <a:r>
              <a:rPr lang="es-ES" altLang="ja-JP" sz="700" baseline="0" dirty="0" smtClean="0"/>
              <a:t> RTL </a:t>
            </a:r>
            <a:r>
              <a:rPr lang="es-ES" altLang="ja-JP" sz="700" baseline="0" dirty="0" err="1" smtClean="0"/>
              <a:t>for</a:t>
            </a:r>
            <a:r>
              <a:rPr lang="es-ES" altLang="ja-JP" sz="700" baseline="0" dirty="0" smtClean="0"/>
              <a:t> </a:t>
            </a:r>
            <a:r>
              <a:rPr lang="es-ES" altLang="ja-JP" sz="700" baseline="0" dirty="0" err="1" smtClean="0"/>
              <a:t>different</a:t>
            </a:r>
            <a:r>
              <a:rPr lang="es-ES" altLang="ja-JP" sz="700" baseline="0" dirty="0" smtClean="0"/>
              <a:t> </a:t>
            </a:r>
            <a:r>
              <a:rPr lang="es-ES" altLang="ja-JP" sz="700" baseline="0" dirty="0" err="1" smtClean="0"/>
              <a:t>underlying</a:t>
            </a:r>
            <a:r>
              <a:rPr lang="es-ES" altLang="ja-JP" sz="700" baseline="0" dirty="0" smtClean="0"/>
              <a:t> </a:t>
            </a:r>
            <a:r>
              <a:rPr lang="es-ES" altLang="ja-JP" sz="700" baseline="0" dirty="0" err="1" smtClean="0"/>
              <a:t>fabric</a:t>
            </a:r>
            <a:r>
              <a:rPr lang="es-ES" altLang="ja-JP" sz="700" baseline="0" dirty="0" smtClean="0"/>
              <a:t>. </a:t>
            </a:r>
            <a:r>
              <a:rPr lang="es-ES" altLang="ja-JP" sz="700" baseline="0" dirty="0" err="1" smtClean="0"/>
              <a:t>It</a:t>
            </a:r>
            <a:r>
              <a:rPr lang="es-ES" altLang="ja-JP" sz="700" baseline="0" dirty="0" smtClean="0"/>
              <a:t> </a:t>
            </a:r>
            <a:r>
              <a:rPr lang="es-ES" altLang="ja-JP" sz="700" baseline="0" dirty="0" err="1" smtClean="0"/>
              <a:t>could</a:t>
            </a:r>
            <a:r>
              <a:rPr lang="es-ES" altLang="ja-JP" sz="700" baseline="0" dirty="0" smtClean="0"/>
              <a:t> </a:t>
            </a:r>
            <a:r>
              <a:rPr lang="es-ES" altLang="ja-JP" sz="700" baseline="0" dirty="0" err="1" smtClean="0"/>
              <a:t>be</a:t>
            </a:r>
            <a:r>
              <a:rPr lang="es-ES" altLang="ja-JP" sz="700" baseline="0" dirty="0" smtClean="0"/>
              <a:t> </a:t>
            </a:r>
            <a:r>
              <a:rPr lang="es-ES" altLang="ja-JP" sz="700" baseline="0" dirty="0" err="1" smtClean="0"/>
              <a:t>for</a:t>
            </a:r>
            <a:r>
              <a:rPr lang="es-ES" altLang="ja-JP" sz="700" baseline="0" dirty="0" smtClean="0"/>
              <a:t> a </a:t>
            </a:r>
            <a:r>
              <a:rPr lang="es-ES" altLang="ja-JP" sz="700" baseline="0" dirty="0" err="1" smtClean="0"/>
              <a:t>specific</a:t>
            </a:r>
            <a:r>
              <a:rPr lang="es-ES" altLang="ja-JP" sz="700" baseline="0" dirty="0" smtClean="0"/>
              <a:t> FPGA </a:t>
            </a:r>
            <a:r>
              <a:rPr lang="es-ES" altLang="ja-JP" sz="700" baseline="0" dirty="0" err="1" smtClean="0"/>
              <a:t>like</a:t>
            </a:r>
            <a:r>
              <a:rPr lang="es-ES" altLang="ja-JP" sz="700" baseline="0" dirty="0" smtClean="0"/>
              <a:t> Xilinx </a:t>
            </a:r>
            <a:r>
              <a:rPr lang="es-ES" altLang="ja-JP" sz="700" baseline="0" dirty="0" err="1" smtClean="0"/>
              <a:t>or</a:t>
            </a:r>
            <a:r>
              <a:rPr lang="es-ES" altLang="ja-JP" sz="700" baseline="0" dirty="0" smtClean="0"/>
              <a:t> Altera, </a:t>
            </a:r>
            <a:r>
              <a:rPr lang="es-ES" altLang="ja-JP" sz="700" baseline="0" dirty="0" err="1" smtClean="0"/>
              <a:t>or</a:t>
            </a:r>
            <a:r>
              <a:rPr lang="es-ES" altLang="ja-JP" sz="700" baseline="0" dirty="0" smtClean="0"/>
              <a:t> </a:t>
            </a:r>
            <a:r>
              <a:rPr lang="es-ES" altLang="ja-JP" sz="700" baseline="0" dirty="0" err="1" smtClean="0"/>
              <a:t>it</a:t>
            </a:r>
            <a:r>
              <a:rPr lang="es-ES" altLang="ja-JP" sz="700" baseline="0" dirty="0" smtClean="0"/>
              <a:t> </a:t>
            </a:r>
            <a:r>
              <a:rPr lang="es-ES" altLang="ja-JP" sz="700" baseline="0" dirty="0" err="1" smtClean="0"/>
              <a:t>could</a:t>
            </a:r>
            <a:r>
              <a:rPr lang="es-ES" altLang="ja-JP" sz="700" baseline="0" dirty="0" smtClean="0"/>
              <a:t> </a:t>
            </a:r>
            <a:r>
              <a:rPr lang="es-ES" altLang="ja-JP" sz="700" baseline="0" dirty="0" err="1" smtClean="0"/>
              <a:t>be</a:t>
            </a:r>
            <a:r>
              <a:rPr lang="es-ES" altLang="ja-JP" sz="700" baseline="0" dirty="0" smtClean="0"/>
              <a:t> </a:t>
            </a:r>
            <a:r>
              <a:rPr lang="es-ES" altLang="ja-JP" sz="700" baseline="0" dirty="0" err="1" smtClean="0"/>
              <a:t>for</a:t>
            </a:r>
            <a:r>
              <a:rPr lang="es-ES" altLang="ja-JP" sz="700" baseline="0" dirty="0" smtClean="0"/>
              <a:t> ASIC</a:t>
            </a:r>
          </a:p>
          <a:p>
            <a:endParaRPr lang="es-ES" altLang="ja-JP" sz="700" baseline="0" dirty="0" smtClean="0"/>
          </a:p>
          <a:p>
            <a:r>
              <a:rPr lang="es-ES" altLang="ja-JP" sz="700" baseline="0" dirty="0" smtClean="0">
                <a:sym typeface="Wingdings" pitchFamily="2" charset="2"/>
              </a:rPr>
              <a:t></a:t>
            </a:r>
            <a:r>
              <a:rPr lang="es-ES" altLang="ja-JP" sz="700" baseline="0" dirty="0" err="1" smtClean="0"/>
              <a:t>If</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model</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created</a:t>
            </a:r>
            <a:r>
              <a:rPr lang="es-ES" altLang="ja-JP" sz="700" baseline="0" dirty="0" smtClean="0"/>
              <a:t> </a:t>
            </a:r>
            <a:r>
              <a:rPr lang="es-ES" altLang="ja-JP" sz="700" baseline="0" dirty="0" err="1" smtClean="0"/>
              <a:t>using</a:t>
            </a:r>
            <a:r>
              <a:rPr lang="es-ES" altLang="ja-JP" sz="700" baseline="0" dirty="0" smtClean="0"/>
              <a:t> </a:t>
            </a:r>
            <a:r>
              <a:rPr lang="es-ES" altLang="ja-JP" sz="700" baseline="0" dirty="0" err="1" smtClean="0"/>
              <a:t>Synthesizable</a:t>
            </a:r>
            <a:r>
              <a:rPr lang="es-ES" altLang="ja-JP" sz="700" baseline="0" dirty="0" smtClean="0"/>
              <a:t> TLM interfaces, </a:t>
            </a:r>
            <a:r>
              <a:rPr lang="es-ES" altLang="ja-JP" sz="700" baseline="0" dirty="0" err="1" smtClean="0"/>
              <a:t>for</a:t>
            </a:r>
            <a:r>
              <a:rPr lang="es-ES" altLang="ja-JP" sz="700" baseline="0" dirty="0" smtClean="0"/>
              <a:t> </a:t>
            </a:r>
            <a:r>
              <a:rPr lang="es-ES" altLang="ja-JP" sz="700" baseline="0" dirty="0" err="1" smtClean="0"/>
              <a:t>example</a:t>
            </a:r>
            <a:r>
              <a:rPr lang="es-ES" altLang="ja-JP" sz="700" baseline="0" dirty="0" smtClean="0"/>
              <a:t> TLM-GP </a:t>
            </a:r>
            <a:r>
              <a:rPr lang="es-ES" altLang="ja-JP" sz="700" baseline="0" dirty="0" err="1" smtClean="0"/>
              <a:t>protocol</a:t>
            </a:r>
            <a:r>
              <a:rPr lang="es-ES" altLang="ja-JP" sz="700" baseline="0" dirty="0" smtClean="0"/>
              <a:t> </a:t>
            </a:r>
            <a:r>
              <a:rPr lang="es-ES" altLang="ja-JP" sz="700" baseline="0" dirty="0" err="1" smtClean="0"/>
              <a:t>defined</a:t>
            </a:r>
            <a:r>
              <a:rPr lang="es-ES" altLang="ja-JP" sz="700" baseline="0" dirty="0" smtClean="0"/>
              <a:t> </a:t>
            </a:r>
            <a:r>
              <a:rPr lang="es-ES" altLang="ja-JP" sz="700" baseline="0" dirty="0" err="1" smtClean="0"/>
              <a:t>by</a:t>
            </a:r>
            <a:r>
              <a:rPr lang="es-ES" altLang="ja-JP" sz="700" baseline="0" dirty="0" smtClean="0"/>
              <a:t> </a:t>
            </a:r>
            <a:r>
              <a:rPr lang="es-ES" altLang="ja-JP" sz="700" baseline="0" dirty="0" err="1" smtClean="0"/>
              <a:t>Cadence</a:t>
            </a:r>
            <a:r>
              <a:rPr lang="es-ES" altLang="ja-JP" sz="700" baseline="0" dirty="0" smtClean="0"/>
              <a:t>, </a:t>
            </a:r>
            <a:r>
              <a:rPr lang="es-ES" altLang="ja-JP" sz="700" baseline="0" dirty="0" err="1" smtClean="0"/>
              <a:t>then</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same</a:t>
            </a:r>
            <a:r>
              <a:rPr lang="es-ES" altLang="ja-JP" sz="700" baseline="0" dirty="0" smtClean="0"/>
              <a:t> </a:t>
            </a:r>
            <a:r>
              <a:rPr lang="es-ES" altLang="ja-JP" sz="700" baseline="0" dirty="0" err="1" smtClean="0"/>
              <a:t>model</a:t>
            </a:r>
            <a:r>
              <a:rPr lang="es-ES" altLang="ja-JP" sz="700" baseline="0" dirty="0" smtClean="0"/>
              <a:t> can </a:t>
            </a:r>
            <a:r>
              <a:rPr lang="es-ES" altLang="ja-JP" sz="700" baseline="0" dirty="0" err="1" smtClean="0"/>
              <a:t>result</a:t>
            </a:r>
            <a:r>
              <a:rPr lang="es-ES" altLang="ja-JP" sz="700" baseline="0" dirty="0" smtClean="0"/>
              <a:t> in </a:t>
            </a:r>
            <a:r>
              <a:rPr lang="es-ES" altLang="ja-JP" sz="700" baseline="0" dirty="0" err="1" smtClean="0"/>
              <a:t>different</a:t>
            </a:r>
            <a:r>
              <a:rPr lang="es-ES" altLang="ja-JP" sz="700" baseline="0" dirty="0" smtClean="0"/>
              <a:t> RTL blocks </a:t>
            </a:r>
            <a:r>
              <a:rPr lang="es-ES" altLang="ja-JP" sz="700" baseline="0" dirty="0" err="1" smtClean="0"/>
              <a:t>supporting</a:t>
            </a:r>
            <a:r>
              <a:rPr lang="es-ES" altLang="ja-JP" sz="700" baseline="0" dirty="0" smtClean="0"/>
              <a:t> </a:t>
            </a:r>
            <a:r>
              <a:rPr lang="es-ES" altLang="ja-JP" sz="700" baseline="0" dirty="0" err="1" smtClean="0"/>
              <a:t>the</a:t>
            </a:r>
            <a:r>
              <a:rPr lang="es-ES" altLang="ja-JP" sz="700" baseline="0" dirty="0" smtClean="0"/>
              <a:t> pin </a:t>
            </a:r>
            <a:r>
              <a:rPr lang="es-ES" altLang="ja-JP" sz="700" baseline="0" dirty="0" err="1" smtClean="0"/>
              <a:t>level</a:t>
            </a:r>
            <a:r>
              <a:rPr lang="es-ES" altLang="ja-JP" sz="700" baseline="0" dirty="0" smtClean="0"/>
              <a:t> interface of </a:t>
            </a:r>
            <a:r>
              <a:rPr lang="es-ES" altLang="ja-JP" sz="700" baseline="0" dirty="0" err="1" smtClean="0"/>
              <a:t>different</a:t>
            </a:r>
            <a:r>
              <a:rPr lang="es-ES" altLang="ja-JP" sz="700" baseline="0" dirty="0" smtClean="0"/>
              <a:t> buses. </a:t>
            </a:r>
            <a:r>
              <a:rPr lang="es-ES" altLang="ja-JP" sz="700" baseline="0" dirty="0" err="1" smtClean="0"/>
              <a:t>It</a:t>
            </a:r>
            <a:r>
              <a:rPr lang="es-ES" altLang="ja-JP" sz="700" baseline="0" dirty="0" smtClean="0"/>
              <a:t> </a:t>
            </a:r>
            <a:r>
              <a:rPr lang="es-ES" altLang="ja-JP" sz="700" baseline="0" dirty="0" err="1" smtClean="0"/>
              <a:t>could</a:t>
            </a:r>
            <a:r>
              <a:rPr lang="es-ES" altLang="ja-JP" sz="700" baseline="0" dirty="0" smtClean="0"/>
              <a:t> </a:t>
            </a:r>
            <a:r>
              <a:rPr lang="es-ES" altLang="ja-JP" sz="700" baseline="0" dirty="0" err="1" smtClean="0"/>
              <a:t>be</a:t>
            </a:r>
            <a:r>
              <a:rPr lang="es-ES" altLang="ja-JP" sz="700" baseline="0" dirty="0" smtClean="0"/>
              <a:t> AMBA bus, OCP </a:t>
            </a:r>
            <a:r>
              <a:rPr lang="es-ES" altLang="ja-JP" sz="700" baseline="0" dirty="0" err="1" smtClean="0"/>
              <a:t>protocol</a:t>
            </a:r>
            <a:r>
              <a:rPr lang="es-ES" altLang="ja-JP" sz="700" baseline="0" dirty="0" smtClean="0"/>
              <a:t>, </a:t>
            </a:r>
            <a:r>
              <a:rPr lang="es-ES" altLang="ja-JP" sz="700" baseline="0" dirty="0" err="1" smtClean="0"/>
              <a:t>or</a:t>
            </a:r>
            <a:r>
              <a:rPr lang="es-ES" altLang="ja-JP" sz="700" baseline="0" dirty="0" smtClean="0"/>
              <a:t> </a:t>
            </a:r>
            <a:r>
              <a:rPr lang="es-ES" altLang="ja-JP" sz="700" baseline="0" dirty="0" err="1" smtClean="0"/>
              <a:t>any</a:t>
            </a:r>
            <a:r>
              <a:rPr lang="es-ES" altLang="ja-JP" sz="700" baseline="0" dirty="0" smtClean="0"/>
              <a:t> </a:t>
            </a:r>
            <a:r>
              <a:rPr lang="es-ES" altLang="ja-JP" sz="700" baseline="0" dirty="0" err="1" smtClean="0"/>
              <a:t>other</a:t>
            </a:r>
            <a:r>
              <a:rPr lang="es-ES" altLang="ja-JP" sz="700" baseline="0" dirty="0" smtClean="0"/>
              <a:t> bus.</a:t>
            </a:r>
          </a:p>
          <a:p>
            <a:r>
              <a:rPr lang="es-ES" altLang="ja-JP" sz="700" baseline="0" dirty="0" smtClean="0"/>
              <a:t>A </a:t>
            </a:r>
            <a:r>
              <a:rPr lang="es-ES" altLang="ja-JP" sz="700" baseline="0" dirty="0" err="1" smtClean="0"/>
              <a:t>library</a:t>
            </a:r>
            <a:r>
              <a:rPr lang="es-ES" altLang="ja-JP" sz="700" baseline="0" dirty="0" smtClean="0"/>
              <a:t> of </a:t>
            </a:r>
            <a:r>
              <a:rPr lang="es-ES" altLang="ja-JP" sz="700" baseline="0" dirty="0" err="1" smtClean="0"/>
              <a:t>transactors</a:t>
            </a:r>
            <a:r>
              <a:rPr lang="es-ES" altLang="ja-JP" sz="700" baseline="0" dirty="0" smtClean="0"/>
              <a:t> </a:t>
            </a:r>
            <a:r>
              <a:rPr lang="es-ES" altLang="ja-JP" sz="700" baseline="0" dirty="0" err="1" smtClean="0"/>
              <a:t>which</a:t>
            </a:r>
            <a:r>
              <a:rPr lang="es-ES" altLang="ja-JP" sz="700" baseline="0" dirty="0" smtClean="0"/>
              <a:t> </a:t>
            </a:r>
            <a:r>
              <a:rPr lang="es-ES" altLang="ja-JP" sz="700" baseline="0" dirty="0" err="1" smtClean="0"/>
              <a:t>contains</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transactors</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different</a:t>
            </a:r>
            <a:r>
              <a:rPr lang="es-ES" altLang="ja-JP" sz="700" baseline="0" dirty="0" smtClean="0"/>
              <a:t> buses </a:t>
            </a:r>
            <a:r>
              <a:rPr lang="es-ES" altLang="ja-JP" sz="700" baseline="0" dirty="0" err="1" smtClean="0"/>
              <a:t>have</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be</a:t>
            </a:r>
            <a:r>
              <a:rPr lang="es-ES" altLang="ja-JP" sz="700" baseline="0" dirty="0" smtClean="0"/>
              <a:t> </a:t>
            </a:r>
            <a:r>
              <a:rPr lang="es-ES" altLang="ja-JP" sz="700" baseline="0" dirty="0" err="1" smtClean="0"/>
              <a:t>provided</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the</a:t>
            </a:r>
            <a:r>
              <a:rPr lang="es-ES" altLang="ja-JP" sz="700" baseline="0" dirty="0" smtClean="0"/>
              <a:t> HLS </a:t>
            </a:r>
            <a:r>
              <a:rPr lang="es-ES" altLang="ja-JP" sz="700" baseline="0" dirty="0" err="1" smtClean="0"/>
              <a:t>tool</a:t>
            </a:r>
            <a:r>
              <a:rPr lang="es-ES" altLang="ja-JP" sz="700" baseline="0" dirty="0" smtClean="0"/>
              <a:t>.</a:t>
            </a:r>
          </a:p>
          <a:p>
            <a:endParaRPr lang="es-ES" altLang="ja-JP" sz="700" baseline="0" dirty="0" smtClean="0"/>
          </a:p>
          <a:p>
            <a:r>
              <a:rPr lang="es-ES" altLang="ja-JP" sz="700" baseline="0" dirty="0" err="1" smtClean="0"/>
              <a:t>To</a:t>
            </a:r>
            <a:r>
              <a:rPr lang="es-ES" altLang="ja-JP" sz="700" baseline="0" dirty="0" smtClean="0"/>
              <a:t> </a:t>
            </a:r>
            <a:r>
              <a:rPr lang="es-ES" altLang="ja-JP" sz="700" baseline="0" dirty="0" err="1" smtClean="0"/>
              <a:t>summarize</a:t>
            </a:r>
            <a:r>
              <a:rPr lang="es-ES" altLang="ja-JP" sz="700" baseline="0" dirty="0" smtClean="0"/>
              <a:t>:</a:t>
            </a:r>
          </a:p>
          <a:p>
            <a:r>
              <a:rPr lang="es-ES" altLang="ja-JP" sz="700" baseline="0" dirty="0" err="1" smtClean="0"/>
              <a:t>the</a:t>
            </a:r>
            <a:r>
              <a:rPr lang="es-ES" altLang="ja-JP" sz="700" baseline="0" dirty="0" smtClean="0"/>
              <a:t> </a:t>
            </a:r>
            <a:r>
              <a:rPr lang="es-ES" altLang="ja-JP" sz="700" baseline="0" dirty="0" err="1" smtClean="0"/>
              <a:t>primary</a:t>
            </a:r>
            <a:r>
              <a:rPr lang="es-ES" altLang="ja-JP" sz="700" baseline="0" dirty="0" smtClean="0"/>
              <a:t> </a:t>
            </a:r>
            <a:r>
              <a:rPr lang="es-ES" altLang="ja-JP" sz="700" baseline="0" dirty="0" err="1" smtClean="0"/>
              <a:t>benefit</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that</a:t>
            </a:r>
            <a:r>
              <a:rPr lang="es-ES" altLang="ja-JP" sz="700" baseline="0" dirty="0" smtClean="0"/>
              <a:t> </a:t>
            </a:r>
            <a:r>
              <a:rPr lang="es-ES" altLang="ja-JP" sz="700" baseline="0" dirty="0" err="1" smtClean="0"/>
              <a:t>now</a:t>
            </a:r>
            <a:r>
              <a:rPr lang="es-ES" altLang="ja-JP" sz="700" baseline="0" dirty="0" smtClean="0"/>
              <a:t> </a:t>
            </a:r>
            <a:r>
              <a:rPr lang="es-ES" altLang="ja-JP" sz="700" baseline="0" dirty="0" err="1" smtClean="0"/>
              <a:t>you</a:t>
            </a:r>
            <a:r>
              <a:rPr lang="es-ES" altLang="ja-JP" sz="700" baseline="0" dirty="0" smtClean="0"/>
              <a:t> </a:t>
            </a:r>
            <a:r>
              <a:rPr lang="es-ES" altLang="ja-JP" sz="700" baseline="0" dirty="0" err="1" smtClean="0"/>
              <a:t>have</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maintain</a:t>
            </a:r>
            <a:r>
              <a:rPr lang="es-ES" altLang="ja-JP" sz="700" baseline="0" dirty="0" smtClean="0"/>
              <a:t> </a:t>
            </a:r>
            <a:r>
              <a:rPr lang="es-ES" altLang="ja-JP" sz="700" baseline="0" dirty="0" err="1" smtClean="0"/>
              <a:t>just</a:t>
            </a:r>
            <a:r>
              <a:rPr lang="es-ES" altLang="ja-JP" sz="700" baseline="0" dirty="0" smtClean="0"/>
              <a:t> </a:t>
            </a:r>
            <a:r>
              <a:rPr lang="es-ES" altLang="ja-JP" sz="700" baseline="0" dirty="0" err="1" smtClean="0"/>
              <a:t>one</a:t>
            </a:r>
            <a:r>
              <a:rPr lang="es-ES" altLang="ja-JP" sz="700" baseline="0" dirty="0" smtClean="0"/>
              <a:t> </a:t>
            </a:r>
            <a:r>
              <a:rPr lang="es-ES" altLang="ja-JP" sz="700" baseline="0" dirty="0" err="1" smtClean="0"/>
              <a:t>version</a:t>
            </a:r>
            <a:r>
              <a:rPr lang="es-ES" altLang="ja-JP" sz="700" baseline="0" dirty="0" smtClean="0"/>
              <a:t> of </a:t>
            </a:r>
            <a:r>
              <a:rPr lang="es-ES" altLang="ja-JP" sz="700" baseline="0" dirty="0" err="1" smtClean="0"/>
              <a:t>the</a:t>
            </a:r>
            <a:r>
              <a:rPr lang="es-ES" altLang="ja-JP" sz="700" baseline="0" dirty="0" smtClean="0"/>
              <a:t> </a:t>
            </a:r>
            <a:r>
              <a:rPr lang="es-ES" altLang="ja-JP" sz="700" baseline="0" dirty="0" err="1" smtClean="0"/>
              <a:t>code</a:t>
            </a:r>
            <a:r>
              <a:rPr lang="es-ES" altLang="ja-JP" sz="700" baseline="0" dirty="0" smtClean="0"/>
              <a:t>, </a:t>
            </a:r>
            <a:r>
              <a:rPr lang="es-ES" altLang="ja-JP" sz="700" baseline="0" dirty="0" err="1" smtClean="0"/>
              <a:t>which</a:t>
            </a:r>
            <a:r>
              <a:rPr lang="es-ES" altLang="ja-JP" sz="700" baseline="0" dirty="0" smtClean="0"/>
              <a:t> can </a:t>
            </a:r>
            <a:r>
              <a:rPr lang="es-ES" altLang="ja-JP" sz="700" baseline="0" dirty="0" err="1" smtClean="0"/>
              <a:t>be</a:t>
            </a:r>
            <a:r>
              <a:rPr lang="es-ES" altLang="ja-JP" sz="700" baseline="0" dirty="0" smtClean="0"/>
              <a:t> </a:t>
            </a:r>
            <a:r>
              <a:rPr lang="es-ES" altLang="ja-JP" sz="700" baseline="0" dirty="0" err="1" smtClean="0"/>
              <a:t>used</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different</a:t>
            </a:r>
            <a:r>
              <a:rPr lang="es-ES" altLang="ja-JP" sz="700" baseline="0" dirty="0" smtClean="0"/>
              <a:t> RTL </a:t>
            </a:r>
            <a:r>
              <a:rPr lang="es-ES" altLang="ja-JP" sz="700" baseline="0" dirty="0" err="1" smtClean="0"/>
              <a:t>for</a:t>
            </a:r>
            <a:r>
              <a:rPr lang="es-ES" altLang="ja-JP" sz="700" baseline="0" dirty="0" smtClean="0"/>
              <a:t> </a:t>
            </a:r>
            <a:r>
              <a:rPr lang="es-ES" altLang="ja-JP" sz="700" baseline="0" dirty="0" err="1" smtClean="0"/>
              <a:t>wide</a:t>
            </a:r>
            <a:r>
              <a:rPr lang="es-ES" altLang="ja-JP" sz="700" baseline="0" dirty="0" smtClean="0"/>
              <a:t> </a:t>
            </a:r>
            <a:r>
              <a:rPr lang="es-ES" altLang="ja-JP" sz="700" baseline="0" dirty="0" err="1" smtClean="0"/>
              <a:t>variety</a:t>
            </a:r>
            <a:r>
              <a:rPr lang="es-ES" altLang="ja-JP" sz="700" baseline="0" dirty="0" smtClean="0"/>
              <a:t> of </a:t>
            </a:r>
            <a:r>
              <a:rPr lang="es-ES" altLang="ja-JP" sz="700" baseline="0" dirty="0" err="1" smtClean="0"/>
              <a:t>scenarios</a:t>
            </a:r>
            <a:endParaRPr lang="es-ES" altLang="ja-JP" sz="700" baseline="0" dirty="0" smtClean="0"/>
          </a:p>
          <a:p>
            <a:r>
              <a:rPr lang="es-ES" altLang="ja-JP" sz="700" baseline="0" dirty="0" err="1" smtClean="0"/>
              <a:t>The</a:t>
            </a:r>
            <a:r>
              <a:rPr lang="es-ES" altLang="ja-JP" sz="700" baseline="0" dirty="0" smtClean="0"/>
              <a:t> </a:t>
            </a:r>
            <a:r>
              <a:rPr lang="es-ES" altLang="ja-JP" sz="700" baseline="0" dirty="0" err="1" smtClean="0"/>
              <a:t>amount</a:t>
            </a:r>
            <a:r>
              <a:rPr lang="es-ES" altLang="ja-JP" sz="700" baseline="0" dirty="0" smtClean="0"/>
              <a:t> of </a:t>
            </a:r>
            <a:r>
              <a:rPr lang="es-ES" altLang="ja-JP" sz="700" baseline="0" dirty="0" err="1" smtClean="0"/>
              <a:t>code</a:t>
            </a:r>
            <a:r>
              <a:rPr lang="es-ES" altLang="ja-JP" sz="700" baseline="0" dirty="0" smtClean="0"/>
              <a:t> at </a:t>
            </a:r>
            <a:r>
              <a:rPr lang="es-ES" altLang="ja-JP" sz="700" baseline="0" dirty="0" err="1" smtClean="0"/>
              <a:t>higher</a:t>
            </a:r>
            <a:r>
              <a:rPr lang="es-ES" altLang="ja-JP" sz="700" baseline="0" dirty="0" smtClean="0"/>
              <a:t> </a:t>
            </a:r>
            <a:r>
              <a:rPr lang="es-ES" altLang="ja-JP" sz="700" baseline="0" dirty="0" err="1" smtClean="0"/>
              <a:t>level</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much</a:t>
            </a:r>
            <a:r>
              <a:rPr lang="es-ES" altLang="ja-JP" sz="700" baseline="0" dirty="0" smtClean="0"/>
              <a:t> </a:t>
            </a:r>
            <a:r>
              <a:rPr lang="es-ES" altLang="ja-JP" sz="700" baseline="0" dirty="0" err="1" smtClean="0"/>
              <a:t>less</a:t>
            </a:r>
            <a:r>
              <a:rPr lang="es-ES" altLang="ja-JP" sz="700" baseline="0" dirty="0" smtClean="0"/>
              <a:t> </a:t>
            </a:r>
            <a:r>
              <a:rPr lang="es-ES" altLang="ja-JP" sz="700" baseline="0" dirty="0" err="1" smtClean="0"/>
              <a:t>than</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code</a:t>
            </a:r>
            <a:r>
              <a:rPr lang="es-ES" altLang="ja-JP" sz="700" baseline="0" dirty="0" smtClean="0"/>
              <a:t> at RTL </a:t>
            </a:r>
            <a:r>
              <a:rPr lang="es-ES" altLang="ja-JP" sz="700" baseline="0" dirty="0" err="1" smtClean="0"/>
              <a:t>level</a:t>
            </a:r>
            <a:r>
              <a:rPr lang="es-ES" altLang="ja-JP" sz="700" baseline="0" dirty="0" smtClean="0"/>
              <a:t>. </a:t>
            </a:r>
            <a:r>
              <a:rPr lang="es-ES" altLang="ja-JP" sz="700" baseline="0" dirty="0" err="1" smtClean="0"/>
              <a:t>There</a:t>
            </a:r>
            <a:r>
              <a:rPr lang="es-ES" altLang="ja-JP" sz="700" baseline="0" dirty="0" smtClean="0"/>
              <a:t> </a:t>
            </a:r>
            <a:r>
              <a:rPr lang="es-ES" altLang="ja-JP" sz="700" baseline="0" dirty="0" err="1" smtClean="0"/>
              <a:t>will</a:t>
            </a:r>
            <a:r>
              <a:rPr lang="es-ES" altLang="ja-JP" sz="700" baseline="0" dirty="0" smtClean="0"/>
              <a:t> </a:t>
            </a:r>
            <a:r>
              <a:rPr lang="es-ES" altLang="ja-JP" sz="700" baseline="0" dirty="0" err="1" smtClean="0"/>
              <a:t>be</a:t>
            </a:r>
            <a:r>
              <a:rPr lang="es-ES" altLang="ja-JP" sz="700" baseline="0" dirty="0" smtClean="0"/>
              <a:t> </a:t>
            </a:r>
            <a:r>
              <a:rPr lang="es-ES" altLang="ja-JP" sz="700" baseline="0" dirty="0" err="1" smtClean="0"/>
              <a:t>less</a:t>
            </a:r>
            <a:r>
              <a:rPr lang="es-ES" altLang="ja-JP" sz="700" baseline="0" dirty="0" smtClean="0"/>
              <a:t> </a:t>
            </a:r>
            <a:r>
              <a:rPr lang="es-ES" altLang="ja-JP" sz="700" baseline="0" dirty="0" err="1" smtClean="0"/>
              <a:t>number</a:t>
            </a:r>
            <a:r>
              <a:rPr lang="es-ES" altLang="ja-JP" sz="700" baseline="0" dirty="0" smtClean="0"/>
              <a:t> of </a:t>
            </a:r>
            <a:r>
              <a:rPr lang="es-ES" altLang="ja-JP" sz="700" baseline="0" dirty="0" err="1" smtClean="0"/>
              <a:t>bugs</a:t>
            </a:r>
            <a:r>
              <a:rPr lang="es-ES" altLang="ja-JP" sz="700" baseline="0" dirty="0" smtClean="0"/>
              <a:t>. </a:t>
            </a:r>
            <a:r>
              <a:rPr lang="es-ES" altLang="ja-JP" sz="700" baseline="0" dirty="0" err="1" smtClean="0"/>
              <a:t>It</a:t>
            </a:r>
            <a:r>
              <a:rPr lang="es-ES" altLang="ja-JP" sz="700" baseline="0" dirty="0" smtClean="0"/>
              <a:t> </a:t>
            </a:r>
            <a:r>
              <a:rPr lang="es-ES" altLang="ja-JP" sz="700" baseline="0" dirty="0" err="1" smtClean="0"/>
              <a:t>wil</a:t>
            </a:r>
            <a:r>
              <a:rPr lang="es-ES" altLang="ja-JP" sz="700" baseline="0" dirty="0" smtClean="0"/>
              <a:t> </a:t>
            </a:r>
            <a:r>
              <a:rPr lang="es-ES" altLang="ja-JP" sz="700" baseline="0" dirty="0" err="1" smtClean="0"/>
              <a:t>be</a:t>
            </a:r>
            <a:r>
              <a:rPr lang="es-ES" altLang="ja-JP" sz="700" baseline="0" dirty="0" smtClean="0"/>
              <a:t> </a:t>
            </a:r>
            <a:r>
              <a:rPr lang="es-ES" altLang="ja-JP" sz="700" baseline="0" dirty="0" err="1" smtClean="0"/>
              <a:t>easier</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anaylyze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code</a:t>
            </a:r>
            <a:r>
              <a:rPr lang="es-ES" altLang="ja-JP" sz="700" baseline="0" dirty="0" smtClean="0"/>
              <a:t> and </a:t>
            </a:r>
            <a:r>
              <a:rPr lang="es-ES" altLang="ja-JP" sz="700" baseline="0" dirty="0" err="1" smtClean="0"/>
              <a:t>fix</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bugs</a:t>
            </a:r>
            <a:r>
              <a:rPr lang="es-ES" altLang="ja-JP" sz="700" baseline="0" dirty="0" smtClean="0"/>
              <a:t>.</a:t>
            </a:r>
          </a:p>
          <a:p>
            <a:endParaRPr lang="es-ES" altLang="ja-JP" sz="700" baseline="0" dirty="0" smtClean="0"/>
          </a:p>
          <a:p>
            <a:r>
              <a:rPr lang="es-ES" altLang="ja-JP" sz="700" baseline="0" dirty="0" err="1" smtClean="0"/>
              <a:t>It</a:t>
            </a:r>
            <a:r>
              <a:rPr lang="es-ES" altLang="ja-JP" sz="700" baseline="0" dirty="0" smtClean="0"/>
              <a:t> </a:t>
            </a:r>
            <a:r>
              <a:rPr lang="es-ES" altLang="ja-JP" sz="700" baseline="0" dirty="0" err="1" smtClean="0"/>
              <a:t>results</a:t>
            </a:r>
            <a:r>
              <a:rPr lang="es-ES" altLang="ja-JP" sz="700" baseline="0" dirty="0" smtClean="0"/>
              <a:t> in </a:t>
            </a:r>
            <a:r>
              <a:rPr lang="es-ES" altLang="ja-JP" sz="700" baseline="0" dirty="0" err="1" smtClean="0"/>
              <a:t>seperating</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functionality</a:t>
            </a:r>
            <a:r>
              <a:rPr lang="es-ES" altLang="ja-JP" sz="700" baseline="0" dirty="0" smtClean="0"/>
              <a:t> </a:t>
            </a:r>
            <a:r>
              <a:rPr lang="es-ES" altLang="ja-JP" sz="700" baseline="0" dirty="0" err="1" smtClean="0"/>
              <a:t>from</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implementation</a:t>
            </a:r>
            <a:r>
              <a:rPr lang="es-ES" altLang="ja-JP" sz="700" baseline="0" dirty="0" smtClean="0"/>
              <a:t>. </a:t>
            </a:r>
            <a:r>
              <a:rPr lang="es-ES" altLang="ja-JP" sz="700" baseline="0" dirty="0" err="1" smtClean="0"/>
              <a:t>Persons</a:t>
            </a:r>
            <a:r>
              <a:rPr lang="es-ES" altLang="ja-JP" sz="700" baseline="0" dirty="0" smtClean="0"/>
              <a:t> </a:t>
            </a:r>
            <a:r>
              <a:rPr lang="es-ES" altLang="ja-JP" sz="700" baseline="0" dirty="0" err="1" smtClean="0"/>
              <a:t>who</a:t>
            </a:r>
            <a:r>
              <a:rPr lang="es-ES" altLang="ja-JP" sz="700" baseline="0" dirty="0" smtClean="0"/>
              <a:t> are </a:t>
            </a:r>
            <a:r>
              <a:rPr lang="es-ES" altLang="ja-JP" sz="700" baseline="0" dirty="0" err="1" smtClean="0"/>
              <a:t>writing</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model</a:t>
            </a:r>
            <a:r>
              <a:rPr lang="es-ES" altLang="ja-JP" sz="700" baseline="0" dirty="0" smtClean="0"/>
              <a:t> </a:t>
            </a:r>
            <a:r>
              <a:rPr lang="es-ES" altLang="ja-JP" sz="700" baseline="0" dirty="0" err="1" smtClean="0"/>
              <a:t>need</a:t>
            </a:r>
            <a:r>
              <a:rPr lang="es-ES" altLang="ja-JP" sz="700" baseline="0" dirty="0" smtClean="0"/>
              <a:t> </a:t>
            </a:r>
            <a:r>
              <a:rPr lang="es-ES" altLang="ja-JP" sz="700" baseline="0" dirty="0" err="1" smtClean="0"/>
              <a:t>not</a:t>
            </a:r>
            <a:r>
              <a:rPr lang="es-ES" altLang="ja-JP" sz="700" baseline="0" dirty="0" smtClean="0"/>
              <a:t> </a:t>
            </a:r>
            <a:r>
              <a:rPr lang="es-ES" altLang="ja-JP" sz="700" baseline="0" dirty="0" err="1" smtClean="0"/>
              <a:t>have</a:t>
            </a:r>
            <a:r>
              <a:rPr lang="es-ES" altLang="ja-JP" sz="700" baseline="0" dirty="0" smtClean="0"/>
              <a:t> </a:t>
            </a:r>
            <a:r>
              <a:rPr lang="es-ES" altLang="ja-JP" sz="700" baseline="0" dirty="0" err="1" smtClean="0"/>
              <a:t>indepth</a:t>
            </a:r>
            <a:r>
              <a:rPr lang="es-ES" altLang="ja-JP" sz="700" baseline="0" dirty="0" smtClean="0"/>
              <a:t> </a:t>
            </a:r>
            <a:r>
              <a:rPr lang="es-ES" altLang="ja-JP" sz="700" baseline="0" dirty="0" err="1" smtClean="0"/>
              <a:t>understanding</a:t>
            </a:r>
            <a:r>
              <a:rPr lang="es-ES" altLang="ja-JP" sz="700" baseline="0" dirty="0" smtClean="0"/>
              <a:t> of </a:t>
            </a:r>
            <a:r>
              <a:rPr lang="es-ES" altLang="ja-JP" sz="700" baseline="0" dirty="0" err="1" smtClean="0"/>
              <a:t>the</a:t>
            </a:r>
            <a:r>
              <a:rPr lang="es-ES" altLang="ja-JP" sz="700" baseline="0" dirty="0" smtClean="0"/>
              <a:t> RTL </a:t>
            </a:r>
            <a:r>
              <a:rPr lang="es-ES" altLang="ja-JP" sz="700" baseline="0" dirty="0" err="1" smtClean="0"/>
              <a:t>implementation</a:t>
            </a:r>
            <a:r>
              <a:rPr lang="es-ES" altLang="ja-JP" sz="700" baseline="0" dirty="0" smtClean="0"/>
              <a:t>, </a:t>
            </a:r>
            <a:r>
              <a:rPr lang="es-ES" altLang="ja-JP" sz="700" baseline="0" dirty="0" err="1" smtClean="0"/>
              <a:t>however</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person</a:t>
            </a:r>
            <a:r>
              <a:rPr lang="es-ES" altLang="ja-JP" sz="700" baseline="0" dirty="0" smtClean="0"/>
              <a:t> </a:t>
            </a:r>
            <a:r>
              <a:rPr lang="es-ES" altLang="ja-JP" sz="700" baseline="0" dirty="0" err="1" smtClean="0"/>
              <a:t>who</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going</a:t>
            </a:r>
            <a:r>
              <a:rPr lang="es-ES" altLang="ja-JP" sz="700" baseline="0" dirty="0" smtClean="0"/>
              <a:t> </a:t>
            </a:r>
            <a:r>
              <a:rPr lang="es-ES" altLang="ja-JP" sz="700" baseline="0" dirty="0" err="1" smtClean="0"/>
              <a:t>to</a:t>
            </a:r>
            <a:r>
              <a:rPr lang="es-ES" altLang="ja-JP" sz="700" baseline="0" dirty="0" smtClean="0"/>
              <a:t> use </a:t>
            </a:r>
            <a:r>
              <a:rPr lang="es-ES" altLang="ja-JP" sz="700" baseline="0" dirty="0" err="1" smtClean="0"/>
              <a:t>the</a:t>
            </a:r>
            <a:r>
              <a:rPr lang="es-ES" altLang="ja-JP" sz="700" baseline="0" dirty="0" smtClean="0"/>
              <a:t> HLS </a:t>
            </a:r>
            <a:r>
              <a:rPr lang="es-ES" altLang="ja-JP" sz="700" baseline="0" dirty="0" err="1" smtClean="0"/>
              <a:t>tool</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should</a:t>
            </a:r>
            <a:r>
              <a:rPr lang="es-ES" altLang="ja-JP" sz="700" baseline="0" dirty="0" smtClean="0"/>
              <a:t> </a:t>
            </a:r>
            <a:r>
              <a:rPr lang="es-ES" altLang="ja-JP" sz="700" baseline="0" dirty="0" err="1" smtClean="0"/>
              <a:t>have</a:t>
            </a:r>
            <a:r>
              <a:rPr lang="es-ES" altLang="ja-JP" sz="700" baseline="0" dirty="0" smtClean="0"/>
              <a:t> </a:t>
            </a:r>
            <a:r>
              <a:rPr lang="es-ES" altLang="ja-JP" sz="700" baseline="0" dirty="0" err="1" smtClean="0"/>
              <a:t>indepth</a:t>
            </a:r>
            <a:r>
              <a:rPr lang="es-ES" altLang="ja-JP" sz="700" baseline="0" dirty="0" smtClean="0"/>
              <a:t> </a:t>
            </a:r>
            <a:r>
              <a:rPr lang="es-ES" altLang="ja-JP" sz="700" baseline="0" dirty="0" err="1" smtClean="0"/>
              <a:t>understanding</a:t>
            </a:r>
            <a:r>
              <a:rPr lang="es-ES" altLang="ja-JP" sz="700" baseline="0" dirty="0" smtClean="0"/>
              <a:t> of </a:t>
            </a:r>
            <a:r>
              <a:rPr lang="es-ES" altLang="ja-JP" sz="700" baseline="0" dirty="0" err="1" smtClean="0"/>
              <a:t>the</a:t>
            </a:r>
            <a:r>
              <a:rPr lang="es-ES" altLang="ja-JP" sz="700" baseline="0" dirty="0" smtClean="0"/>
              <a:t> </a:t>
            </a:r>
            <a:r>
              <a:rPr lang="es-ES" altLang="ja-JP" sz="700" baseline="0" dirty="0" err="1" smtClean="0"/>
              <a:t>implementation</a:t>
            </a:r>
            <a:r>
              <a:rPr lang="es-ES" altLang="ja-JP" sz="700" baseline="0" dirty="0" smtClean="0"/>
              <a:t> </a:t>
            </a:r>
            <a:r>
              <a:rPr lang="es-ES" altLang="ja-JP" sz="700" baseline="0" dirty="0" err="1" smtClean="0"/>
              <a:t>for</a:t>
            </a:r>
            <a:r>
              <a:rPr lang="es-ES" altLang="ja-JP" sz="700" baseline="0" dirty="0" smtClean="0"/>
              <a:t> </a:t>
            </a:r>
            <a:r>
              <a:rPr lang="es-ES" altLang="ja-JP" sz="700" baseline="0" dirty="0" err="1" smtClean="0"/>
              <a:t>the</a:t>
            </a:r>
            <a:r>
              <a:rPr lang="es-ES" altLang="ja-JP" sz="700" baseline="0" dirty="0" smtClean="0"/>
              <a:t> target </a:t>
            </a:r>
            <a:r>
              <a:rPr lang="es-ES" altLang="ja-JP" sz="700" baseline="0" dirty="0" err="1" smtClean="0"/>
              <a:t>architecture</a:t>
            </a:r>
            <a:r>
              <a:rPr lang="es-ES" altLang="ja-JP" sz="700" baseline="0" dirty="0" smtClean="0"/>
              <a:t> / </a:t>
            </a:r>
            <a:r>
              <a:rPr lang="es-ES" altLang="ja-JP" sz="700" baseline="0" dirty="0" err="1" smtClean="0"/>
              <a:t>application</a:t>
            </a:r>
            <a:r>
              <a:rPr lang="es-ES" altLang="ja-JP" sz="700" baseline="0" dirty="0" smtClean="0"/>
              <a:t>.</a:t>
            </a:r>
          </a:p>
          <a:p>
            <a:r>
              <a:rPr lang="es-ES" altLang="ja-JP" sz="700" baseline="0" dirty="0" err="1" smtClean="0"/>
              <a:t>The</a:t>
            </a:r>
            <a:r>
              <a:rPr lang="es-ES" altLang="ja-JP" sz="700" baseline="0" dirty="0" smtClean="0"/>
              <a:t> </a:t>
            </a:r>
            <a:r>
              <a:rPr lang="es-ES" altLang="ja-JP" sz="700" baseline="0" dirty="0" err="1" smtClean="0"/>
              <a:t>existing</a:t>
            </a:r>
            <a:r>
              <a:rPr lang="es-ES" altLang="ja-JP" sz="700" baseline="0" dirty="0" smtClean="0"/>
              <a:t> RTL </a:t>
            </a:r>
            <a:r>
              <a:rPr lang="es-ES" altLang="ja-JP" sz="700" baseline="0" dirty="0" err="1" smtClean="0"/>
              <a:t>engineers</a:t>
            </a:r>
            <a:r>
              <a:rPr lang="es-ES" altLang="ja-JP" sz="700" baseline="0" dirty="0" smtClean="0"/>
              <a:t> can </a:t>
            </a:r>
            <a:r>
              <a:rPr lang="es-ES" altLang="ja-JP" sz="700" baseline="0" dirty="0" err="1" smtClean="0"/>
              <a:t>easily</a:t>
            </a:r>
            <a:r>
              <a:rPr lang="es-ES" altLang="ja-JP" sz="700" baseline="0" dirty="0" smtClean="0"/>
              <a:t> </a:t>
            </a:r>
            <a:r>
              <a:rPr lang="es-ES" altLang="ja-JP" sz="700" baseline="0" dirty="0" err="1" smtClean="0"/>
              <a:t>learn</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features</a:t>
            </a:r>
            <a:r>
              <a:rPr lang="es-ES" altLang="ja-JP" sz="700" baseline="0" dirty="0" smtClean="0"/>
              <a:t> of </a:t>
            </a:r>
            <a:r>
              <a:rPr lang="es-ES" altLang="ja-JP" sz="700" baseline="0" dirty="0" err="1" smtClean="0"/>
              <a:t>the</a:t>
            </a:r>
            <a:r>
              <a:rPr lang="es-ES" altLang="ja-JP" sz="700" baseline="0" dirty="0" smtClean="0"/>
              <a:t> HLS </a:t>
            </a:r>
            <a:r>
              <a:rPr lang="es-ES" altLang="ja-JP" sz="700" baseline="0" dirty="0" err="1" smtClean="0"/>
              <a:t>tool</a:t>
            </a:r>
            <a:r>
              <a:rPr lang="es-ES" altLang="ja-JP" sz="700" baseline="0" dirty="0" smtClean="0"/>
              <a:t> and can </a:t>
            </a:r>
            <a:r>
              <a:rPr lang="es-ES" altLang="ja-JP" sz="700" baseline="0" dirty="0" err="1" smtClean="0"/>
              <a:t>generate</a:t>
            </a:r>
            <a:r>
              <a:rPr lang="es-ES" altLang="ja-JP" sz="700" baseline="0" dirty="0" smtClean="0"/>
              <a:t> </a:t>
            </a:r>
            <a:r>
              <a:rPr lang="es-ES" altLang="ja-JP" sz="700" baseline="0" dirty="0" err="1" smtClean="0"/>
              <a:t>the</a:t>
            </a:r>
            <a:r>
              <a:rPr lang="es-ES" altLang="ja-JP" sz="700" baseline="0" dirty="0" smtClean="0"/>
              <a:t> RTL </a:t>
            </a:r>
            <a:r>
              <a:rPr lang="es-ES" altLang="ja-JP" sz="700" baseline="0" dirty="0" err="1" smtClean="0"/>
              <a:t>optimized</a:t>
            </a:r>
            <a:r>
              <a:rPr lang="es-ES" altLang="ja-JP" sz="700" baseline="0" dirty="0" smtClean="0"/>
              <a:t> </a:t>
            </a:r>
            <a:r>
              <a:rPr lang="es-ES" altLang="ja-JP" sz="700" baseline="0" dirty="0" err="1" smtClean="0"/>
              <a:t>for</a:t>
            </a:r>
            <a:r>
              <a:rPr lang="es-ES" altLang="ja-JP" sz="700" baseline="0" dirty="0" smtClean="0"/>
              <a:t> a particular target </a:t>
            </a:r>
            <a:r>
              <a:rPr lang="es-ES" altLang="ja-JP" sz="700" baseline="0" dirty="0" err="1" smtClean="0"/>
              <a:t>SoC.</a:t>
            </a:r>
            <a:r>
              <a:rPr lang="es-ES" altLang="ja-JP" sz="700" baseline="0" dirty="0" smtClean="0"/>
              <a:t> New </a:t>
            </a:r>
            <a:r>
              <a:rPr lang="es-ES" altLang="ja-JP" sz="700" baseline="0" dirty="0" err="1" smtClean="0"/>
              <a:t>expertise</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required</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write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models</a:t>
            </a:r>
            <a:r>
              <a:rPr lang="es-ES" altLang="ja-JP" sz="700" baseline="0" dirty="0" smtClean="0"/>
              <a:t> </a:t>
            </a:r>
            <a:r>
              <a:rPr lang="es-ES" altLang="ja-JP" sz="700" baseline="0" dirty="0" err="1" smtClean="0"/>
              <a:t>using</a:t>
            </a:r>
            <a:r>
              <a:rPr lang="es-ES" altLang="ja-JP" sz="700" baseline="0" dirty="0" smtClean="0"/>
              <a:t> SystemC.</a:t>
            </a:r>
          </a:p>
          <a:p>
            <a:r>
              <a:rPr lang="es-ES" altLang="ja-JP" sz="700" baseline="0" dirty="0" err="1" smtClean="0"/>
              <a:t>Hence</a:t>
            </a:r>
            <a:r>
              <a:rPr lang="es-ES" altLang="ja-JP" sz="700" baseline="0" dirty="0" smtClean="0"/>
              <a:t> </a:t>
            </a:r>
            <a:r>
              <a:rPr lang="es-ES" altLang="ja-JP" sz="700" baseline="0" dirty="0" err="1" smtClean="0"/>
              <a:t>the</a:t>
            </a:r>
            <a:r>
              <a:rPr lang="es-ES" altLang="ja-JP" sz="700" baseline="0" dirty="0" smtClean="0"/>
              <a:t> new </a:t>
            </a:r>
            <a:r>
              <a:rPr lang="es-ES" altLang="ja-JP" sz="700" baseline="0" dirty="0" err="1" smtClean="0"/>
              <a:t>design</a:t>
            </a:r>
            <a:r>
              <a:rPr lang="es-ES" altLang="ja-JP" sz="700" baseline="0" dirty="0" smtClean="0"/>
              <a:t> </a:t>
            </a:r>
            <a:r>
              <a:rPr lang="es-ES" altLang="ja-JP" sz="700" baseline="0" dirty="0" err="1" smtClean="0"/>
              <a:t>team</a:t>
            </a:r>
            <a:r>
              <a:rPr lang="es-ES" altLang="ja-JP" sz="700" baseline="0" dirty="0" smtClean="0"/>
              <a:t> </a:t>
            </a:r>
            <a:r>
              <a:rPr lang="es-ES" altLang="ja-JP" sz="700" baseline="0" dirty="0" err="1" smtClean="0"/>
              <a:t>needs</a:t>
            </a:r>
            <a:r>
              <a:rPr lang="es-ES" altLang="ja-JP" sz="700" baseline="0" dirty="0" smtClean="0"/>
              <a:t> </a:t>
            </a:r>
            <a:r>
              <a:rPr lang="es-ES" altLang="ja-JP" sz="700" baseline="0" dirty="0" err="1" smtClean="0"/>
              <a:t>to</a:t>
            </a:r>
            <a:r>
              <a:rPr lang="es-ES" altLang="ja-JP" sz="700" baseline="0" dirty="0" smtClean="0"/>
              <a:t> </a:t>
            </a:r>
            <a:r>
              <a:rPr lang="es-ES" altLang="ja-JP" sz="700" baseline="0" dirty="0" err="1" smtClean="0"/>
              <a:t>be</a:t>
            </a:r>
            <a:r>
              <a:rPr lang="es-ES" altLang="ja-JP" sz="700" baseline="0" dirty="0" smtClean="0"/>
              <a:t> a </a:t>
            </a:r>
            <a:r>
              <a:rPr lang="es-ES" altLang="ja-JP" sz="700" baseline="0" dirty="0" err="1" smtClean="0"/>
              <a:t>combination</a:t>
            </a:r>
            <a:r>
              <a:rPr lang="es-ES" altLang="ja-JP" sz="700" baseline="0" dirty="0" smtClean="0"/>
              <a:t> of </a:t>
            </a:r>
            <a:r>
              <a:rPr lang="es-ES" altLang="ja-JP" sz="700" baseline="0" dirty="0" err="1" smtClean="0"/>
              <a:t>existing</a:t>
            </a:r>
            <a:r>
              <a:rPr lang="es-ES" altLang="ja-JP" sz="700" baseline="0" dirty="0" smtClean="0"/>
              <a:t> RTL </a:t>
            </a:r>
            <a:r>
              <a:rPr lang="es-ES" altLang="ja-JP" sz="700" baseline="0" dirty="0" err="1" smtClean="0"/>
              <a:t>designers</a:t>
            </a:r>
            <a:r>
              <a:rPr lang="es-ES" altLang="ja-JP" sz="700" baseline="0" dirty="0" smtClean="0"/>
              <a:t> and </a:t>
            </a:r>
            <a:r>
              <a:rPr lang="es-ES" altLang="ja-JP" sz="700" baseline="0" dirty="0" err="1" smtClean="0"/>
              <a:t>the</a:t>
            </a:r>
            <a:r>
              <a:rPr lang="es-ES" altLang="ja-JP" sz="700" baseline="0" dirty="0" smtClean="0"/>
              <a:t> new SystemC </a:t>
            </a:r>
            <a:r>
              <a:rPr lang="es-ES" altLang="ja-JP" sz="700" baseline="0" dirty="0" err="1" smtClean="0"/>
              <a:t>modeling</a:t>
            </a:r>
            <a:r>
              <a:rPr lang="es-ES" altLang="ja-JP" sz="700" baseline="0" dirty="0" smtClean="0"/>
              <a:t> </a:t>
            </a:r>
            <a:r>
              <a:rPr lang="es-ES" altLang="ja-JP" sz="700" baseline="0" dirty="0" err="1" smtClean="0"/>
              <a:t>engineers</a:t>
            </a:r>
            <a:r>
              <a:rPr lang="es-ES" altLang="ja-JP" sz="700" baseline="0" dirty="0" smtClean="0"/>
              <a:t>.</a:t>
            </a:r>
          </a:p>
          <a:p>
            <a:r>
              <a:rPr lang="es-ES" altLang="ja-JP" sz="700" baseline="0" dirty="0" smtClean="0"/>
              <a:t>CircuitSutra can </a:t>
            </a:r>
            <a:r>
              <a:rPr lang="es-ES" altLang="ja-JP" sz="700" baseline="0" dirty="0" err="1" smtClean="0"/>
              <a:t>act</a:t>
            </a:r>
            <a:r>
              <a:rPr lang="es-ES" altLang="ja-JP" sz="700" baseline="0" dirty="0" smtClean="0"/>
              <a:t> as </a:t>
            </a:r>
            <a:r>
              <a:rPr lang="es-ES" altLang="ja-JP" sz="700" baseline="0" dirty="0" err="1" smtClean="0"/>
              <a:t>the</a:t>
            </a:r>
            <a:r>
              <a:rPr lang="es-ES" altLang="ja-JP" sz="700" baseline="0" dirty="0" smtClean="0"/>
              <a:t> SystemC </a:t>
            </a:r>
            <a:r>
              <a:rPr lang="es-ES" altLang="ja-JP" sz="700" baseline="0" dirty="0" err="1" smtClean="0"/>
              <a:t>modeling</a:t>
            </a:r>
            <a:r>
              <a:rPr lang="es-ES" altLang="ja-JP" sz="700" baseline="0" dirty="0" smtClean="0"/>
              <a:t> </a:t>
            </a:r>
            <a:r>
              <a:rPr lang="es-ES" altLang="ja-JP" sz="700" baseline="0" dirty="0" err="1" smtClean="0"/>
              <a:t>partner</a:t>
            </a:r>
            <a:r>
              <a:rPr lang="es-ES" altLang="ja-JP" sz="700" baseline="0" dirty="0" smtClean="0"/>
              <a:t> and can </a:t>
            </a:r>
            <a:r>
              <a:rPr lang="es-ES" altLang="ja-JP" sz="700" baseline="0" dirty="0" err="1" smtClean="0"/>
              <a:t>provide</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required</a:t>
            </a:r>
            <a:r>
              <a:rPr lang="es-ES" altLang="ja-JP" sz="700" baseline="0" dirty="0" smtClean="0"/>
              <a:t> </a:t>
            </a:r>
            <a:r>
              <a:rPr lang="es-ES" altLang="ja-JP" sz="700" baseline="0" dirty="0" err="1" smtClean="0"/>
              <a:t>modeling</a:t>
            </a:r>
            <a:r>
              <a:rPr lang="es-ES" altLang="ja-JP" sz="700" baseline="0" dirty="0" smtClean="0"/>
              <a:t> </a:t>
            </a:r>
            <a:r>
              <a:rPr lang="es-ES" altLang="ja-JP" sz="700" baseline="0" dirty="0" err="1" smtClean="0"/>
              <a:t>expertise</a:t>
            </a:r>
            <a:r>
              <a:rPr lang="es-ES" altLang="ja-JP" sz="700" baseline="0" dirty="0" smtClean="0"/>
              <a:t>.</a:t>
            </a:r>
          </a:p>
          <a:p>
            <a:endParaRPr lang="es-ES" altLang="ja-JP" sz="700" baseline="0" dirty="0" smtClean="0"/>
          </a:p>
          <a:p>
            <a:r>
              <a:rPr lang="es-ES" altLang="ja-JP" sz="700" baseline="0" dirty="0" err="1" smtClean="0"/>
              <a:t>The</a:t>
            </a:r>
            <a:r>
              <a:rPr lang="es-ES" altLang="ja-JP" sz="700" baseline="0" dirty="0" smtClean="0"/>
              <a:t> new </a:t>
            </a:r>
            <a:r>
              <a:rPr lang="es-ES" altLang="ja-JP" sz="700" baseline="0" dirty="0" err="1" smtClean="0"/>
              <a:t>methodology</a:t>
            </a:r>
            <a:r>
              <a:rPr lang="es-ES" altLang="ja-JP" sz="700" baseline="0" dirty="0" smtClean="0"/>
              <a:t> </a:t>
            </a:r>
            <a:r>
              <a:rPr lang="es-ES" altLang="ja-JP" sz="700" baseline="0" dirty="0" err="1" smtClean="0"/>
              <a:t>results</a:t>
            </a:r>
            <a:r>
              <a:rPr lang="es-ES" altLang="ja-JP" sz="700" baseline="0" dirty="0" smtClean="0"/>
              <a:t> in </a:t>
            </a:r>
            <a:r>
              <a:rPr lang="es-ES" altLang="ja-JP" sz="700" baseline="0" dirty="0" err="1" smtClean="0"/>
              <a:t>raising</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abstraction</a:t>
            </a:r>
            <a:r>
              <a:rPr lang="es-ES" altLang="ja-JP" sz="700" baseline="0" dirty="0" smtClean="0"/>
              <a:t> of chip </a:t>
            </a:r>
            <a:r>
              <a:rPr lang="es-ES" altLang="ja-JP" sz="700" baseline="0" dirty="0" err="1" smtClean="0"/>
              <a:t>design</a:t>
            </a:r>
            <a:r>
              <a:rPr lang="es-ES" altLang="ja-JP" sz="700" baseline="0" dirty="0" smtClean="0"/>
              <a:t>. HLS </a:t>
            </a:r>
            <a:r>
              <a:rPr lang="es-ES" altLang="ja-JP" sz="700" baseline="0" dirty="0" err="1" smtClean="0"/>
              <a:t>tools</a:t>
            </a:r>
            <a:r>
              <a:rPr lang="es-ES" altLang="ja-JP" sz="700" baseline="0" dirty="0" smtClean="0"/>
              <a:t> </a:t>
            </a:r>
            <a:r>
              <a:rPr lang="es-ES" altLang="ja-JP" sz="700" baseline="0" dirty="0" err="1" smtClean="0"/>
              <a:t>have</a:t>
            </a:r>
            <a:r>
              <a:rPr lang="es-ES" altLang="ja-JP" sz="700" baseline="0" dirty="0" smtClean="0"/>
              <a:t> </a:t>
            </a:r>
            <a:r>
              <a:rPr lang="es-ES" altLang="ja-JP" sz="700" baseline="0" dirty="0" err="1" smtClean="0"/>
              <a:t>become</a:t>
            </a:r>
            <a:r>
              <a:rPr lang="es-ES" altLang="ja-JP" sz="700" baseline="0" dirty="0" smtClean="0"/>
              <a:t> </a:t>
            </a:r>
            <a:r>
              <a:rPr lang="es-ES" altLang="ja-JP" sz="700" baseline="0" dirty="0" err="1" smtClean="0"/>
              <a:t>pretty</a:t>
            </a:r>
            <a:r>
              <a:rPr lang="es-ES" altLang="ja-JP" sz="700" baseline="0" dirty="0" smtClean="0"/>
              <a:t> </a:t>
            </a:r>
            <a:r>
              <a:rPr lang="es-ES" altLang="ja-JP" sz="700" baseline="0" dirty="0" err="1" smtClean="0"/>
              <a:t>mature</a:t>
            </a:r>
            <a:r>
              <a:rPr lang="es-ES" altLang="ja-JP" sz="700" baseline="0" dirty="0" smtClean="0"/>
              <a:t> </a:t>
            </a:r>
            <a:r>
              <a:rPr lang="es-ES" altLang="ja-JP" sz="700" baseline="0" dirty="0" err="1" smtClean="0"/>
              <a:t>over</a:t>
            </a:r>
            <a:r>
              <a:rPr lang="es-ES" altLang="ja-JP" sz="700" baseline="0" dirty="0" smtClean="0"/>
              <a:t> a </a:t>
            </a:r>
            <a:r>
              <a:rPr lang="es-ES" altLang="ja-JP" sz="700" baseline="0" dirty="0" err="1" smtClean="0"/>
              <a:t>period</a:t>
            </a:r>
            <a:r>
              <a:rPr lang="es-ES" altLang="ja-JP" sz="700" baseline="0" dirty="0" smtClean="0"/>
              <a:t> of time, and </a:t>
            </a:r>
            <a:r>
              <a:rPr lang="es-ES" altLang="ja-JP" sz="700" baseline="0" dirty="0" err="1" smtClean="0"/>
              <a:t>now</a:t>
            </a:r>
            <a:r>
              <a:rPr lang="es-ES" altLang="ja-JP" sz="700" baseline="0" dirty="0" smtClean="0"/>
              <a:t> </a:t>
            </a:r>
            <a:r>
              <a:rPr lang="es-ES" altLang="ja-JP" sz="700" baseline="0" dirty="0" err="1" smtClean="0"/>
              <a:t>is</a:t>
            </a:r>
            <a:r>
              <a:rPr lang="es-ES" altLang="ja-JP" sz="700" baseline="0" dirty="0" smtClean="0"/>
              <a:t> </a:t>
            </a:r>
            <a:r>
              <a:rPr lang="es-ES" altLang="ja-JP" sz="700" baseline="0" dirty="0" err="1" smtClean="0"/>
              <a:t>the</a:t>
            </a:r>
            <a:r>
              <a:rPr lang="es-ES" altLang="ja-JP" sz="700" baseline="0" dirty="0" smtClean="0"/>
              <a:t> </a:t>
            </a:r>
            <a:r>
              <a:rPr lang="es-ES" altLang="ja-JP" sz="700" baseline="0" dirty="0" err="1" smtClean="0"/>
              <a:t>right</a:t>
            </a:r>
            <a:r>
              <a:rPr lang="es-ES" altLang="ja-JP" sz="700" baseline="0" dirty="0" smtClean="0"/>
              <a:t> time </a:t>
            </a:r>
            <a:r>
              <a:rPr lang="es-ES" altLang="ja-JP" sz="700" baseline="0" dirty="0" err="1" smtClean="0"/>
              <a:t>to</a:t>
            </a:r>
            <a:r>
              <a:rPr lang="es-ES" altLang="ja-JP" sz="700" baseline="0" dirty="0" smtClean="0"/>
              <a:t> </a:t>
            </a:r>
            <a:r>
              <a:rPr lang="es-ES" altLang="ja-JP" sz="700" baseline="0" dirty="0" err="1" smtClean="0"/>
              <a:t>adopt</a:t>
            </a:r>
            <a:r>
              <a:rPr lang="es-ES" altLang="ja-JP" sz="700" baseline="0" dirty="0" smtClean="0"/>
              <a:t> new </a:t>
            </a:r>
            <a:r>
              <a:rPr lang="es-ES" altLang="ja-JP" sz="700" baseline="0" dirty="0" err="1" smtClean="0"/>
              <a:t>methodology</a:t>
            </a:r>
            <a:r>
              <a:rPr lang="es-ES" altLang="ja-JP" sz="700" baseline="0" dirty="0" smtClean="0"/>
              <a:t>. </a:t>
            </a:r>
          </a:p>
          <a:p>
            <a:r>
              <a:rPr lang="es-ES" altLang="ja-JP" sz="700" baseline="0" dirty="0" err="1" smtClean="0"/>
              <a:t>Over</a:t>
            </a:r>
            <a:r>
              <a:rPr lang="es-ES" altLang="ja-JP" sz="700" baseline="0" dirty="0" smtClean="0"/>
              <a:t> a </a:t>
            </a:r>
            <a:r>
              <a:rPr lang="es-ES" altLang="ja-JP" sz="700" baseline="0" dirty="0" err="1" smtClean="0"/>
              <a:t>period</a:t>
            </a:r>
            <a:r>
              <a:rPr lang="es-ES" altLang="ja-JP" sz="700" baseline="0" dirty="0" smtClean="0"/>
              <a:t> of time SystemC </a:t>
            </a:r>
            <a:r>
              <a:rPr lang="es-ES" altLang="ja-JP" sz="700" baseline="0" dirty="0" err="1" smtClean="0"/>
              <a:t>might</a:t>
            </a:r>
            <a:r>
              <a:rPr lang="es-ES" altLang="ja-JP" sz="700" baseline="0" dirty="0" smtClean="0"/>
              <a:t> </a:t>
            </a:r>
            <a:r>
              <a:rPr lang="es-ES" altLang="ja-JP" sz="700" baseline="0" dirty="0" err="1" smtClean="0"/>
              <a:t>replace</a:t>
            </a:r>
            <a:r>
              <a:rPr lang="es-ES" altLang="ja-JP" sz="700" baseline="0" dirty="0" smtClean="0"/>
              <a:t> Verilog as </a:t>
            </a:r>
            <a:r>
              <a:rPr lang="es-ES" altLang="ja-JP" sz="700" baseline="0" dirty="0" err="1" smtClean="0"/>
              <a:t>the</a:t>
            </a:r>
            <a:r>
              <a:rPr lang="es-ES" altLang="ja-JP" sz="700" baseline="0" dirty="0" smtClean="0"/>
              <a:t> </a:t>
            </a:r>
            <a:r>
              <a:rPr lang="es-ES" altLang="ja-JP" sz="700" baseline="0" dirty="0" err="1" smtClean="0"/>
              <a:t>language</a:t>
            </a:r>
            <a:r>
              <a:rPr lang="es-ES" altLang="ja-JP" sz="700" baseline="0" dirty="0" smtClean="0"/>
              <a:t> of </a:t>
            </a:r>
            <a:r>
              <a:rPr lang="es-ES" altLang="ja-JP" sz="700" baseline="0" dirty="0" err="1" smtClean="0"/>
              <a:t>design</a:t>
            </a:r>
            <a:r>
              <a:rPr lang="es-ES" altLang="ja-JP" sz="700" baseline="0" dirty="0" smtClean="0"/>
              <a:t> </a:t>
            </a:r>
            <a:r>
              <a:rPr lang="es-ES" altLang="ja-JP" sz="700" baseline="0" dirty="0" err="1" smtClean="0"/>
              <a:t>entry</a:t>
            </a:r>
            <a:r>
              <a:rPr lang="es-ES" altLang="ja-JP" sz="700" baseline="0" dirty="0" smtClean="0"/>
              <a:t>.</a:t>
            </a:r>
          </a:p>
          <a:p>
            <a:r>
              <a:rPr lang="es-ES" altLang="ja-JP" sz="700" baseline="0" dirty="0" smtClean="0"/>
              <a:t>***</a:t>
            </a:r>
          </a:p>
          <a:p>
            <a:endParaRPr lang="es-ES" altLang="ja-JP" sz="700" baseline="0" dirty="0" smtClean="0"/>
          </a:p>
          <a:p>
            <a:endParaRPr lang="es-ES" altLang="ja-JP" sz="700" baseline="0" dirty="0" smtClean="0"/>
          </a:p>
          <a:p>
            <a:endParaRPr lang="es-ES" altLang="ja-JP" sz="700" baseline="0" dirty="0" smtClean="0"/>
          </a:p>
          <a:p>
            <a:endParaRPr lang="es-ES" altLang="ja-JP" sz="7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406DC043-0053-4839-9820-4E6CECA9F637}" type="slidenum">
              <a:rPr lang="ja-JP" altLang="en-US" smtClean="0">
                <a:latin typeface="Times New Roman" pitchFamily="16" charset="0"/>
              </a:rPr>
              <a:pPr>
                <a:defRPr/>
              </a:pPr>
              <a:t>12</a:t>
            </a:fld>
            <a:endParaRPr lang="en-US" altLang="ja-JP" smtClean="0">
              <a:latin typeface="Times New Roman" pitchFamily="16"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s-ES" altLang="ja-JP" sz="800" dirty="0" err="1" smtClean="0"/>
              <a:t>There</a:t>
            </a:r>
            <a:r>
              <a:rPr lang="es-ES" altLang="ja-JP" sz="800" dirty="0" smtClean="0"/>
              <a:t> are </a:t>
            </a:r>
            <a:r>
              <a:rPr lang="es-ES" altLang="ja-JP" sz="800" dirty="0" err="1" smtClean="0"/>
              <a:t>some</a:t>
            </a:r>
            <a:r>
              <a:rPr lang="es-ES" altLang="ja-JP" sz="800" dirty="0" smtClean="0"/>
              <a:t> </a:t>
            </a:r>
            <a:r>
              <a:rPr lang="es-ES" altLang="ja-JP" sz="800" dirty="0" err="1" smtClean="0"/>
              <a:t>differences</a:t>
            </a:r>
            <a:r>
              <a:rPr lang="es-ES" altLang="ja-JP" sz="800" dirty="0" smtClean="0"/>
              <a:t> in </a:t>
            </a:r>
            <a:r>
              <a:rPr lang="es-ES" altLang="ja-JP" sz="800" dirty="0" err="1" smtClean="0"/>
              <a:t>creating</a:t>
            </a:r>
            <a:r>
              <a:rPr lang="es-ES" altLang="ja-JP" sz="800" dirty="0" smtClean="0"/>
              <a:t> </a:t>
            </a:r>
            <a:r>
              <a:rPr lang="es-ES" altLang="ja-JP" sz="800" dirty="0" err="1" smtClean="0"/>
              <a:t>the</a:t>
            </a:r>
            <a:r>
              <a:rPr lang="es-ES" altLang="ja-JP" sz="800" dirty="0" smtClean="0"/>
              <a:t> </a:t>
            </a:r>
            <a:r>
              <a:rPr lang="es-ES" altLang="ja-JP" sz="800" dirty="0" err="1" smtClean="0"/>
              <a:t>models</a:t>
            </a:r>
            <a:r>
              <a:rPr lang="es-ES" altLang="ja-JP" sz="800" dirty="0" smtClean="0"/>
              <a:t> </a:t>
            </a:r>
            <a:r>
              <a:rPr lang="es-ES" altLang="ja-JP" sz="800" dirty="0" err="1" smtClean="0"/>
              <a:t>for</a:t>
            </a:r>
            <a:r>
              <a:rPr lang="es-ES" altLang="ja-JP" sz="800" dirty="0" smtClean="0"/>
              <a:t> Virtual </a:t>
            </a:r>
            <a:r>
              <a:rPr lang="es-ES" altLang="ja-JP" sz="800" dirty="0" err="1" smtClean="0"/>
              <a:t>platforms</a:t>
            </a:r>
            <a:r>
              <a:rPr lang="es-ES" altLang="ja-JP" sz="800" dirty="0" smtClean="0"/>
              <a:t> and</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high</a:t>
            </a:r>
            <a:r>
              <a:rPr lang="es-ES" altLang="ja-JP" sz="800" baseline="0" dirty="0" smtClean="0"/>
              <a:t> </a:t>
            </a:r>
            <a:r>
              <a:rPr lang="es-ES" altLang="ja-JP" sz="800" baseline="0" dirty="0" err="1" smtClean="0"/>
              <a:t>level</a:t>
            </a:r>
            <a:r>
              <a:rPr lang="es-ES" altLang="ja-JP" sz="800" baseline="0" dirty="0" smtClean="0"/>
              <a:t> </a:t>
            </a:r>
            <a:r>
              <a:rPr lang="es-ES" altLang="ja-JP" sz="800" baseline="0" dirty="0" err="1" smtClean="0"/>
              <a:t>synthesis</a:t>
            </a:r>
            <a:endParaRPr lang="es-ES" altLang="ja-JP" sz="800" baseline="0" dirty="0" smtClean="0"/>
          </a:p>
          <a:p>
            <a:endParaRPr lang="es-ES" altLang="ja-JP" sz="800" baseline="0" dirty="0" smtClean="0"/>
          </a:p>
          <a:p>
            <a:pPr>
              <a:buFont typeface="Arial" pitchFamily="34" charset="0"/>
              <a:buChar char="•"/>
            </a:pPr>
            <a:r>
              <a:rPr lang="es-ES" altLang="ja-JP" sz="800" baseline="0" dirty="0" smtClean="0"/>
              <a:t>In case of Virtual </a:t>
            </a:r>
            <a:r>
              <a:rPr lang="es-ES" altLang="ja-JP" sz="800" baseline="0" dirty="0" err="1" smtClean="0"/>
              <a:t>platforms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primary</a:t>
            </a:r>
            <a:r>
              <a:rPr lang="es-ES" altLang="ja-JP" sz="800" baseline="0" dirty="0" smtClean="0"/>
              <a:t> </a:t>
            </a:r>
            <a:r>
              <a:rPr lang="es-ES" altLang="ja-JP" sz="800" baseline="0" dirty="0" err="1" smtClean="0"/>
              <a:t>requirement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very</a:t>
            </a:r>
            <a:r>
              <a:rPr lang="es-ES" altLang="ja-JP" sz="800" baseline="0" dirty="0" smtClean="0"/>
              <a:t> </a:t>
            </a:r>
            <a:r>
              <a:rPr lang="es-ES" altLang="ja-JP" sz="800" baseline="0" dirty="0" err="1" smtClean="0"/>
              <a:t>fast</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simulate</a:t>
            </a:r>
            <a:r>
              <a:rPr lang="es-ES" altLang="ja-JP" sz="800" baseline="0" dirty="0" smtClean="0"/>
              <a:t>.</a:t>
            </a:r>
          </a:p>
          <a:p>
            <a:r>
              <a:rPr lang="es-ES" altLang="ja-JP" sz="800" baseline="0" dirty="0" smtClean="0"/>
              <a:t>So </a:t>
            </a:r>
            <a:r>
              <a:rPr lang="es-ES" altLang="ja-JP" sz="800" baseline="0" dirty="0" err="1" smtClean="0"/>
              <a:t>that</a:t>
            </a:r>
            <a:r>
              <a:rPr lang="es-ES" altLang="ja-JP" sz="800" baseline="0" dirty="0" smtClean="0"/>
              <a:t> </a:t>
            </a:r>
            <a:r>
              <a:rPr lang="es-ES" altLang="ja-JP" sz="800" baseline="0" dirty="0" err="1" smtClean="0"/>
              <a:t>resulting</a:t>
            </a:r>
            <a:r>
              <a:rPr lang="es-ES" altLang="ja-JP" sz="800" baseline="0" dirty="0" smtClean="0"/>
              <a:t> virtual </a:t>
            </a:r>
            <a:r>
              <a:rPr lang="es-ES" altLang="ja-JP" sz="800" baseline="0" dirty="0" err="1" smtClean="0"/>
              <a:t>platform</a:t>
            </a:r>
            <a:r>
              <a:rPr lang="es-ES" altLang="ja-JP" sz="800" baseline="0" dirty="0" smtClean="0"/>
              <a:t> are </a:t>
            </a:r>
            <a:r>
              <a:rPr lang="es-ES" altLang="ja-JP" sz="800" baseline="0" dirty="0" err="1" smtClean="0"/>
              <a:t>equivalent</a:t>
            </a:r>
            <a:r>
              <a:rPr lang="es-ES" altLang="ja-JP" sz="800" baseline="0" dirty="0" smtClean="0"/>
              <a:t> </a:t>
            </a:r>
            <a:r>
              <a:rPr lang="es-ES" altLang="ja-JP" sz="800" baseline="0" dirty="0" err="1" smtClean="0"/>
              <a:t>to</a:t>
            </a:r>
            <a:r>
              <a:rPr lang="es-ES" altLang="ja-JP" sz="800" baseline="0" dirty="0" smtClean="0"/>
              <a:t> FPGA </a:t>
            </a:r>
            <a:r>
              <a:rPr lang="es-ES" altLang="ja-JP" sz="800" baseline="0" dirty="0" err="1" smtClean="0"/>
              <a:t>boards</a:t>
            </a:r>
            <a:r>
              <a:rPr lang="es-ES" altLang="ja-JP" sz="800" baseline="0" dirty="0" smtClean="0"/>
              <a:t> in </a:t>
            </a:r>
            <a:r>
              <a:rPr lang="es-ES" altLang="ja-JP" sz="800" baseline="0" dirty="0" err="1" smtClean="0"/>
              <a:t>terms</a:t>
            </a:r>
            <a:r>
              <a:rPr lang="es-ES" altLang="ja-JP" sz="800" baseline="0" dirty="0" smtClean="0"/>
              <a:t> of </a:t>
            </a:r>
            <a:r>
              <a:rPr lang="es-ES" altLang="ja-JP" sz="800" baseline="0" dirty="0" err="1" smtClean="0"/>
              <a:t>simulation</a:t>
            </a:r>
            <a:r>
              <a:rPr lang="es-ES" altLang="ja-JP" sz="800" baseline="0" dirty="0" smtClean="0"/>
              <a:t> </a:t>
            </a:r>
            <a:r>
              <a:rPr lang="es-ES" altLang="ja-JP" sz="800" baseline="0" dirty="0" err="1" smtClean="0"/>
              <a:t>speed</a:t>
            </a:r>
            <a:r>
              <a:rPr lang="es-ES" altLang="ja-JP" sz="800" baseline="0" dirty="0" smtClean="0"/>
              <a:t>.</a:t>
            </a:r>
          </a:p>
          <a:p>
            <a:r>
              <a:rPr lang="es-ES" altLang="ja-JP" sz="800" baseline="0" dirty="0" err="1" smtClean="0"/>
              <a:t>For</a:t>
            </a:r>
            <a:r>
              <a:rPr lang="es-ES" altLang="ja-JP" sz="800" baseline="0" dirty="0" smtClean="0"/>
              <a:t> HLS </a:t>
            </a:r>
            <a:r>
              <a:rPr lang="es-ES" altLang="ja-JP" sz="800" baseline="0" dirty="0" err="1" smtClean="0"/>
              <a:t>the</a:t>
            </a:r>
            <a:r>
              <a:rPr lang="es-ES" altLang="ja-JP" sz="800" baseline="0" dirty="0" smtClean="0"/>
              <a:t> </a:t>
            </a:r>
            <a:r>
              <a:rPr lang="es-ES" altLang="ja-JP" sz="800" baseline="0" dirty="0" err="1" smtClean="0"/>
              <a:t>primary</a:t>
            </a:r>
            <a:r>
              <a:rPr lang="es-ES" altLang="ja-JP" sz="800" baseline="0" dirty="0" smtClean="0"/>
              <a:t> </a:t>
            </a:r>
            <a:r>
              <a:rPr lang="es-ES" altLang="ja-JP" sz="800" baseline="0" dirty="0" err="1" smtClean="0"/>
              <a:t>requirement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synthesizable</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For</a:t>
            </a:r>
            <a:r>
              <a:rPr lang="es-ES" altLang="ja-JP" sz="800" baseline="0" dirty="0" smtClean="0"/>
              <a:t> virtual </a:t>
            </a:r>
            <a:r>
              <a:rPr lang="es-ES" altLang="ja-JP" sz="800" baseline="0" dirty="0" err="1" smtClean="0"/>
              <a:t>platforms</a:t>
            </a:r>
            <a:r>
              <a:rPr lang="es-ES" altLang="ja-JP" sz="800" baseline="0" dirty="0" smtClean="0"/>
              <a:t> </a:t>
            </a:r>
            <a:r>
              <a:rPr lang="es-ES" altLang="ja-JP" sz="800" baseline="0" dirty="0" err="1" smtClean="0"/>
              <a:t>you</a:t>
            </a:r>
            <a:r>
              <a:rPr lang="es-ES" altLang="ja-JP" sz="800" baseline="0" dirty="0" smtClean="0"/>
              <a:t> can use </a:t>
            </a:r>
            <a:r>
              <a:rPr lang="es-ES" altLang="ja-JP" sz="800" baseline="0" dirty="0" err="1" smtClean="0"/>
              <a:t>all</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constructs</a:t>
            </a:r>
            <a:r>
              <a:rPr lang="es-ES" altLang="ja-JP" sz="800" baseline="0" dirty="0" smtClean="0"/>
              <a:t> of </a:t>
            </a:r>
            <a:r>
              <a:rPr lang="es-ES" altLang="ja-JP" sz="800" baseline="0" dirty="0" err="1" smtClean="0"/>
              <a:t>the</a:t>
            </a:r>
            <a:r>
              <a:rPr lang="es-ES" altLang="ja-JP" sz="800" baseline="0" dirty="0" smtClean="0"/>
              <a:t> SystemC, can </a:t>
            </a:r>
            <a:r>
              <a:rPr lang="es-ES" altLang="ja-JP" sz="800" baseline="0" dirty="0" err="1" smtClean="0"/>
              <a:t>make</a:t>
            </a:r>
            <a:r>
              <a:rPr lang="es-ES" altLang="ja-JP" sz="800" baseline="0" dirty="0" smtClean="0"/>
              <a:t> </a:t>
            </a:r>
            <a:r>
              <a:rPr lang="es-ES" altLang="ja-JP" sz="800" baseline="0" dirty="0" err="1" smtClean="0"/>
              <a:t>effective</a:t>
            </a:r>
            <a:r>
              <a:rPr lang="es-ES" altLang="ja-JP" sz="800" baseline="0" dirty="0" smtClean="0"/>
              <a:t> use of pointers and </a:t>
            </a:r>
            <a:r>
              <a:rPr lang="es-ES" altLang="ja-JP" sz="800" baseline="0" dirty="0" err="1" smtClean="0"/>
              <a:t>other</a:t>
            </a:r>
            <a:r>
              <a:rPr lang="es-ES" altLang="ja-JP" sz="800" baseline="0" dirty="0" smtClean="0"/>
              <a:t> </a:t>
            </a:r>
            <a:r>
              <a:rPr lang="es-ES" altLang="ja-JP" sz="800" baseline="0" dirty="0" err="1" smtClean="0"/>
              <a:t>concepts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enhance</a:t>
            </a:r>
            <a:r>
              <a:rPr lang="es-ES" altLang="ja-JP" sz="800" baseline="0" dirty="0" smtClean="0"/>
              <a:t> </a:t>
            </a:r>
            <a:r>
              <a:rPr lang="es-ES" altLang="ja-JP" sz="800" baseline="0" dirty="0" err="1" smtClean="0"/>
              <a:t>the</a:t>
            </a:r>
            <a:r>
              <a:rPr lang="es-ES" altLang="ja-JP" sz="800" baseline="0" dirty="0" smtClean="0"/>
              <a:t> performance.</a:t>
            </a:r>
          </a:p>
          <a:p>
            <a:endParaRPr lang="es-ES" altLang="ja-JP" sz="800" baseline="0" dirty="0" smtClean="0"/>
          </a:p>
          <a:p>
            <a:r>
              <a:rPr lang="es-ES" altLang="ja-JP" sz="800" baseline="0" dirty="0" err="1" smtClean="0"/>
              <a:t>For</a:t>
            </a:r>
            <a:r>
              <a:rPr lang="es-ES" altLang="ja-JP" sz="800" baseline="0" dirty="0" smtClean="0"/>
              <a:t> HLS </a:t>
            </a:r>
            <a:r>
              <a:rPr lang="es-ES" altLang="ja-JP" sz="800" baseline="0" dirty="0" err="1" smtClean="0"/>
              <a:t>you</a:t>
            </a:r>
            <a:r>
              <a:rPr lang="es-ES" altLang="ja-JP" sz="800" baseline="0" dirty="0" smtClean="0"/>
              <a:t> can use </a:t>
            </a:r>
            <a:r>
              <a:rPr lang="es-ES" altLang="ja-JP" sz="800" baseline="0" dirty="0" err="1" smtClean="0"/>
              <a:t>only</a:t>
            </a:r>
            <a:r>
              <a:rPr lang="es-ES" altLang="ja-JP" sz="800" baseline="0" dirty="0" smtClean="0"/>
              <a:t> </a:t>
            </a:r>
            <a:r>
              <a:rPr lang="es-ES" altLang="ja-JP" sz="800" baseline="0" dirty="0" err="1" smtClean="0"/>
              <a:t>those</a:t>
            </a:r>
            <a:r>
              <a:rPr lang="es-ES" altLang="ja-JP" sz="800" baseline="0" dirty="0" smtClean="0"/>
              <a:t> </a:t>
            </a:r>
            <a:r>
              <a:rPr lang="es-ES" altLang="ja-JP" sz="800" baseline="0" dirty="0" err="1" smtClean="0"/>
              <a:t>constructs</a:t>
            </a:r>
            <a:r>
              <a:rPr lang="es-ES" altLang="ja-JP" sz="800" baseline="0" dirty="0" smtClean="0"/>
              <a:t> of SystemC </a:t>
            </a:r>
            <a:r>
              <a:rPr lang="es-ES" altLang="ja-JP" sz="800" baseline="0" dirty="0" err="1" smtClean="0"/>
              <a:t>which</a:t>
            </a:r>
            <a:r>
              <a:rPr lang="es-ES" altLang="ja-JP" sz="800" baseline="0" dirty="0" smtClean="0"/>
              <a:t> are </a:t>
            </a:r>
            <a:r>
              <a:rPr lang="es-ES" altLang="ja-JP" sz="800" baseline="0" dirty="0" err="1" smtClean="0"/>
              <a:t>synthesizable</a:t>
            </a:r>
            <a:r>
              <a:rPr lang="es-ES" altLang="ja-JP" sz="800" baseline="0" dirty="0" smtClean="0"/>
              <a:t>. </a:t>
            </a:r>
            <a:r>
              <a:rPr lang="es-ES" altLang="ja-JP" sz="800" baseline="0" dirty="0" err="1" smtClean="0"/>
              <a:t>You</a:t>
            </a:r>
            <a:r>
              <a:rPr lang="es-ES" altLang="ja-JP" sz="800" baseline="0" dirty="0" smtClean="0"/>
              <a:t> </a:t>
            </a:r>
            <a:r>
              <a:rPr lang="es-ES" altLang="ja-JP" sz="800" baseline="0" dirty="0" err="1" smtClean="0"/>
              <a:t>cannot</a:t>
            </a:r>
            <a:r>
              <a:rPr lang="es-ES" altLang="ja-JP" sz="800" baseline="0" dirty="0" smtClean="0"/>
              <a:t> use pointers </a:t>
            </a:r>
            <a:r>
              <a:rPr lang="es-ES" altLang="ja-JP" sz="800" baseline="0" dirty="0" err="1" smtClean="0"/>
              <a:t>for</a:t>
            </a:r>
            <a:r>
              <a:rPr lang="es-ES" altLang="ja-JP" sz="800" baseline="0" dirty="0" smtClean="0"/>
              <a:t> </a:t>
            </a:r>
            <a:r>
              <a:rPr lang="es-ES" altLang="ja-JP" sz="800" baseline="0" dirty="0" err="1" smtClean="0"/>
              <a:t>communication</a:t>
            </a:r>
            <a:r>
              <a:rPr lang="es-ES" altLang="ja-JP" sz="800" baseline="0" dirty="0" smtClean="0"/>
              <a:t> </a:t>
            </a:r>
            <a:r>
              <a:rPr lang="es-ES" altLang="ja-JP" sz="800" baseline="0" dirty="0" err="1" smtClean="0"/>
              <a:t>between</a:t>
            </a:r>
            <a:r>
              <a:rPr lang="es-ES" altLang="ja-JP" sz="800" baseline="0" dirty="0" smtClean="0"/>
              <a:t> </a:t>
            </a:r>
            <a:r>
              <a:rPr lang="es-ES" altLang="ja-JP" sz="800" baseline="0" dirty="0" err="1" smtClean="0"/>
              <a:t>the</a:t>
            </a:r>
            <a:r>
              <a:rPr lang="es-ES" altLang="ja-JP" sz="800" baseline="0" dirty="0" smtClean="0"/>
              <a:t> modules.</a:t>
            </a:r>
          </a:p>
          <a:p>
            <a:endParaRPr lang="es-ES" altLang="ja-JP" sz="800" baseline="0" dirty="0" smtClean="0"/>
          </a:p>
          <a:p>
            <a:pPr>
              <a:buFont typeface="Arial" pitchFamily="34" charset="0"/>
              <a:buChar char="•"/>
            </a:pPr>
            <a:r>
              <a:rPr lang="es-ES" altLang="ja-JP" sz="800" baseline="0" dirty="0" err="1" smtClean="0"/>
              <a:t>For</a:t>
            </a:r>
            <a:r>
              <a:rPr lang="es-ES" altLang="ja-JP" sz="800" baseline="0" dirty="0" smtClean="0"/>
              <a:t> VP, </a:t>
            </a:r>
            <a:r>
              <a:rPr lang="es-ES" altLang="ja-JP" sz="800" baseline="0" dirty="0" err="1" smtClean="0"/>
              <a:t>The</a:t>
            </a:r>
            <a:r>
              <a:rPr lang="es-ES" altLang="ja-JP" sz="800" baseline="0" dirty="0" smtClean="0"/>
              <a:t> TLM interfaces can </a:t>
            </a:r>
            <a:r>
              <a:rPr lang="es-ES" altLang="ja-JP" sz="800" baseline="0" dirty="0" err="1" smtClean="0"/>
              <a:t>be</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using</a:t>
            </a:r>
            <a:r>
              <a:rPr lang="es-ES" altLang="ja-JP" sz="800" baseline="0" dirty="0" smtClean="0"/>
              <a:t> TLM2.0.</a:t>
            </a:r>
          </a:p>
          <a:p>
            <a:r>
              <a:rPr lang="es-ES" altLang="ja-JP" sz="800" baseline="0" dirty="0" err="1" smtClean="0"/>
              <a:t>However</a:t>
            </a:r>
            <a:r>
              <a:rPr lang="es-ES" altLang="ja-JP" sz="800" baseline="0" dirty="0" smtClean="0"/>
              <a:t> TLM2.0 </a:t>
            </a:r>
            <a:r>
              <a:rPr lang="es-ES" altLang="ja-JP" sz="800" baseline="0" dirty="0" err="1" smtClean="0"/>
              <a:t>is</a:t>
            </a:r>
            <a:r>
              <a:rPr lang="es-ES" altLang="ja-JP" sz="800" baseline="0" dirty="0" smtClean="0"/>
              <a:t> </a:t>
            </a:r>
            <a:r>
              <a:rPr lang="es-ES" altLang="ja-JP" sz="800" baseline="0" dirty="0" err="1" smtClean="0"/>
              <a:t>not</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For</a:t>
            </a:r>
            <a:r>
              <a:rPr lang="es-ES" altLang="ja-JP" sz="800" baseline="0" dirty="0" smtClean="0"/>
              <a:t> HLS </a:t>
            </a:r>
            <a:r>
              <a:rPr lang="es-ES" altLang="ja-JP" sz="800" baseline="0" dirty="0" err="1" smtClean="0"/>
              <a:t>you</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to</a:t>
            </a:r>
            <a:r>
              <a:rPr lang="es-ES" altLang="ja-JP" sz="800" baseline="0" dirty="0" smtClean="0"/>
              <a:t> use </a:t>
            </a:r>
            <a:r>
              <a:rPr lang="es-ES" altLang="ja-JP" sz="800" baseline="0" dirty="0" err="1" smtClean="0"/>
              <a:t>different</a:t>
            </a:r>
            <a:r>
              <a:rPr lang="es-ES" altLang="ja-JP" sz="800" baseline="0" dirty="0" smtClean="0"/>
              <a:t> </a:t>
            </a:r>
            <a:r>
              <a:rPr lang="es-ES" altLang="ja-JP" sz="800" baseline="0" dirty="0" err="1" smtClean="0"/>
              <a:t>variant</a:t>
            </a:r>
            <a:r>
              <a:rPr lang="es-ES" altLang="ja-JP" sz="800" baseline="0" dirty="0" smtClean="0"/>
              <a:t> of TLM. </a:t>
            </a:r>
            <a:r>
              <a:rPr lang="es-ES" altLang="ja-JP" sz="800" baseline="0" dirty="0" err="1" smtClean="0"/>
              <a:t>For</a:t>
            </a:r>
            <a:r>
              <a:rPr lang="es-ES" altLang="ja-JP" sz="800" baseline="0" dirty="0" smtClean="0"/>
              <a:t> </a:t>
            </a:r>
            <a:r>
              <a:rPr lang="es-ES" altLang="ja-JP" sz="800" baseline="0" dirty="0" err="1" smtClean="0"/>
              <a:t>example</a:t>
            </a:r>
            <a:r>
              <a:rPr lang="es-ES" altLang="ja-JP" sz="800" baseline="0" dirty="0" smtClean="0"/>
              <a:t> </a:t>
            </a:r>
            <a:r>
              <a:rPr lang="es-ES" altLang="ja-JP" sz="800" baseline="0" dirty="0" err="1" smtClean="0"/>
              <a:t>Cadenca</a:t>
            </a:r>
            <a:r>
              <a:rPr lang="es-ES" altLang="ja-JP" sz="800" baseline="0" dirty="0" smtClean="0"/>
              <a:t> has </a:t>
            </a:r>
            <a:r>
              <a:rPr lang="es-ES" altLang="ja-JP" sz="800" baseline="0" dirty="0" err="1" smtClean="0"/>
              <a:t>created</a:t>
            </a:r>
            <a:r>
              <a:rPr lang="es-ES" altLang="ja-JP" sz="800" baseline="0" dirty="0" smtClean="0"/>
              <a:t> TLM-GP </a:t>
            </a:r>
            <a:r>
              <a:rPr lang="es-ES" altLang="ja-JP" sz="800" baseline="0" dirty="0" err="1" smtClean="0"/>
              <a:t>protocol</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combining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genric</a:t>
            </a:r>
            <a:r>
              <a:rPr lang="es-ES" altLang="ja-JP" sz="800" baseline="0" dirty="0" smtClean="0"/>
              <a:t> </a:t>
            </a:r>
            <a:r>
              <a:rPr lang="es-ES" altLang="ja-JP" sz="800" baseline="0" dirty="0" err="1" smtClean="0"/>
              <a:t>palyload</a:t>
            </a:r>
            <a:r>
              <a:rPr lang="es-ES" altLang="ja-JP" sz="800" baseline="0" dirty="0" smtClean="0"/>
              <a:t> of TLM2.0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TLM1.0 interfaces </a:t>
            </a:r>
            <a:r>
              <a:rPr lang="es-ES" altLang="ja-JP" sz="800" baseline="0" dirty="0" err="1" smtClean="0"/>
              <a:t>to</a:t>
            </a:r>
            <a:r>
              <a:rPr lang="es-ES" altLang="ja-JP" sz="800" baseline="0" dirty="0" smtClean="0"/>
              <a:t> </a:t>
            </a:r>
            <a:r>
              <a:rPr lang="es-ES" altLang="ja-JP" sz="800" baseline="0" dirty="0" err="1" smtClean="0"/>
              <a:t>make</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Synthesizable</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For</a:t>
            </a:r>
            <a:r>
              <a:rPr lang="es-ES" altLang="ja-JP" sz="800" baseline="0" dirty="0" smtClean="0"/>
              <a:t> non </a:t>
            </a:r>
            <a:r>
              <a:rPr lang="es-ES" altLang="ja-JP" sz="800" baseline="0" dirty="0" err="1" smtClean="0"/>
              <a:t>memory</a:t>
            </a:r>
            <a:r>
              <a:rPr lang="es-ES" altLang="ja-JP" sz="800" baseline="0" dirty="0" smtClean="0"/>
              <a:t> </a:t>
            </a:r>
            <a:r>
              <a:rPr lang="es-ES" altLang="ja-JP" sz="800" baseline="0" dirty="0" err="1" smtClean="0"/>
              <a:t>mapped</a:t>
            </a:r>
            <a:r>
              <a:rPr lang="es-ES" altLang="ja-JP" sz="800" baseline="0" dirty="0" smtClean="0"/>
              <a:t> interfaces, </a:t>
            </a:r>
            <a:r>
              <a:rPr lang="es-ES" altLang="ja-JP" sz="800" baseline="0" dirty="0" err="1" smtClean="0"/>
              <a:t>you</a:t>
            </a:r>
            <a:r>
              <a:rPr lang="es-ES" altLang="ja-JP" sz="800" baseline="0" dirty="0" smtClean="0"/>
              <a:t> can define </a:t>
            </a:r>
            <a:r>
              <a:rPr lang="es-ES" altLang="ja-JP" sz="800" baseline="0" dirty="0" err="1" smtClean="0"/>
              <a:t>your</a:t>
            </a:r>
            <a:r>
              <a:rPr lang="es-ES" altLang="ja-JP" sz="800" baseline="0" dirty="0" smtClean="0"/>
              <a:t> </a:t>
            </a:r>
            <a:r>
              <a:rPr lang="es-ES" altLang="ja-JP" sz="800" baseline="0" dirty="0" err="1" smtClean="0"/>
              <a:t>own</a:t>
            </a:r>
            <a:r>
              <a:rPr lang="es-ES" altLang="ja-JP" sz="800" baseline="0" dirty="0" smtClean="0"/>
              <a:t> TLM </a:t>
            </a:r>
            <a:r>
              <a:rPr lang="es-ES" altLang="ja-JP" sz="800" baseline="0" dirty="0" err="1" smtClean="0"/>
              <a:t>protocol</a:t>
            </a:r>
            <a:r>
              <a:rPr lang="es-ES" altLang="ja-JP" sz="800" baseline="0" dirty="0" smtClean="0"/>
              <a:t> </a:t>
            </a:r>
            <a:r>
              <a:rPr lang="es-ES" altLang="ja-JP" sz="800" baseline="0" dirty="0" err="1" smtClean="0"/>
              <a:t>while</a:t>
            </a:r>
            <a:r>
              <a:rPr lang="es-ES" altLang="ja-JP" sz="800" baseline="0" dirty="0" smtClean="0"/>
              <a:t> </a:t>
            </a:r>
            <a:r>
              <a:rPr lang="es-ES" altLang="ja-JP" sz="800" baseline="0" dirty="0" err="1" smtClean="0"/>
              <a:t>creating</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for</a:t>
            </a:r>
            <a:r>
              <a:rPr lang="es-ES" altLang="ja-JP" sz="800" baseline="0" dirty="0" smtClean="0"/>
              <a:t> VP</a:t>
            </a:r>
          </a:p>
          <a:p>
            <a:r>
              <a:rPr lang="es-ES" altLang="ja-JP" sz="800" baseline="0" dirty="0" err="1" smtClean="0"/>
              <a:t>However</a:t>
            </a:r>
            <a:r>
              <a:rPr lang="es-ES" altLang="ja-JP" sz="800" baseline="0" dirty="0" smtClean="0"/>
              <a:t> in case of HLS </a:t>
            </a:r>
            <a:r>
              <a:rPr lang="es-ES" altLang="ja-JP" sz="800" baseline="0" dirty="0" err="1" smtClean="0"/>
              <a:t>you</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to</a:t>
            </a:r>
            <a:r>
              <a:rPr lang="es-ES" altLang="ja-JP" sz="800" baseline="0" dirty="0" smtClean="0"/>
              <a:t> use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interface.</a:t>
            </a:r>
          </a:p>
          <a:p>
            <a:r>
              <a:rPr lang="es-ES" altLang="ja-JP" sz="800" baseline="0" dirty="0" smtClean="0"/>
              <a:t> ***</a:t>
            </a:r>
          </a:p>
          <a:p>
            <a:endParaRPr lang="es-ES" altLang="ja-JP" sz="8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E66BF338-099F-48CC-BCF8-0BED7D7B5553}" type="slidenum">
              <a:rPr lang="ja-JP" altLang="en-US" smtClean="0">
                <a:latin typeface="Times New Roman" pitchFamily="16" charset="0"/>
              </a:rPr>
              <a:pPr>
                <a:defRPr/>
              </a:pPr>
              <a:t>13</a:t>
            </a:fld>
            <a:endParaRPr lang="en-US" altLang="ja-JP" smtClean="0">
              <a:latin typeface="Times New Roman" pitchFamily="1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s-ES" altLang="ja-JP" sz="800" dirty="0" err="1" smtClean="0"/>
              <a:t>We</a:t>
            </a:r>
            <a:r>
              <a:rPr lang="es-ES" altLang="ja-JP" sz="800" dirty="0" smtClean="0"/>
              <a:t> </a:t>
            </a:r>
            <a:r>
              <a:rPr lang="es-ES" altLang="ja-JP" sz="800" dirty="0" err="1" smtClean="0"/>
              <a:t>should</a:t>
            </a:r>
            <a:r>
              <a:rPr lang="es-ES" altLang="ja-JP" sz="800" dirty="0" smtClean="0"/>
              <a:t> </a:t>
            </a:r>
            <a:r>
              <a:rPr lang="es-ES" altLang="ja-JP" sz="800" dirty="0" err="1" smtClean="0"/>
              <a:t>create</a:t>
            </a:r>
            <a:r>
              <a:rPr lang="es-ES" altLang="ja-JP" sz="800" dirty="0" smtClean="0"/>
              <a:t> </a:t>
            </a:r>
            <a:r>
              <a:rPr lang="es-ES" altLang="ja-JP" sz="800" dirty="0" err="1" smtClean="0"/>
              <a:t>the</a:t>
            </a:r>
            <a:r>
              <a:rPr lang="es-ES" altLang="ja-JP" sz="800" dirty="0" smtClean="0"/>
              <a:t> </a:t>
            </a:r>
            <a:r>
              <a:rPr lang="es-ES" altLang="ja-JP" sz="800" dirty="0" err="1" smtClean="0"/>
              <a:t>models</a:t>
            </a:r>
            <a:r>
              <a:rPr lang="es-ES" altLang="ja-JP" sz="800" dirty="0" smtClean="0"/>
              <a:t> </a:t>
            </a:r>
            <a:r>
              <a:rPr lang="es-ES" altLang="ja-JP" sz="800" dirty="0" err="1" smtClean="0"/>
              <a:t>such</a:t>
            </a:r>
            <a:r>
              <a:rPr lang="es-ES" altLang="ja-JP" sz="800" dirty="0" smtClean="0"/>
              <a:t> </a:t>
            </a:r>
            <a:r>
              <a:rPr lang="es-ES" altLang="ja-JP" sz="800" dirty="0" err="1" smtClean="0"/>
              <a:t>that</a:t>
            </a:r>
            <a:r>
              <a:rPr lang="es-ES" altLang="ja-JP" sz="800" dirty="0" smtClean="0"/>
              <a:t> </a:t>
            </a:r>
            <a:r>
              <a:rPr lang="es-ES" altLang="ja-JP" sz="800" dirty="0" err="1" smtClean="0"/>
              <a:t>the</a:t>
            </a:r>
            <a:r>
              <a:rPr lang="es-ES" altLang="ja-JP" sz="800" dirty="0" smtClean="0"/>
              <a:t> </a:t>
            </a:r>
            <a:r>
              <a:rPr lang="es-ES" altLang="ja-JP" sz="800" dirty="0" err="1" smtClean="0"/>
              <a:t>models</a:t>
            </a:r>
            <a:r>
              <a:rPr lang="es-ES" altLang="ja-JP" sz="800" baseline="0" dirty="0" smtClean="0"/>
              <a:t> </a:t>
            </a:r>
            <a:r>
              <a:rPr lang="es-ES" altLang="ja-JP" sz="800" baseline="0" dirty="0" err="1" smtClean="0"/>
              <a:t>created</a:t>
            </a:r>
            <a:r>
              <a:rPr lang="es-ES" altLang="ja-JP" sz="800" baseline="0" dirty="0" smtClean="0"/>
              <a:t> </a:t>
            </a:r>
            <a:r>
              <a:rPr lang="es-ES" altLang="ja-JP" sz="800" baseline="0" dirty="0" err="1" smtClean="0"/>
              <a:t>for</a:t>
            </a:r>
            <a:r>
              <a:rPr lang="es-ES" altLang="ja-JP" sz="800" baseline="0" dirty="0" smtClean="0"/>
              <a:t> VP can </a:t>
            </a:r>
            <a:r>
              <a:rPr lang="es-ES" altLang="ja-JP" sz="800" baseline="0" dirty="0" err="1" smtClean="0"/>
              <a:t>be</a:t>
            </a:r>
            <a:r>
              <a:rPr lang="es-ES" altLang="ja-JP" sz="800" baseline="0" dirty="0" smtClean="0"/>
              <a:t> </a:t>
            </a:r>
            <a:r>
              <a:rPr lang="es-ES" altLang="ja-JP" sz="800" baseline="0" dirty="0" err="1" smtClean="0"/>
              <a:t>refined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make</a:t>
            </a:r>
            <a:r>
              <a:rPr lang="es-ES" altLang="ja-JP" sz="800" baseline="0" dirty="0" smtClean="0"/>
              <a:t> </a:t>
            </a:r>
            <a:r>
              <a:rPr lang="es-ES" altLang="ja-JP" sz="800" baseline="0" dirty="0" err="1" smtClean="0"/>
              <a:t>them</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minimum</a:t>
            </a:r>
            <a:r>
              <a:rPr lang="es-ES" altLang="ja-JP" sz="800" baseline="0" dirty="0" smtClean="0"/>
              <a:t> </a:t>
            </a:r>
            <a:r>
              <a:rPr lang="es-ES" altLang="ja-JP" sz="800" baseline="0" dirty="0" err="1" smtClean="0"/>
              <a:t>efforts</a:t>
            </a:r>
            <a:r>
              <a:rPr lang="es-ES" altLang="ja-JP" sz="800" baseline="0" dirty="0" smtClean="0"/>
              <a:t>.</a:t>
            </a:r>
          </a:p>
          <a:p>
            <a:endParaRPr lang="es-ES" altLang="ja-JP" sz="800" dirty="0" smtClean="0"/>
          </a:p>
          <a:p>
            <a:r>
              <a:rPr lang="es-ES" altLang="ja-JP" sz="800" dirty="0" err="1" smtClean="0"/>
              <a:t>This</a:t>
            </a:r>
            <a:r>
              <a:rPr lang="es-ES" altLang="ja-JP" sz="800" dirty="0" smtClean="0"/>
              <a:t> </a:t>
            </a:r>
            <a:r>
              <a:rPr lang="es-ES" altLang="ja-JP" sz="800" dirty="0" err="1" smtClean="0"/>
              <a:t>is</a:t>
            </a:r>
            <a:r>
              <a:rPr lang="es-ES" altLang="ja-JP" sz="800" dirty="0" smtClean="0"/>
              <a:t> </a:t>
            </a:r>
            <a:r>
              <a:rPr lang="es-ES" altLang="ja-JP" sz="800" dirty="0" err="1" smtClean="0"/>
              <a:t>the</a:t>
            </a:r>
            <a:r>
              <a:rPr lang="es-ES" altLang="ja-JP" sz="800" dirty="0" smtClean="0"/>
              <a:t> </a:t>
            </a:r>
            <a:r>
              <a:rPr lang="es-ES" altLang="ja-JP" sz="800" dirty="0" err="1" smtClean="0"/>
              <a:t>diagram</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created</a:t>
            </a:r>
            <a:r>
              <a:rPr lang="es-ES" altLang="ja-JP" sz="800" baseline="0" dirty="0" smtClean="0"/>
              <a:t> </a:t>
            </a:r>
            <a:r>
              <a:rPr lang="es-ES" altLang="ja-JP" sz="800" baseline="0" dirty="0" err="1" smtClean="0"/>
              <a:t>for</a:t>
            </a:r>
            <a:r>
              <a:rPr lang="es-ES" altLang="ja-JP" sz="800" baseline="0" dirty="0" smtClean="0"/>
              <a:t> VP.</a:t>
            </a:r>
          </a:p>
          <a:p>
            <a:r>
              <a:rPr lang="es-ES" altLang="ja-JP" sz="800" baseline="0" dirty="0" err="1" smtClean="0"/>
              <a:t>The</a:t>
            </a:r>
            <a:r>
              <a:rPr lang="es-ES" altLang="ja-JP" sz="800" baseline="0" dirty="0" smtClean="0"/>
              <a:t> </a:t>
            </a:r>
            <a:r>
              <a:rPr lang="es-ES" altLang="ja-JP" sz="800" baseline="0" dirty="0" err="1" smtClean="0"/>
              <a:t>Core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separted</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Communication</a:t>
            </a:r>
            <a:r>
              <a:rPr lang="es-ES" altLang="ja-JP" sz="800" baseline="0" dirty="0" smtClean="0"/>
              <a:t>, TLM2.0 </a:t>
            </a:r>
            <a:r>
              <a:rPr lang="es-ES" altLang="ja-JP" sz="800" baseline="0" dirty="0" err="1" smtClean="0"/>
              <a:t>is</a:t>
            </a:r>
            <a:r>
              <a:rPr lang="es-ES" altLang="ja-JP" sz="800" baseline="0" dirty="0" smtClean="0"/>
              <a:t> </a:t>
            </a:r>
            <a:r>
              <a:rPr lang="es-ES" altLang="ja-JP" sz="800" baseline="0" dirty="0" err="1" smtClean="0"/>
              <a:t>used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the</a:t>
            </a:r>
            <a:r>
              <a:rPr lang="es-ES" altLang="ja-JP" sz="800" baseline="0" dirty="0" smtClean="0"/>
              <a:t> bus interface.</a:t>
            </a:r>
          </a:p>
          <a:p>
            <a:endParaRPr lang="es-ES" altLang="ja-JP" sz="800" baseline="0" dirty="0" smtClean="0"/>
          </a:p>
          <a:p>
            <a:r>
              <a:rPr lang="es-ES" altLang="ja-JP" sz="800" baseline="0" dirty="0" smtClean="0">
                <a:sym typeface="Wingdings" pitchFamily="2" charset="2"/>
              </a:rPr>
              <a:t></a:t>
            </a:r>
            <a:r>
              <a:rPr lang="es-ES" altLang="ja-JP" sz="800" baseline="0" dirty="0" err="1" smtClean="0"/>
              <a:t>Now</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to</a:t>
            </a:r>
            <a:r>
              <a:rPr lang="es-ES" altLang="ja-JP" sz="800" baseline="0" dirty="0" smtClean="0"/>
              <a:t> refine </a:t>
            </a:r>
            <a:r>
              <a:rPr lang="es-ES" altLang="ja-JP" sz="800" baseline="0" dirty="0" err="1" smtClean="0"/>
              <a:t>this</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make</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synthesizable</a:t>
            </a:r>
            <a:r>
              <a:rPr lang="es-ES" altLang="ja-JP" sz="800" baseline="0" dirty="0" smtClean="0"/>
              <a:t>.</a:t>
            </a:r>
          </a:p>
          <a:p>
            <a:r>
              <a:rPr lang="es-ES" altLang="ja-JP" sz="800" baseline="0" dirty="0" err="1" smtClean="0"/>
              <a:t>The</a:t>
            </a:r>
            <a:r>
              <a:rPr lang="es-ES" altLang="ja-JP" sz="800" baseline="0" dirty="0" smtClean="0"/>
              <a:t> </a:t>
            </a:r>
            <a:r>
              <a:rPr lang="es-ES" altLang="ja-JP" sz="800" baseline="0" dirty="0" err="1" smtClean="0"/>
              <a:t>core</a:t>
            </a:r>
            <a:r>
              <a:rPr lang="es-ES" altLang="ja-JP" sz="800" baseline="0" dirty="0" smtClean="0"/>
              <a:t> has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updated</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it</a:t>
            </a:r>
            <a:r>
              <a:rPr lang="es-ES" altLang="ja-JP" sz="800" baseline="0" dirty="0" smtClean="0"/>
              <a:t> uses </a:t>
            </a:r>
            <a:r>
              <a:rPr lang="es-ES" altLang="ja-JP" sz="800" baseline="0" dirty="0" err="1" smtClean="0"/>
              <a:t>the</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subset</a:t>
            </a:r>
            <a:r>
              <a:rPr lang="es-ES" altLang="ja-JP" sz="800" baseline="0" dirty="0" smtClean="0"/>
              <a:t> of SystemC. </a:t>
            </a:r>
            <a:r>
              <a:rPr lang="es-ES" altLang="ja-JP" sz="800" baseline="0" dirty="0" err="1" smtClean="0"/>
              <a:t>The</a:t>
            </a:r>
            <a:r>
              <a:rPr lang="es-ES" altLang="ja-JP" sz="800" baseline="0" dirty="0" smtClean="0"/>
              <a:t> </a:t>
            </a:r>
            <a:r>
              <a:rPr lang="es-ES" altLang="ja-JP" sz="800" baseline="0" dirty="0" err="1" smtClean="0"/>
              <a:t>core</a:t>
            </a:r>
            <a:r>
              <a:rPr lang="es-ES" altLang="ja-JP" sz="800" baseline="0" dirty="0" smtClean="0"/>
              <a:t> </a:t>
            </a:r>
            <a:r>
              <a:rPr lang="es-ES" altLang="ja-JP" sz="800" baseline="0" dirty="0" err="1" smtClean="0"/>
              <a:t>architecture</a:t>
            </a:r>
            <a:r>
              <a:rPr lang="es-ES" altLang="ja-JP" sz="800" baseline="0" dirty="0" smtClean="0"/>
              <a:t> has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changed</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instead</a:t>
            </a:r>
            <a:r>
              <a:rPr lang="es-ES" altLang="ja-JP" sz="800" baseline="0" dirty="0" smtClean="0"/>
              <a:t> of </a:t>
            </a:r>
            <a:r>
              <a:rPr lang="es-ES" altLang="ja-JP" sz="800" baseline="0" dirty="0" err="1" smtClean="0"/>
              <a:t>using</a:t>
            </a:r>
            <a:r>
              <a:rPr lang="es-ES" altLang="ja-JP" sz="800" baseline="0" dirty="0" smtClean="0"/>
              <a:t> </a:t>
            </a:r>
            <a:r>
              <a:rPr lang="es-ES" altLang="ja-JP" sz="800" baseline="0" dirty="0" err="1" smtClean="0"/>
              <a:t>Threads</a:t>
            </a:r>
            <a:r>
              <a:rPr lang="es-ES" altLang="ja-JP" sz="800" baseline="0" dirty="0" smtClean="0"/>
              <a:t> &amp; </a:t>
            </a:r>
            <a:r>
              <a:rPr lang="es-ES" altLang="ja-JP" sz="800" baseline="0" dirty="0" err="1" smtClean="0"/>
              <a:t>timed</a:t>
            </a:r>
            <a:r>
              <a:rPr lang="es-ES" altLang="ja-JP" sz="800" baseline="0" dirty="0" smtClean="0"/>
              <a:t> </a:t>
            </a:r>
            <a:r>
              <a:rPr lang="es-ES" altLang="ja-JP" sz="800" baseline="0" dirty="0" err="1" smtClean="0"/>
              <a:t>events</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now</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to</a:t>
            </a:r>
            <a:r>
              <a:rPr lang="es-ES" altLang="ja-JP" sz="800" baseline="0" dirty="0" smtClean="0"/>
              <a:t> use </a:t>
            </a:r>
            <a:r>
              <a:rPr lang="es-ES" altLang="ja-JP" sz="800" baseline="0" dirty="0" err="1" smtClean="0"/>
              <a:t>clocked</a:t>
            </a:r>
            <a:r>
              <a:rPr lang="es-ES" altLang="ja-JP" sz="800" baseline="0" dirty="0" smtClean="0"/>
              <a:t> </a:t>
            </a:r>
            <a:r>
              <a:rPr lang="es-ES" altLang="ja-JP" sz="800" baseline="0" dirty="0" err="1" smtClean="0"/>
              <a:t>threads</a:t>
            </a:r>
            <a:r>
              <a:rPr lang="es-ES" altLang="ja-JP" sz="800" baseline="0" dirty="0" smtClean="0"/>
              <a:t> and </a:t>
            </a:r>
            <a:r>
              <a:rPr lang="es-ES" altLang="ja-JP" sz="800" baseline="0" dirty="0" err="1" smtClean="0"/>
              <a:t>signals</a:t>
            </a:r>
            <a:r>
              <a:rPr lang="es-ES" altLang="ja-JP" sz="800" baseline="0" dirty="0" smtClean="0"/>
              <a:t>.</a:t>
            </a:r>
          </a:p>
          <a:p>
            <a:endParaRPr lang="es-ES" altLang="ja-JP" sz="800" baseline="0" dirty="0" smtClean="0"/>
          </a:p>
          <a:p>
            <a:r>
              <a:rPr lang="es-ES" altLang="ja-JP" sz="800" baseline="0" dirty="0" err="1" smtClean="0"/>
              <a:t>The</a:t>
            </a:r>
            <a:r>
              <a:rPr lang="es-ES" altLang="ja-JP" sz="800" baseline="0" dirty="0" smtClean="0"/>
              <a:t> </a:t>
            </a:r>
            <a:r>
              <a:rPr lang="es-ES" altLang="ja-JP" sz="800" baseline="0" dirty="0" err="1" smtClean="0"/>
              <a:t>communication</a:t>
            </a:r>
            <a:r>
              <a:rPr lang="es-ES" altLang="ja-JP" sz="800" baseline="0" dirty="0" smtClean="0"/>
              <a:t> has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updated</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that</a:t>
            </a:r>
            <a:r>
              <a:rPr lang="es-ES" altLang="ja-JP" sz="800" baseline="0" dirty="0" smtClean="0"/>
              <a:t> TLM2.0 </a:t>
            </a:r>
            <a:r>
              <a:rPr lang="es-ES" altLang="ja-JP" sz="800" baseline="0" dirty="0" err="1" smtClean="0"/>
              <a:t>is</a:t>
            </a:r>
            <a:r>
              <a:rPr lang="es-ES" altLang="ja-JP" sz="800" baseline="0" dirty="0" smtClean="0"/>
              <a:t> </a:t>
            </a:r>
            <a:r>
              <a:rPr lang="es-ES" altLang="ja-JP" sz="800" baseline="0" dirty="0" err="1" smtClean="0"/>
              <a:t>replaced</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version</a:t>
            </a:r>
            <a:r>
              <a:rPr lang="es-ES" altLang="ja-JP" sz="800" baseline="0" dirty="0" smtClean="0"/>
              <a:t>. In </a:t>
            </a:r>
            <a:r>
              <a:rPr lang="es-ES" altLang="ja-JP" sz="800" baseline="0" dirty="0" err="1" smtClean="0"/>
              <a:t>this</a:t>
            </a:r>
            <a:r>
              <a:rPr lang="es-ES" altLang="ja-JP" sz="800" baseline="0" dirty="0" smtClean="0"/>
              <a:t> case </a:t>
            </a:r>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TLM+GP </a:t>
            </a:r>
            <a:r>
              <a:rPr lang="es-ES" altLang="ja-JP" sz="800" baseline="0" dirty="0" err="1" smtClean="0"/>
              <a:t>defined</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Cadence</a:t>
            </a:r>
            <a:endParaRPr lang="es-ES" altLang="ja-JP" sz="800" baseline="0" dirty="0" smtClean="0"/>
          </a:p>
          <a:p>
            <a:endParaRPr lang="es-ES" altLang="ja-JP" sz="800" baseline="0" dirty="0" smtClean="0"/>
          </a:p>
          <a:p>
            <a:r>
              <a:rPr lang="es-ES" altLang="ja-JP" sz="800" baseline="0" dirty="0" smtClean="0">
                <a:sym typeface="Wingdings" pitchFamily="2" charset="2"/>
              </a:rPr>
              <a:t></a:t>
            </a:r>
            <a:r>
              <a:rPr lang="es-ES" altLang="ja-JP" sz="800" baseline="0" dirty="0" err="1" smtClean="0">
                <a:sym typeface="Wingdings" pitchFamily="2" charset="2"/>
              </a:rPr>
              <a:t>This</a:t>
            </a:r>
            <a:r>
              <a:rPr lang="es-ES" altLang="ja-JP" sz="800" baseline="0" dirty="0" smtClean="0">
                <a:sym typeface="Wingdings" pitchFamily="2" charset="2"/>
              </a:rPr>
              <a:t> </a:t>
            </a:r>
            <a:r>
              <a:rPr lang="es-ES" altLang="ja-JP" sz="800" baseline="0" dirty="0" err="1" smtClean="0">
                <a:sym typeface="Wingdings" pitchFamily="2" charset="2"/>
              </a:rPr>
              <a:t>becomes</a:t>
            </a:r>
            <a:r>
              <a:rPr lang="es-ES" altLang="ja-JP" sz="800" baseline="0" dirty="0" smtClean="0">
                <a:sym typeface="Wingdings" pitchFamily="2" charset="2"/>
              </a:rPr>
              <a:t> </a:t>
            </a:r>
            <a:r>
              <a:rPr lang="es-ES" altLang="ja-JP" sz="800" baseline="0" dirty="0" err="1" smtClean="0">
                <a:sym typeface="Wingdings" pitchFamily="2" charset="2"/>
              </a:rPr>
              <a:t>the</a:t>
            </a:r>
            <a:r>
              <a:rPr lang="es-ES" altLang="ja-JP" sz="800" baseline="0" dirty="0" smtClean="0">
                <a:sym typeface="Wingdings" pitchFamily="2" charset="2"/>
              </a:rPr>
              <a:t> HLS </a:t>
            </a:r>
            <a:r>
              <a:rPr lang="es-ES" altLang="ja-JP" sz="800" baseline="0" dirty="0" err="1" smtClean="0">
                <a:sym typeface="Wingdings" pitchFamily="2" charset="2"/>
              </a:rPr>
              <a:t>ready</a:t>
            </a:r>
            <a:r>
              <a:rPr lang="es-ES" altLang="ja-JP" sz="800" baseline="0" dirty="0" smtClean="0">
                <a:sym typeface="Wingdings" pitchFamily="2" charset="2"/>
              </a:rPr>
              <a:t> TLM </a:t>
            </a:r>
            <a:r>
              <a:rPr lang="es-ES" altLang="ja-JP" sz="800" baseline="0" dirty="0" err="1" smtClean="0">
                <a:sym typeface="Wingdings" pitchFamily="2" charset="2"/>
              </a:rPr>
              <a:t>Model</a:t>
            </a:r>
            <a:endParaRPr lang="es-ES" altLang="ja-JP" sz="800" baseline="0" dirty="0" smtClean="0">
              <a:sym typeface="Wingdings" pitchFamily="2" charset="2"/>
            </a:endParaRPr>
          </a:p>
          <a:p>
            <a:endParaRPr lang="es-ES" altLang="ja-JP" sz="800" baseline="0" dirty="0" smtClean="0">
              <a:sym typeface="Wingdings" pitchFamily="2" charset="2"/>
            </a:endParaRPr>
          </a:p>
          <a:p>
            <a:r>
              <a:rPr lang="es-ES" altLang="ja-JP" sz="800" baseline="0" dirty="0" smtClean="0">
                <a:sym typeface="Wingdings" pitchFamily="2" charset="2"/>
              </a:rPr>
              <a:t></a:t>
            </a:r>
            <a:r>
              <a:rPr lang="es-ES" altLang="ja-JP" sz="800" baseline="0" dirty="0" err="1" smtClean="0">
                <a:sym typeface="Wingdings" pitchFamily="2" charset="2"/>
              </a:rPr>
              <a:t>Typically</a:t>
            </a:r>
            <a:r>
              <a:rPr lang="es-ES" altLang="ja-JP" sz="800" baseline="0" dirty="0" smtClean="0">
                <a:sym typeface="Wingdings" pitchFamily="2" charset="2"/>
              </a:rPr>
              <a:t> HLS </a:t>
            </a:r>
            <a:r>
              <a:rPr lang="es-ES" altLang="ja-JP" sz="800" baseline="0" dirty="0" err="1" smtClean="0">
                <a:sym typeface="Wingdings" pitchFamily="2" charset="2"/>
              </a:rPr>
              <a:t>tool</a:t>
            </a:r>
            <a:r>
              <a:rPr lang="es-ES" altLang="ja-JP" sz="800" baseline="0" dirty="0" smtClean="0">
                <a:sym typeface="Wingdings" pitchFamily="2" charset="2"/>
              </a:rPr>
              <a:t> </a:t>
            </a:r>
            <a:r>
              <a:rPr lang="es-ES" altLang="ja-JP" sz="800" baseline="0" dirty="0" err="1" smtClean="0">
                <a:sym typeface="Wingdings" pitchFamily="2" charset="2"/>
              </a:rPr>
              <a:t>also</a:t>
            </a:r>
            <a:r>
              <a:rPr lang="es-ES" altLang="ja-JP" sz="800" baseline="0" dirty="0" smtClean="0">
                <a:sym typeface="Wingdings" pitchFamily="2" charset="2"/>
              </a:rPr>
              <a:t> </a:t>
            </a:r>
            <a:r>
              <a:rPr lang="es-ES" altLang="ja-JP" sz="800" baseline="0" dirty="0" err="1" smtClean="0">
                <a:sym typeface="Wingdings" pitchFamily="2" charset="2"/>
              </a:rPr>
              <a:t>need</a:t>
            </a:r>
            <a:r>
              <a:rPr lang="es-ES" altLang="ja-JP" sz="800" baseline="0" dirty="0" smtClean="0">
                <a:sym typeface="Wingdings" pitchFamily="2" charset="2"/>
              </a:rPr>
              <a:t> </a:t>
            </a:r>
            <a:r>
              <a:rPr lang="es-ES" altLang="ja-JP" sz="800" baseline="0" dirty="0" err="1" smtClean="0">
                <a:sym typeface="Wingdings" pitchFamily="2" charset="2"/>
              </a:rPr>
              <a:t>the</a:t>
            </a:r>
            <a:r>
              <a:rPr lang="es-ES" altLang="ja-JP" sz="800" baseline="0" dirty="0" smtClean="0">
                <a:sym typeface="Wingdings" pitchFamily="2" charset="2"/>
              </a:rPr>
              <a:t> pin </a:t>
            </a:r>
            <a:r>
              <a:rPr lang="es-ES" altLang="ja-JP" sz="800" baseline="0" dirty="0" err="1" smtClean="0">
                <a:sym typeface="Wingdings" pitchFamily="2" charset="2"/>
              </a:rPr>
              <a:t>level</a:t>
            </a:r>
            <a:r>
              <a:rPr lang="es-ES" altLang="ja-JP" sz="800" baseline="0" dirty="0" smtClean="0">
                <a:sym typeface="Wingdings" pitchFamily="2" charset="2"/>
              </a:rPr>
              <a:t> </a:t>
            </a:r>
            <a:r>
              <a:rPr lang="es-ES" altLang="ja-JP" sz="800" baseline="0" dirty="0" err="1" smtClean="0">
                <a:sym typeface="Wingdings" pitchFamily="2" charset="2"/>
              </a:rPr>
              <a:t>details</a:t>
            </a:r>
            <a:r>
              <a:rPr lang="es-ES" altLang="ja-JP" sz="800" baseline="0" dirty="0" smtClean="0">
                <a:sym typeface="Wingdings" pitchFamily="2" charset="2"/>
              </a:rPr>
              <a:t> </a:t>
            </a:r>
            <a:r>
              <a:rPr lang="es-ES" altLang="ja-JP" sz="800" baseline="0" dirty="0" err="1" smtClean="0">
                <a:sym typeface="Wingdings" pitchFamily="2" charset="2"/>
              </a:rPr>
              <a:t>to</a:t>
            </a:r>
            <a:r>
              <a:rPr lang="es-ES" altLang="ja-JP" sz="800" baseline="0" dirty="0" smtClean="0">
                <a:sym typeface="Wingdings" pitchFamily="2" charset="2"/>
              </a:rPr>
              <a:t> </a:t>
            </a:r>
            <a:r>
              <a:rPr lang="es-ES" altLang="ja-JP" sz="800" baseline="0" dirty="0" err="1" smtClean="0">
                <a:sym typeface="Wingdings" pitchFamily="2" charset="2"/>
              </a:rPr>
              <a:t>generate</a:t>
            </a:r>
            <a:r>
              <a:rPr lang="es-ES" altLang="ja-JP" sz="800" baseline="0" dirty="0" smtClean="0">
                <a:sym typeface="Wingdings" pitchFamily="2" charset="2"/>
              </a:rPr>
              <a:t> </a:t>
            </a:r>
            <a:r>
              <a:rPr lang="es-ES" altLang="ja-JP" sz="800" baseline="0" dirty="0" err="1" smtClean="0">
                <a:sym typeface="Wingdings" pitchFamily="2" charset="2"/>
              </a:rPr>
              <a:t>the</a:t>
            </a:r>
            <a:r>
              <a:rPr lang="es-ES" altLang="ja-JP" sz="800" baseline="0" dirty="0" smtClean="0">
                <a:sym typeface="Wingdings" pitchFamily="2" charset="2"/>
              </a:rPr>
              <a:t> RTL. </a:t>
            </a:r>
            <a:r>
              <a:rPr lang="es-ES" altLang="ja-JP" sz="800" baseline="0" dirty="0" err="1" smtClean="0">
                <a:sym typeface="Wingdings" pitchFamily="2" charset="2"/>
              </a:rPr>
              <a:t>Hence</a:t>
            </a:r>
            <a:r>
              <a:rPr lang="es-ES" altLang="ja-JP" sz="800" baseline="0" dirty="0" smtClean="0">
                <a:sym typeface="Wingdings" pitchFamily="2" charset="2"/>
              </a:rPr>
              <a:t> </a:t>
            </a:r>
            <a:r>
              <a:rPr lang="es-ES" altLang="ja-JP" sz="800" baseline="0" dirty="0" err="1" smtClean="0">
                <a:sym typeface="Wingdings" pitchFamily="2" charset="2"/>
              </a:rPr>
              <a:t>apart</a:t>
            </a:r>
            <a:r>
              <a:rPr lang="es-ES" altLang="ja-JP" sz="800" baseline="0" dirty="0" smtClean="0">
                <a:sym typeface="Wingdings" pitchFamily="2" charset="2"/>
              </a:rPr>
              <a:t> </a:t>
            </a:r>
            <a:r>
              <a:rPr lang="es-ES" altLang="ja-JP" sz="800" baseline="0" dirty="0" err="1" smtClean="0">
                <a:sym typeface="Wingdings" pitchFamily="2" charset="2"/>
              </a:rPr>
              <a:t>from</a:t>
            </a:r>
            <a:r>
              <a:rPr lang="es-ES" altLang="ja-JP" sz="800" baseline="0" dirty="0" smtClean="0">
                <a:sym typeface="Wingdings" pitchFamily="2" charset="2"/>
              </a:rPr>
              <a:t> HLS </a:t>
            </a:r>
            <a:r>
              <a:rPr lang="es-ES" altLang="ja-JP" sz="800" baseline="0" dirty="0" err="1" smtClean="0">
                <a:sym typeface="Wingdings" pitchFamily="2" charset="2"/>
              </a:rPr>
              <a:t>ready</a:t>
            </a:r>
            <a:r>
              <a:rPr lang="es-ES" altLang="ja-JP" sz="800" baseline="0" dirty="0" smtClean="0">
                <a:sym typeface="Wingdings" pitchFamily="2" charset="2"/>
              </a:rPr>
              <a:t> TLM </a:t>
            </a:r>
            <a:r>
              <a:rPr lang="es-ES" altLang="ja-JP" sz="800" baseline="0" dirty="0" err="1" smtClean="0">
                <a:sym typeface="Wingdings" pitchFamily="2" charset="2"/>
              </a:rPr>
              <a:t>model</a:t>
            </a:r>
            <a:r>
              <a:rPr lang="es-ES" altLang="ja-JP" sz="800" baseline="0" dirty="0" smtClean="0">
                <a:sym typeface="Wingdings" pitchFamily="2" charset="2"/>
              </a:rPr>
              <a:t> </a:t>
            </a:r>
            <a:r>
              <a:rPr lang="es-ES" altLang="ja-JP" sz="800" baseline="0" dirty="0" err="1" smtClean="0">
                <a:sym typeface="Wingdings" pitchFamily="2" charset="2"/>
              </a:rPr>
              <a:t>we</a:t>
            </a:r>
            <a:r>
              <a:rPr lang="es-ES" altLang="ja-JP" sz="800" baseline="0" dirty="0" smtClean="0">
                <a:sym typeface="Wingdings" pitchFamily="2" charset="2"/>
              </a:rPr>
              <a:t> </a:t>
            </a:r>
            <a:r>
              <a:rPr lang="es-ES" altLang="ja-JP" sz="800" baseline="0" dirty="0" err="1" smtClean="0">
                <a:sym typeface="Wingdings" pitchFamily="2" charset="2"/>
              </a:rPr>
              <a:t>also</a:t>
            </a:r>
            <a:r>
              <a:rPr lang="es-ES" altLang="ja-JP" sz="800" baseline="0" dirty="0" smtClean="0">
                <a:sym typeface="Wingdings" pitchFamily="2" charset="2"/>
              </a:rPr>
              <a:t> </a:t>
            </a:r>
            <a:r>
              <a:rPr lang="es-ES" altLang="ja-JP" sz="800" baseline="0" dirty="0" err="1" smtClean="0">
                <a:sym typeface="Wingdings" pitchFamily="2" charset="2"/>
              </a:rPr>
              <a:t>need</a:t>
            </a:r>
            <a:r>
              <a:rPr lang="es-ES" altLang="ja-JP" sz="800" baseline="0" dirty="0" smtClean="0">
                <a:sym typeface="Wingdings" pitchFamily="2" charset="2"/>
              </a:rPr>
              <a:t> </a:t>
            </a:r>
            <a:r>
              <a:rPr lang="es-ES" altLang="ja-JP" sz="800" baseline="0" dirty="0" err="1" smtClean="0">
                <a:sym typeface="Wingdings" pitchFamily="2" charset="2"/>
              </a:rPr>
              <a:t>to</a:t>
            </a:r>
            <a:r>
              <a:rPr lang="es-ES" altLang="ja-JP" sz="800" baseline="0" dirty="0" smtClean="0">
                <a:sym typeface="Wingdings" pitchFamily="2" charset="2"/>
              </a:rPr>
              <a:t> </a:t>
            </a:r>
            <a:r>
              <a:rPr lang="es-ES" altLang="ja-JP" sz="800" baseline="0" dirty="0" err="1" smtClean="0">
                <a:sym typeface="Wingdings" pitchFamily="2" charset="2"/>
              </a:rPr>
              <a:t>provide</a:t>
            </a:r>
            <a:r>
              <a:rPr lang="es-ES" altLang="ja-JP" sz="800" baseline="0" dirty="0" smtClean="0">
                <a:sym typeface="Wingdings" pitchFamily="2" charset="2"/>
              </a:rPr>
              <a:t> </a:t>
            </a:r>
            <a:r>
              <a:rPr lang="es-ES" altLang="ja-JP" sz="800" baseline="0" dirty="0" err="1" smtClean="0">
                <a:sym typeface="Wingdings" pitchFamily="2" charset="2"/>
              </a:rPr>
              <a:t>the</a:t>
            </a:r>
            <a:r>
              <a:rPr lang="es-ES" altLang="ja-JP" sz="800" baseline="0" dirty="0" smtClean="0">
                <a:sym typeface="Wingdings" pitchFamily="2" charset="2"/>
              </a:rPr>
              <a:t> bus </a:t>
            </a:r>
            <a:r>
              <a:rPr lang="es-ES" altLang="ja-JP" sz="800" baseline="0" dirty="0" err="1" smtClean="0">
                <a:sym typeface="Wingdings" pitchFamily="2" charset="2"/>
              </a:rPr>
              <a:t>specific</a:t>
            </a:r>
            <a:r>
              <a:rPr lang="es-ES" altLang="ja-JP" sz="800" baseline="0" dirty="0" smtClean="0">
                <a:sym typeface="Wingdings" pitchFamily="2" charset="2"/>
              </a:rPr>
              <a:t> </a:t>
            </a:r>
            <a:r>
              <a:rPr lang="es-ES" altLang="ja-JP" sz="800" baseline="0" dirty="0" err="1" smtClean="0">
                <a:sym typeface="Wingdings" pitchFamily="2" charset="2"/>
              </a:rPr>
              <a:t>transactors</a:t>
            </a:r>
            <a:r>
              <a:rPr lang="es-ES" altLang="ja-JP" sz="800" baseline="0" dirty="0" smtClean="0">
                <a:sym typeface="Wingdings" pitchFamily="2" charset="2"/>
              </a:rPr>
              <a:t>.</a:t>
            </a:r>
          </a:p>
          <a:p>
            <a:endParaRPr lang="es-ES" altLang="ja-JP" sz="800" baseline="0" dirty="0" smtClean="0">
              <a:sym typeface="Wingdings" pitchFamily="2" charset="2"/>
            </a:endParaRPr>
          </a:p>
          <a:p>
            <a:r>
              <a:rPr lang="es-ES" altLang="ja-JP" sz="800" baseline="0" dirty="0" err="1" smtClean="0"/>
              <a:t>Combined</a:t>
            </a:r>
            <a:r>
              <a:rPr lang="es-ES" altLang="ja-JP" sz="800" baseline="0" dirty="0" smtClean="0"/>
              <a:t> </a:t>
            </a:r>
            <a:r>
              <a:rPr lang="es-ES" altLang="ja-JP" sz="800" baseline="0" dirty="0" err="1" smtClean="0"/>
              <a:t>together</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becomes</a:t>
            </a:r>
            <a:r>
              <a:rPr lang="es-ES" altLang="ja-JP" sz="800" baseline="0" dirty="0" smtClean="0"/>
              <a:t> </a:t>
            </a:r>
            <a:r>
              <a:rPr lang="es-ES" altLang="ja-JP" sz="800" baseline="0" dirty="0" err="1" smtClean="0"/>
              <a:t>the</a:t>
            </a:r>
            <a:r>
              <a:rPr lang="es-ES" altLang="ja-JP" sz="800" baseline="0" dirty="0" smtClean="0"/>
              <a:t> HLS </a:t>
            </a:r>
            <a:r>
              <a:rPr lang="es-ES" altLang="ja-JP" sz="800" baseline="0" dirty="0" err="1" smtClean="0"/>
              <a:t>ready</a:t>
            </a:r>
            <a:r>
              <a:rPr lang="es-ES" altLang="ja-JP" sz="800" baseline="0" dirty="0" smtClean="0"/>
              <a:t> </a:t>
            </a:r>
            <a:r>
              <a:rPr lang="es-ES" altLang="ja-JP" sz="800" baseline="0" dirty="0" err="1" smtClean="0"/>
              <a:t>signal</a:t>
            </a:r>
            <a:r>
              <a:rPr lang="es-ES" altLang="ja-JP" sz="800" baseline="0" dirty="0" smtClean="0"/>
              <a:t> </a:t>
            </a:r>
            <a:r>
              <a:rPr lang="es-ES" altLang="ja-JP" sz="800" baseline="0" dirty="0" err="1" smtClean="0"/>
              <a:t>level</a:t>
            </a:r>
            <a:endParaRPr lang="es-ES" altLang="ja-JP" sz="800" baseline="0" dirty="0" smtClean="0"/>
          </a:p>
          <a:p>
            <a:endParaRPr lang="es-ES" altLang="ja-JP" sz="800" baseline="0" dirty="0" smtClean="0"/>
          </a:p>
          <a:p>
            <a:r>
              <a:rPr lang="es-ES" altLang="ja-JP" sz="800" baseline="0" dirty="0" smtClean="0">
                <a:sym typeface="Wingdings" pitchFamily="2" charset="2"/>
              </a:rPr>
              <a:t></a:t>
            </a:r>
            <a:r>
              <a:rPr lang="es-ES" altLang="ja-JP" sz="800" baseline="0" dirty="0" err="1" smtClean="0"/>
              <a:t>Suppose</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this</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also</a:t>
            </a:r>
            <a:r>
              <a:rPr lang="es-ES" altLang="ja-JP" sz="800" baseline="0" dirty="0" smtClean="0"/>
              <a:t> </a:t>
            </a:r>
            <a:r>
              <a:rPr lang="es-ES" altLang="ja-JP" sz="800" baseline="0" dirty="0" err="1" smtClean="0"/>
              <a:t>have</a:t>
            </a:r>
            <a:r>
              <a:rPr lang="es-ES" altLang="ja-JP" sz="800" baseline="0" dirty="0" smtClean="0"/>
              <a:t> a serial interface (</a:t>
            </a:r>
            <a:r>
              <a:rPr lang="es-ES" altLang="ja-JP" sz="800" baseline="0" dirty="0" err="1" smtClean="0"/>
              <a:t>ie</a:t>
            </a:r>
            <a:r>
              <a:rPr lang="es-ES" altLang="ja-JP" sz="800" baseline="0" dirty="0" smtClean="0"/>
              <a:t>.. UART).</a:t>
            </a:r>
          </a:p>
          <a:p>
            <a:r>
              <a:rPr lang="es-ES" altLang="ja-JP" sz="800" baseline="0" dirty="0" err="1" smtClean="0"/>
              <a:t>For</a:t>
            </a:r>
            <a:r>
              <a:rPr lang="es-ES" altLang="ja-JP" sz="800" baseline="0" dirty="0" smtClean="0"/>
              <a:t> VP </a:t>
            </a:r>
            <a:r>
              <a:rPr lang="es-ES" altLang="ja-JP" sz="800" baseline="0" dirty="0" err="1" smtClean="0"/>
              <a:t>model</a:t>
            </a:r>
            <a:r>
              <a:rPr lang="es-ES" altLang="ja-JP" sz="800" baseline="0" dirty="0" smtClean="0"/>
              <a:t> </a:t>
            </a:r>
            <a:r>
              <a:rPr lang="es-ES" altLang="ja-JP" sz="800" baseline="0" dirty="0" err="1" smtClean="0"/>
              <a:t>we</a:t>
            </a:r>
            <a:r>
              <a:rPr lang="es-ES" altLang="ja-JP" sz="800" baseline="0" dirty="0" smtClean="0"/>
              <a:t> can define a TLM </a:t>
            </a:r>
            <a:r>
              <a:rPr lang="es-ES" altLang="ja-JP" sz="800" baseline="0" dirty="0" err="1" smtClean="0"/>
              <a:t>protocol</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implementing</a:t>
            </a:r>
            <a:r>
              <a:rPr lang="es-ES" altLang="ja-JP" sz="800" baseline="0" dirty="0" smtClean="0"/>
              <a:t> </a:t>
            </a:r>
            <a:r>
              <a:rPr lang="es-ES" altLang="ja-JP" sz="800" baseline="0" dirty="0" err="1" smtClean="0"/>
              <a:t>this</a:t>
            </a:r>
            <a:r>
              <a:rPr lang="es-ES" altLang="ja-JP" sz="800" baseline="0" dirty="0" smtClean="0"/>
              <a:t> interface</a:t>
            </a:r>
          </a:p>
          <a:p>
            <a:r>
              <a:rPr lang="es-ES" altLang="ja-JP" sz="800" baseline="0" dirty="0" err="1" smtClean="0"/>
              <a:t>However</a:t>
            </a:r>
            <a:r>
              <a:rPr lang="es-ES" altLang="ja-JP" sz="800" baseline="0" dirty="0" smtClean="0"/>
              <a:t> </a:t>
            </a:r>
            <a:r>
              <a:rPr lang="es-ES" altLang="ja-JP" sz="800" baseline="0" dirty="0" err="1" smtClean="0"/>
              <a:t>for</a:t>
            </a:r>
            <a:r>
              <a:rPr lang="es-ES" altLang="ja-JP" sz="800" baseline="0" dirty="0" smtClean="0"/>
              <a:t> HLS </a:t>
            </a:r>
            <a:r>
              <a:rPr lang="es-ES" altLang="ja-JP" sz="800" baseline="0" dirty="0" err="1" smtClean="0"/>
              <a:t>we</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to</a:t>
            </a:r>
            <a:r>
              <a:rPr lang="es-ES" altLang="ja-JP" sz="800" baseline="0" dirty="0" smtClean="0"/>
              <a:t> use actual pin </a:t>
            </a:r>
            <a:r>
              <a:rPr lang="es-ES" altLang="ja-JP" sz="800" baseline="0" dirty="0" err="1" smtClean="0"/>
              <a:t>level</a:t>
            </a:r>
            <a:r>
              <a:rPr lang="es-ES" altLang="ja-JP" sz="800" baseline="0" dirty="0" smtClean="0"/>
              <a:t> </a:t>
            </a:r>
            <a:r>
              <a:rPr lang="es-ES" altLang="ja-JP" sz="800" baseline="0" dirty="0" err="1" smtClean="0"/>
              <a:t>details</a:t>
            </a:r>
            <a:endParaRPr lang="es-ES" altLang="ja-JP" sz="800" baseline="0" dirty="0" smtClean="0"/>
          </a:p>
          <a:p>
            <a:r>
              <a:rPr lang="es-ES" altLang="ja-JP" sz="800" baseline="0" dirty="0" smtClean="0"/>
              <a:t>***</a:t>
            </a:r>
          </a:p>
          <a:p>
            <a:endParaRPr lang="es-ES" altLang="ja-JP" sz="800" baseline="0" dirty="0" smtClean="0"/>
          </a:p>
          <a:p>
            <a:endParaRPr lang="es-ES" altLang="ja-JP"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1DF85FF1-E9FE-4EF1-8CAE-1A8024C5FD49}" type="slidenum">
              <a:rPr lang="ja-JP" altLang="en-US" smtClean="0">
                <a:latin typeface="Times New Roman" pitchFamily="16" charset="0"/>
              </a:rPr>
              <a:pPr>
                <a:defRPr/>
              </a:pPr>
              <a:t>14</a:t>
            </a:fld>
            <a:endParaRPr lang="en-US" altLang="ja-JP" smtClean="0">
              <a:latin typeface="Times New Roman" pitchFamily="16"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s-ES" altLang="ja-JP" sz="800" dirty="0" err="1" smtClean="0"/>
              <a:t>The</a:t>
            </a:r>
            <a:r>
              <a:rPr lang="es-ES" altLang="ja-JP" sz="800" dirty="0" smtClean="0"/>
              <a:t> </a:t>
            </a:r>
            <a:r>
              <a:rPr lang="es-ES" altLang="ja-JP" sz="800" dirty="0" err="1" smtClean="0"/>
              <a:t>third</a:t>
            </a:r>
            <a:r>
              <a:rPr lang="es-ES" altLang="ja-JP" sz="800" dirty="0" smtClean="0"/>
              <a:t> </a:t>
            </a:r>
            <a:r>
              <a:rPr lang="es-ES" altLang="ja-JP" sz="800" dirty="0" err="1" smtClean="0"/>
              <a:t>imporarnt</a:t>
            </a:r>
            <a:r>
              <a:rPr lang="es-ES" altLang="ja-JP" sz="800" dirty="0" smtClean="0"/>
              <a:t> </a:t>
            </a:r>
            <a:r>
              <a:rPr lang="es-ES" altLang="ja-JP" sz="800" dirty="0" err="1" smtClean="0"/>
              <a:t>component</a:t>
            </a:r>
            <a:r>
              <a:rPr lang="es-ES" altLang="ja-JP" sz="800" dirty="0" smtClean="0"/>
              <a:t> of TLM D&amp;V </a:t>
            </a:r>
            <a:r>
              <a:rPr lang="es-ES" altLang="ja-JP" sz="800" dirty="0" err="1" smtClean="0"/>
              <a:t>is</a:t>
            </a:r>
            <a:r>
              <a:rPr lang="es-ES" altLang="ja-JP" sz="800" dirty="0" smtClean="0"/>
              <a:t> </a:t>
            </a:r>
            <a:r>
              <a:rPr lang="es-ES" altLang="ja-JP" sz="800" dirty="0" err="1" smtClean="0"/>
              <a:t>the</a:t>
            </a:r>
            <a:r>
              <a:rPr lang="es-ES" altLang="ja-JP" sz="800" dirty="0" smtClean="0"/>
              <a:t> </a:t>
            </a:r>
            <a:r>
              <a:rPr lang="es-ES" altLang="ja-JP" sz="800" dirty="0" err="1" smtClean="0"/>
              <a:t>verification</a:t>
            </a:r>
            <a:endParaRPr lang="es-ES" altLang="ja-JP" sz="800" dirty="0" smtClean="0"/>
          </a:p>
          <a:p>
            <a:r>
              <a:rPr lang="es-ES" altLang="ja-JP" sz="800" dirty="0" smtClean="0"/>
              <a:t>As </a:t>
            </a:r>
            <a:r>
              <a:rPr lang="es-ES" altLang="ja-JP" sz="800" dirty="0" err="1" smtClean="0"/>
              <a:t>we</a:t>
            </a:r>
            <a:r>
              <a:rPr lang="es-ES" altLang="ja-JP" sz="800" dirty="0" smtClean="0"/>
              <a:t> are </a:t>
            </a:r>
            <a:r>
              <a:rPr lang="es-ES" altLang="ja-JP" sz="800" dirty="0" err="1" smtClean="0"/>
              <a:t>talking</a:t>
            </a:r>
            <a:r>
              <a:rPr lang="es-ES" altLang="ja-JP" sz="800" dirty="0" smtClean="0"/>
              <a:t> </a:t>
            </a:r>
            <a:r>
              <a:rPr lang="es-ES" altLang="ja-JP" sz="800" dirty="0" err="1" smtClean="0"/>
              <a:t>about</a:t>
            </a:r>
            <a:r>
              <a:rPr lang="es-ES" altLang="ja-JP" sz="800" dirty="0" smtClean="0"/>
              <a:t> new </a:t>
            </a:r>
            <a:r>
              <a:rPr lang="es-ES" altLang="ja-JP" sz="800" dirty="0" err="1" smtClean="0"/>
              <a:t>design</a:t>
            </a:r>
            <a:r>
              <a:rPr lang="es-ES" altLang="ja-JP" sz="800" dirty="0" smtClean="0"/>
              <a:t> </a:t>
            </a:r>
            <a:r>
              <a:rPr lang="es-ES" altLang="ja-JP" sz="800" dirty="0" err="1" smtClean="0"/>
              <a:t>methodology</a:t>
            </a:r>
            <a:r>
              <a:rPr lang="es-ES" altLang="ja-JP" sz="800" baseline="0" dirty="0" smtClean="0"/>
              <a:t> </a:t>
            </a:r>
            <a:r>
              <a:rPr lang="es-ES" altLang="ja-JP" sz="800" baseline="0" dirty="0" err="1" smtClean="0"/>
              <a:t>using</a:t>
            </a:r>
            <a:r>
              <a:rPr lang="es-ES" altLang="ja-JP" sz="800" baseline="0" dirty="0" smtClean="0"/>
              <a:t> SystemC, a new </a:t>
            </a:r>
            <a:r>
              <a:rPr lang="es-ES" altLang="ja-JP" sz="800" baseline="0" dirty="0" err="1" smtClean="0"/>
              <a:t>approach</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required</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verifying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design</a:t>
            </a:r>
            <a:r>
              <a:rPr lang="es-ES" altLang="ja-JP" sz="800" baseline="0" dirty="0" smtClean="0"/>
              <a:t> at </a:t>
            </a:r>
            <a:r>
              <a:rPr lang="es-ES" altLang="ja-JP" sz="800" baseline="0" dirty="0" err="1" smtClean="0"/>
              <a:t>various</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It</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feasible</a:t>
            </a:r>
            <a:r>
              <a:rPr lang="es-ES" altLang="ja-JP" sz="800" baseline="0" dirty="0" smtClean="0"/>
              <a:t> </a:t>
            </a:r>
            <a:r>
              <a:rPr lang="es-ES" altLang="ja-JP" sz="800" baseline="0" dirty="0" err="1" smtClean="0"/>
              <a:t>to</a:t>
            </a:r>
            <a:r>
              <a:rPr lang="es-ES" altLang="ja-JP" sz="800" baseline="0" dirty="0" smtClean="0"/>
              <a:t> re-use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IP </a:t>
            </a:r>
            <a:r>
              <a:rPr lang="es-ES" altLang="ja-JP" sz="800" baseline="0" dirty="0" err="1" smtClean="0"/>
              <a:t>for</a:t>
            </a:r>
            <a:r>
              <a:rPr lang="es-ES" altLang="ja-JP" sz="800" baseline="0" dirty="0" smtClean="0"/>
              <a:t> </a:t>
            </a:r>
            <a:r>
              <a:rPr lang="es-ES" altLang="ja-JP" sz="800" baseline="0" dirty="0" err="1" smtClean="0"/>
              <a:t>verifying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t>
            </a:r>
            <a:r>
              <a:rPr lang="es-ES" altLang="ja-JP" sz="800" baseline="0" dirty="0" err="1" smtClean="0"/>
              <a:t>different</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 and </a:t>
            </a:r>
            <a:r>
              <a:rPr lang="es-ES" altLang="ja-JP" sz="800" baseline="0" dirty="0" err="1" smtClean="0"/>
              <a:t>also</a:t>
            </a:r>
            <a:r>
              <a:rPr lang="es-ES" altLang="ja-JP" sz="800" baseline="0" dirty="0" smtClean="0"/>
              <a:t> </a:t>
            </a:r>
            <a:r>
              <a:rPr lang="es-ES" altLang="ja-JP" sz="800" baseline="0" dirty="0" err="1" smtClean="0"/>
              <a:t>the</a:t>
            </a:r>
            <a:r>
              <a:rPr lang="es-ES" altLang="ja-JP" sz="800" baseline="0" dirty="0" smtClean="0"/>
              <a:t> RTL</a:t>
            </a:r>
          </a:p>
          <a:p>
            <a:endParaRPr lang="es-ES" altLang="ja-JP" sz="800" baseline="0" dirty="0" smtClean="0"/>
          </a:p>
          <a:p>
            <a:pPr>
              <a:buFont typeface="Arial" pitchFamily="34" charset="0"/>
              <a:buChar char="•"/>
            </a:pPr>
            <a:r>
              <a:rPr lang="es-ES" altLang="ja-JP" sz="800" baseline="0" dirty="0" err="1" smtClean="0"/>
              <a:t>For</a:t>
            </a:r>
            <a:r>
              <a:rPr lang="es-ES" altLang="ja-JP" sz="800" baseline="0" dirty="0" smtClean="0"/>
              <a:t> RTL </a:t>
            </a:r>
            <a:r>
              <a:rPr lang="es-ES" altLang="ja-JP" sz="800" baseline="0" dirty="0" err="1" smtClean="0"/>
              <a:t>verification</a:t>
            </a:r>
            <a:r>
              <a:rPr lang="es-ES" altLang="ja-JP" sz="800" baseline="0" dirty="0" smtClean="0"/>
              <a:t> </a:t>
            </a:r>
            <a:r>
              <a:rPr lang="es-ES" altLang="ja-JP" sz="800" baseline="0" dirty="0" err="1" smtClean="0"/>
              <a:t>there</a:t>
            </a:r>
            <a:r>
              <a:rPr lang="es-ES" altLang="ja-JP" sz="800" baseline="0" dirty="0" smtClean="0"/>
              <a:t> are </a:t>
            </a:r>
            <a:r>
              <a:rPr lang="es-ES" altLang="ja-JP" sz="800" baseline="0" dirty="0" err="1" smtClean="0"/>
              <a:t>alreday</a:t>
            </a:r>
            <a:r>
              <a:rPr lang="es-ES" altLang="ja-JP" sz="800" baseline="0" dirty="0" smtClean="0"/>
              <a:t> </a:t>
            </a:r>
            <a:r>
              <a:rPr lang="es-ES" altLang="ja-JP" sz="800" baseline="0" dirty="0" err="1" smtClean="0"/>
              <a:t>proven</a:t>
            </a:r>
            <a:r>
              <a:rPr lang="es-ES" altLang="ja-JP" sz="800" baseline="0" dirty="0" smtClean="0"/>
              <a:t> and </a:t>
            </a:r>
            <a:r>
              <a:rPr lang="es-ES" altLang="ja-JP" sz="800" baseline="0" dirty="0" err="1" smtClean="0"/>
              <a:t>mature</a:t>
            </a:r>
            <a:r>
              <a:rPr lang="es-ES" altLang="ja-JP" sz="800" baseline="0" dirty="0" smtClean="0"/>
              <a:t> </a:t>
            </a:r>
            <a:r>
              <a:rPr lang="es-ES" altLang="ja-JP" sz="800" baseline="0" dirty="0" err="1" smtClean="0"/>
              <a:t>concepts</a:t>
            </a:r>
            <a:r>
              <a:rPr lang="es-ES" altLang="ja-JP" sz="800" baseline="0" dirty="0" smtClean="0"/>
              <a:t>, </a:t>
            </a:r>
            <a:r>
              <a:rPr lang="es-ES" altLang="ja-JP" sz="800" baseline="0" dirty="0" err="1" smtClean="0"/>
              <a:t>tools</a:t>
            </a:r>
            <a:r>
              <a:rPr lang="es-ES" altLang="ja-JP" sz="800" baseline="0" dirty="0" smtClean="0"/>
              <a:t> and </a:t>
            </a:r>
            <a:r>
              <a:rPr lang="es-ES" altLang="ja-JP" sz="800" baseline="0" dirty="0" err="1" smtClean="0"/>
              <a:t>methods</a:t>
            </a:r>
            <a:r>
              <a:rPr lang="es-ES" altLang="ja-JP" sz="800" baseline="0" dirty="0" smtClean="0"/>
              <a:t>. </a:t>
            </a:r>
            <a:r>
              <a:rPr lang="es-ES" altLang="ja-JP" sz="800" baseline="0" dirty="0" err="1" smtClean="0"/>
              <a:t>Like</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have</a:t>
            </a:r>
            <a:r>
              <a:rPr lang="es-ES" altLang="ja-JP" sz="800" baseline="0" dirty="0" smtClean="0"/>
              <a:t> UVM </a:t>
            </a:r>
            <a:r>
              <a:rPr lang="es-ES" altLang="ja-JP" sz="800" baseline="0" dirty="0" err="1" smtClean="0"/>
              <a:t>based</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matrix</a:t>
            </a:r>
            <a:r>
              <a:rPr lang="es-ES" altLang="ja-JP" sz="800" baseline="0" dirty="0" smtClean="0"/>
              <a:t> </a:t>
            </a:r>
            <a:r>
              <a:rPr lang="es-ES" altLang="ja-JP" sz="800" baseline="0" dirty="0" err="1" smtClean="0"/>
              <a:t>driven</a:t>
            </a:r>
            <a:r>
              <a:rPr lang="es-ES" altLang="ja-JP" sz="800" baseline="0" dirty="0" smtClean="0"/>
              <a:t> </a:t>
            </a:r>
            <a:r>
              <a:rPr lang="es-ES" altLang="ja-JP" sz="800" baseline="0" dirty="0" err="1" smtClean="0"/>
              <a:t>verification</a:t>
            </a:r>
            <a:r>
              <a:rPr lang="es-ES" altLang="ja-JP" sz="800" baseline="0" dirty="0" smtClean="0"/>
              <a:t> etc..</a:t>
            </a:r>
          </a:p>
          <a:p>
            <a:r>
              <a:rPr lang="es-ES" altLang="ja-JP" sz="800" baseline="0" dirty="0" err="1" smtClean="0"/>
              <a:t>Cadence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enabling</a:t>
            </a:r>
            <a:r>
              <a:rPr lang="es-ES" altLang="ja-JP" sz="800" baseline="0" dirty="0" smtClean="0"/>
              <a:t> </a:t>
            </a:r>
            <a:r>
              <a:rPr lang="es-ES" altLang="ja-JP" sz="800" baseline="0" dirty="0" err="1" smtClean="0"/>
              <a:t>its</a:t>
            </a:r>
            <a:r>
              <a:rPr lang="es-ES" altLang="ja-JP" sz="800" baseline="0" dirty="0" smtClean="0"/>
              <a:t> </a:t>
            </a:r>
            <a:r>
              <a:rPr lang="es-ES" altLang="ja-JP" sz="800" baseline="0" dirty="0" err="1" smtClean="0"/>
              <a:t>tools</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same</a:t>
            </a:r>
            <a:r>
              <a:rPr lang="es-ES" altLang="ja-JP" sz="800" baseline="0" dirty="0" smtClean="0"/>
              <a:t> </a:t>
            </a:r>
            <a:r>
              <a:rPr lang="es-ES" altLang="ja-JP" sz="800" baseline="0" dirty="0" err="1" smtClean="0"/>
              <a:t>concepts</a:t>
            </a:r>
            <a:r>
              <a:rPr lang="es-ES" altLang="ja-JP" sz="800" baseline="0" dirty="0" smtClean="0"/>
              <a:t> can </a:t>
            </a:r>
            <a:r>
              <a:rPr lang="es-ES" altLang="ja-JP" sz="800" baseline="0" dirty="0" err="1" smtClean="0"/>
              <a:t>be</a:t>
            </a:r>
            <a:r>
              <a:rPr lang="es-ES" altLang="ja-JP" sz="800" baseline="0" dirty="0" smtClean="0"/>
              <a:t> extended </a:t>
            </a:r>
            <a:r>
              <a:rPr lang="es-ES" altLang="ja-JP" sz="800" baseline="0" dirty="0" err="1" smtClean="0"/>
              <a:t>to</a:t>
            </a:r>
            <a:r>
              <a:rPr lang="es-ES" altLang="ja-JP" sz="800" baseline="0" dirty="0" smtClean="0"/>
              <a:t> </a:t>
            </a:r>
            <a:r>
              <a:rPr lang="es-ES" altLang="ja-JP" sz="800" baseline="0" dirty="0" err="1" smtClean="0"/>
              <a:t>verify</a:t>
            </a:r>
            <a:r>
              <a:rPr lang="es-ES" altLang="ja-JP" sz="800" baseline="0" dirty="0" smtClean="0"/>
              <a:t> </a:t>
            </a:r>
            <a:r>
              <a:rPr lang="es-ES" altLang="ja-JP" sz="800" baseline="0" dirty="0" err="1" smtClean="0"/>
              <a:t>the</a:t>
            </a:r>
            <a:r>
              <a:rPr lang="es-ES" altLang="ja-JP" sz="800" baseline="0" dirty="0" smtClean="0"/>
              <a:t> SystemC </a:t>
            </a:r>
            <a:r>
              <a:rPr lang="es-ES" altLang="ja-JP" sz="800" baseline="0" dirty="0" err="1" smtClean="0"/>
              <a:t>models</a:t>
            </a:r>
            <a:r>
              <a:rPr lang="es-ES" altLang="ja-JP" sz="800" baseline="0" dirty="0" smtClean="0"/>
              <a:t> at </a:t>
            </a:r>
            <a:r>
              <a:rPr lang="es-ES" altLang="ja-JP" sz="800" baseline="0" dirty="0" err="1" smtClean="0"/>
              <a:t>different</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a:t>
            </a:r>
          </a:p>
          <a:p>
            <a:endParaRPr lang="es-ES" altLang="ja-JP" sz="800" dirty="0" smtClean="0"/>
          </a:p>
          <a:p>
            <a:pPr>
              <a:buFont typeface="Arial" pitchFamily="34" charset="0"/>
              <a:buChar char="•"/>
            </a:pPr>
            <a:r>
              <a:rPr lang="es-ES" altLang="ja-JP" sz="800" dirty="0" smtClean="0"/>
              <a:t>UVC are </a:t>
            </a:r>
            <a:r>
              <a:rPr lang="es-ES" altLang="ja-JP" sz="800" dirty="0" err="1" smtClean="0"/>
              <a:t>the</a:t>
            </a:r>
            <a:r>
              <a:rPr lang="es-ES" altLang="ja-JP" sz="800" dirty="0" smtClean="0"/>
              <a:t> </a:t>
            </a:r>
            <a:r>
              <a:rPr lang="es-ES" altLang="ja-JP" sz="800" dirty="0" err="1" smtClean="0"/>
              <a:t>basic</a:t>
            </a:r>
            <a:r>
              <a:rPr lang="es-ES" altLang="ja-JP" sz="800" dirty="0" smtClean="0"/>
              <a:t> </a:t>
            </a:r>
            <a:r>
              <a:rPr lang="es-ES" altLang="ja-JP" sz="800" dirty="0" err="1" smtClean="0"/>
              <a:t>component</a:t>
            </a:r>
            <a:r>
              <a:rPr lang="es-ES" altLang="ja-JP" sz="800" dirty="0" smtClean="0"/>
              <a:t> of</a:t>
            </a:r>
            <a:r>
              <a:rPr lang="es-ES" altLang="ja-JP" sz="800" baseline="0" dirty="0" smtClean="0"/>
              <a:t> UVM </a:t>
            </a:r>
            <a:r>
              <a:rPr lang="es-ES" altLang="ja-JP" sz="800" baseline="0" dirty="0" err="1" smtClean="0"/>
              <a:t>environment</a:t>
            </a:r>
            <a:r>
              <a:rPr lang="es-ES" altLang="ja-JP" sz="800" baseline="0" dirty="0" smtClean="0"/>
              <a:t>. </a:t>
            </a:r>
            <a:r>
              <a:rPr lang="es-ES" altLang="ja-JP" sz="800" baseline="0" dirty="0" err="1" smtClean="0"/>
              <a:t>These</a:t>
            </a:r>
            <a:r>
              <a:rPr lang="es-ES" altLang="ja-JP" sz="800" baseline="0" dirty="0" smtClean="0"/>
              <a:t> UVC </a:t>
            </a:r>
            <a:r>
              <a:rPr lang="es-ES" altLang="ja-JP" sz="800" baseline="0" dirty="0" err="1" smtClean="0"/>
              <a:t>have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extended </a:t>
            </a:r>
            <a:r>
              <a:rPr lang="es-ES" altLang="ja-JP" sz="800" baseline="0" dirty="0" err="1" smtClean="0"/>
              <a:t>to</a:t>
            </a:r>
            <a:r>
              <a:rPr lang="es-ES" altLang="ja-JP" sz="800" baseline="0" dirty="0" smtClean="0"/>
              <a:t> </a:t>
            </a:r>
            <a:r>
              <a:rPr lang="es-ES" altLang="ja-JP" sz="800" baseline="0" dirty="0" err="1" smtClean="0"/>
              <a:t>support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connection</a:t>
            </a:r>
            <a:r>
              <a:rPr lang="es-ES" altLang="ja-JP" sz="800" baseline="0" dirty="0" smtClean="0"/>
              <a:t> </a:t>
            </a:r>
            <a:r>
              <a:rPr lang="es-ES" altLang="ja-JP" sz="800" baseline="0" dirty="0" err="1" smtClean="0"/>
              <a:t>with</a:t>
            </a:r>
            <a:r>
              <a:rPr lang="es-ES" altLang="ja-JP" sz="800" baseline="0" dirty="0" smtClean="0"/>
              <a:t> SystemC </a:t>
            </a:r>
            <a:r>
              <a:rPr lang="es-ES" altLang="ja-JP" sz="800" baseline="0" dirty="0" err="1" smtClean="0"/>
              <a:t>models</a:t>
            </a:r>
            <a:r>
              <a:rPr lang="es-ES" altLang="ja-JP" sz="800" baseline="0" dirty="0" smtClean="0"/>
              <a:t>, and </a:t>
            </a:r>
            <a:r>
              <a:rPr lang="es-ES" altLang="ja-JP" sz="800" baseline="0" dirty="0" err="1" smtClean="0"/>
              <a:t>to</a:t>
            </a:r>
            <a:r>
              <a:rPr lang="es-ES" altLang="ja-JP" sz="800" baseline="0" dirty="0" smtClean="0"/>
              <a:t> </a:t>
            </a:r>
            <a:r>
              <a:rPr lang="es-ES" altLang="ja-JP" sz="800" baseline="0" dirty="0" err="1" smtClean="0"/>
              <a:t>enable</a:t>
            </a:r>
            <a:r>
              <a:rPr lang="es-ES" altLang="ja-JP" sz="800" baseline="0" dirty="0" smtClean="0"/>
              <a:t> </a:t>
            </a:r>
            <a:r>
              <a:rPr lang="es-ES" altLang="ja-JP" sz="800" baseline="0" dirty="0" err="1" smtClean="0"/>
              <a:t>them</a:t>
            </a:r>
            <a:r>
              <a:rPr lang="es-ES" altLang="ja-JP" sz="800" baseline="0" dirty="0" smtClean="0"/>
              <a:t> </a:t>
            </a:r>
            <a:r>
              <a:rPr lang="es-ES" altLang="ja-JP" sz="800" baseline="0" dirty="0" err="1" smtClean="0"/>
              <a:t>to</a:t>
            </a:r>
            <a:r>
              <a:rPr lang="es-ES" altLang="ja-JP" sz="800" baseline="0" dirty="0" smtClean="0"/>
              <a:t> use in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of complete </a:t>
            </a:r>
            <a:r>
              <a:rPr lang="es-ES" altLang="ja-JP" sz="800" baseline="0" dirty="0" err="1" smtClean="0"/>
              <a:t>system</a:t>
            </a:r>
            <a:r>
              <a:rPr lang="es-ES" altLang="ja-JP" sz="800" baseline="0" dirty="0" smtClean="0"/>
              <a:t> and </a:t>
            </a:r>
            <a:r>
              <a:rPr lang="es-ES" altLang="ja-JP" sz="800" baseline="0" dirty="0" err="1" smtClean="0"/>
              <a:t>not</a:t>
            </a:r>
            <a:r>
              <a:rPr lang="es-ES" altLang="ja-JP" sz="800" baseline="0" dirty="0" smtClean="0"/>
              <a:t> </a:t>
            </a:r>
            <a:r>
              <a:rPr lang="es-ES" altLang="ja-JP" sz="800" baseline="0" dirty="0" err="1" smtClean="0"/>
              <a:t>just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of individual IP </a:t>
            </a:r>
            <a:r>
              <a:rPr lang="es-ES" altLang="ja-JP" sz="800" baseline="0" dirty="0" err="1" smtClean="0"/>
              <a:t>models</a:t>
            </a:r>
            <a:endParaRPr lang="es-ES" altLang="ja-JP" sz="800" baseline="0" dirty="0" smtClean="0"/>
          </a:p>
          <a:p>
            <a:r>
              <a:rPr lang="es-ES" altLang="ja-JP" sz="800" baseline="0" dirty="0" err="1" smtClean="0"/>
              <a:t>CirucuitSutra</a:t>
            </a:r>
            <a:r>
              <a:rPr lang="es-ES" altLang="ja-JP" sz="800" baseline="0" dirty="0" smtClean="0"/>
              <a:t> can </a:t>
            </a:r>
            <a:r>
              <a:rPr lang="es-ES" altLang="ja-JP" sz="800" baseline="0" dirty="0" err="1" smtClean="0"/>
              <a:t>perform</a:t>
            </a:r>
            <a:r>
              <a:rPr lang="es-ES" altLang="ja-JP" sz="800" baseline="0" dirty="0" smtClean="0"/>
              <a:t> </a:t>
            </a:r>
            <a:r>
              <a:rPr lang="es-ES" altLang="ja-JP" sz="800" baseline="0" dirty="0" err="1" smtClean="0"/>
              <a:t>this</a:t>
            </a:r>
            <a:r>
              <a:rPr lang="es-ES" altLang="ja-JP" sz="800" baseline="0" dirty="0" smtClean="0"/>
              <a:t> </a:t>
            </a:r>
            <a:r>
              <a:rPr lang="es-ES" altLang="ja-JP" sz="800" baseline="0" dirty="0" err="1" smtClean="0"/>
              <a:t>activity</a:t>
            </a:r>
            <a:r>
              <a:rPr lang="es-ES" altLang="ja-JP" sz="800" baseline="0" dirty="0" smtClean="0"/>
              <a:t> of </a:t>
            </a:r>
            <a:r>
              <a:rPr lang="es-ES" altLang="ja-JP" sz="800" baseline="0" dirty="0" err="1" smtClean="0"/>
              <a:t>enabling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existing</a:t>
            </a:r>
            <a:r>
              <a:rPr lang="es-ES" altLang="ja-JP" sz="800" baseline="0" dirty="0" smtClean="0"/>
              <a:t> VIP </a:t>
            </a:r>
            <a:r>
              <a:rPr lang="es-ES" altLang="ja-JP" sz="800" baseline="0" dirty="0" err="1" smtClean="0"/>
              <a:t>to</a:t>
            </a:r>
            <a:r>
              <a:rPr lang="es-ES" altLang="ja-JP" sz="800" baseline="0" dirty="0" smtClean="0"/>
              <a:t> </a:t>
            </a:r>
            <a:r>
              <a:rPr lang="es-ES" altLang="ja-JP" sz="800" baseline="0" dirty="0" err="1" smtClean="0"/>
              <a:t>verify</a:t>
            </a:r>
            <a:r>
              <a:rPr lang="es-ES" altLang="ja-JP" sz="800" baseline="0" dirty="0" smtClean="0"/>
              <a:t> </a:t>
            </a:r>
            <a:r>
              <a:rPr lang="es-ES" altLang="ja-JP" sz="800" baseline="0" dirty="0" err="1" smtClean="0"/>
              <a:t>the</a:t>
            </a:r>
            <a:r>
              <a:rPr lang="es-ES" altLang="ja-JP" sz="800" baseline="0" dirty="0" smtClean="0"/>
              <a:t> SystemC </a:t>
            </a:r>
            <a:r>
              <a:rPr lang="es-ES" altLang="ja-JP" sz="800" baseline="0" dirty="0" err="1" smtClean="0"/>
              <a:t>models</a:t>
            </a:r>
            <a:endParaRPr lang="es-ES" altLang="ja-JP" sz="800" baseline="0" dirty="0" smtClean="0"/>
          </a:p>
          <a:p>
            <a:endParaRPr lang="es-ES" altLang="ja-JP" sz="800" baseline="0" dirty="0" smtClean="0"/>
          </a:p>
          <a:p>
            <a:pPr>
              <a:buFont typeface="Arial" pitchFamily="34" charset="0"/>
              <a:buChar char="•"/>
            </a:pPr>
            <a:r>
              <a:rPr lang="es-ES" altLang="ja-JP" sz="800" baseline="0" dirty="0" err="1" smtClean="0"/>
              <a:t>When</a:t>
            </a:r>
            <a:r>
              <a:rPr lang="es-ES" altLang="ja-JP" sz="800" baseline="0" dirty="0" smtClean="0"/>
              <a:t> </a:t>
            </a:r>
            <a:r>
              <a:rPr lang="es-ES" altLang="ja-JP" sz="800" baseline="0" dirty="0" err="1" smtClean="0"/>
              <a:t>you</a:t>
            </a:r>
            <a:r>
              <a:rPr lang="es-ES" altLang="ja-JP" sz="800" baseline="0" dirty="0" smtClean="0"/>
              <a:t> are </a:t>
            </a:r>
            <a:r>
              <a:rPr lang="es-ES" altLang="ja-JP" sz="800" baseline="0" dirty="0" err="1" smtClean="0"/>
              <a:t>doing</a:t>
            </a:r>
            <a:r>
              <a:rPr lang="es-ES" altLang="ja-JP" sz="800" baseline="0" dirty="0" smtClean="0"/>
              <a:t> complete </a:t>
            </a:r>
            <a:r>
              <a:rPr lang="es-ES" altLang="ja-JP" sz="800" baseline="0" dirty="0" err="1" smtClean="0"/>
              <a:t>system</a:t>
            </a:r>
            <a:r>
              <a:rPr lang="es-ES" altLang="ja-JP" sz="800" baseline="0" dirty="0" smtClean="0"/>
              <a:t> </a:t>
            </a:r>
            <a:r>
              <a:rPr lang="es-ES" altLang="ja-JP" sz="800" baseline="0" dirty="0" err="1" smtClean="0"/>
              <a:t>testing</a:t>
            </a:r>
            <a:r>
              <a:rPr lang="es-ES" altLang="ja-JP" sz="800" baseline="0" dirty="0" smtClean="0"/>
              <a:t>, </a:t>
            </a:r>
            <a:r>
              <a:rPr lang="es-ES" altLang="ja-JP" sz="800" baseline="0" dirty="0" err="1" smtClean="0"/>
              <a:t>you</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verify</a:t>
            </a:r>
            <a:r>
              <a:rPr lang="es-ES" altLang="ja-JP" sz="800" baseline="0" dirty="0" smtClean="0"/>
              <a:t> </a:t>
            </a:r>
            <a:r>
              <a:rPr lang="es-ES" altLang="ja-JP" sz="800" baseline="0" dirty="0" err="1" smtClean="0"/>
              <a:t>both</a:t>
            </a:r>
            <a:r>
              <a:rPr lang="es-ES" altLang="ja-JP" sz="800" baseline="0" dirty="0" smtClean="0"/>
              <a:t> </a:t>
            </a:r>
            <a:r>
              <a:rPr lang="es-ES" altLang="ja-JP" sz="800" baseline="0" dirty="0" err="1" smtClean="0"/>
              <a:t>the</a:t>
            </a:r>
            <a:r>
              <a:rPr lang="es-ES" altLang="ja-JP" sz="800" baseline="0" dirty="0" smtClean="0"/>
              <a:t> hardware and software </a:t>
            </a:r>
            <a:r>
              <a:rPr lang="es-ES" altLang="ja-JP" sz="800" baseline="0" dirty="0" err="1" smtClean="0"/>
              <a:t>together</a:t>
            </a:r>
            <a:r>
              <a:rPr lang="es-ES" altLang="ja-JP" sz="800" baseline="0" dirty="0" smtClean="0"/>
              <a:t>. </a:t>
            </a:r>
            <a:r>
              <a:rPr lang="es-ES" altLang="ja-JP" sz="800" baseline="0" dirty="0" err="1" smtClean="0"/>
              <a:t>Atleast</a:t>
            </a:r>
            <a:r>
              <a:rPr lang="es-ES" altLang="ja-JP" sz="800" baseline="0" dirty="0" smtClean="0"/>
              <a:t> </a:t>
            </a:r>
            <a:r>
              <a:rPr lang="es-ES" altLang="ja-JP" sz="800" baseline="0" dirty="0" err="1" smtClean="0"/>
              <a:t>the</a:t>
            </a:r>
            <a:r>
              <a:rPr lang="es-ES" altLang="ja-JP" sz="800" baseline="0" dirty="0" smtClean="0"/>
              <a:t> hardware </a:t>
            </a:r>
            <a:r>
              <a:rPr lang="es-ES" altLang="ja-JP" sz="800" baseline="0" dirty="0" err="1" smtClean="0"/>
              <a:t>dependent</a:t>
            </a:r>
            <a:r>
              <a:rPr lang="es-ES" altLang="ja-JP" sz="800" baseline="0" dirty="0" smtClean="0"/>
              <a:t> software </a:t>
            </a:r>
          </a:p>
          <a:p>
            <a:r>
              <a:rPr lang="es-ES" altLang="ja-JP" sz="800" baseline="0" dirty="0" smtClean="0"/>
              <a:t>ISX </a:t>
            </a:r>
            <a:r>
              <a:rPr lang="es-ES" altLang="ja-JP" sz="800" baseline="0" dirty="0" err="1" smtClean="0"/>
              <a:t>allows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connect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Incisive</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verify</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embedded</a:t>
            </a:r>
            <a:r>
              <a:rPr lang="es-ES" altLang="ja-JP" sz="800" baseline="0" dirty="0" smtClean="0"/>
              <a:t> software </a:t>
            </a:r>
            <a:r>
              <a:rPr lang="es-ES" altLang="ja-JP" sz="800" baseline="0" dirty="0" err="1" smtClean="0"/>
              <a:t>also</a:t>
            </a:r>
            <a:r>
              <a:rPr lang="es-ES" altLang="ja-JP" sz="800" baseline="0" dirty="0" smtClean="0"/>
              <a:t>. </a:t>
            </a:r>
          </a:p>
          <a:p>
            <a:r>
              <a:rPr lang="es-ES" altLang="ja-JP" sz="800" baseline="0" dirty="0" smtClean="0"/>
              <a:t> </a:t>
            </a:r>
          </a:p>
          <a:p>
            <a:pPr>
              <a:buFont typeface="Arial" pitchFamily="34" charset="0"/>
              <a:buChar char="•"/>
            </a:pPr>
            <a:r>
              <a:rPr lang="es-ES" altLang="ja-JP" sz="800" baseline="0" dirty="0" err="1" smtClean="0"/>
              <a:t>The</a:t>
            </a:r>
            <a:r>
              <a:rPr lang="es-ES" altLang="ja-JP" sz="800" baseline="0" dirty="0" smtClean="0"/>
              <a:t> </a:t>
            </a:r>
            <a:r>
              <a:rPr lang="es-ES" altLang="ja-JP" sz="800" baseline="0" dirty="0" err="1" smtClean="0"/>
              <a:t>primary</a:t>
            </a:r>
            <a:r>
              <a:rPr lang="es-ES" altLang="ja-JP" sz="800" baseline="0" dirty="0" smtClean="0"/>
              <a:t> </a:t>
            </a:r>
            <a:r>
              <a:rPr lang="es-ES" altLang="ja-JP" sz="800" baseline="0" dirty="0" err="1" smtClean="0"/>
              <a:t>objective</a:t>
            </a:r>
            <a:r>
              <a:rPr lang="es-ES" altLang="ja-JP" sz="800" baseline="0" dirty="0" smtClean="0"/>
              <a:t> of </a:t>
            </a:r>
            <a:r>
              <a:rPr lang="es-ES" altLang="ja-JP" sz="800" baseline="0" dirty="0" err="1" smtClean="0"/>
              <a:t>the</a:t>
            </a:r>
            <a:r>
              <a:rPr lang="es-ES" altLang="ja-JP" sz="800" baseline="0" dirty="0" smtClean="0"/>
              <a:t> new </a:t>
            </a:r>
            <a:r>
              <a:rPr lang="es-ES" altLang="ja-JP" sz="800" baseline="0" dirty="0" err="1" smtClean="0"/>
              <a:t>verification</a:t>
            </a:r>
            <a:r>
              <a:rPr lang="es-ES" altLang="ja-JP" sz="800" baseline="0" dirty="0" smtClean="0"/>
              <a:t> </a:t>
            </a:r>
            <a:r>
              <a:rPr lang="es-ES" altLang="ja-JP" sz="800" baseline="0" dirty="0" err="1" smtClean="0"/>
              <a:t>methodology</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greatly</a:t>
            </a:r>
            <a:r>
              <a:rPr lang="es-ES" altLang="ja-JP" sz="800" baseline="0" dirty="0" smtClean="0"/>
              <a:t> reduce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efforts</a:t>
            </a:r>
            <a:r>
              <a:rPr lang="es-ES" altLang="ja-JP" sz="800" baseline="0" dirty="0" smtClean="0"/>
              <a:t>. As </a:t>
            </a:r>
            <a:r>
              <a:rPr lang="es-ES" altLang="ja-JP" sz="800" baseline="0" dirty="0" err="1" smtClean="0"/>
              <a:t>the</a:t>
            </a:r>
            <a:r>
              <a:rPr lang="es-ES" altLang="ja-JP" sz="800" baseline="0" dirty="0" smtClean="0"/>
              <a:t> chip </a:t>
            </a:r>
            <a:r>
              <a:rPr lang="es-ES" altLang="ja-JP" sz="800" baseline="0" dirty="0" err="1" smtClean="0"/>
              <a:t>complexity</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increasing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efforts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goes</a:t>
            </a:r>
            <a:r>
              <a:rPr lang="es-ES" altLang="ja-JP" sz="800" baseline="0" dirty="0" smtClean="0"/>
              <a:t> </a:t>
            </a:r>
            <a:r>
              <a:rPr lang="es-ES" altLang="ja-JP" sz="800" baseline="0" dirty="0" err="1" smtClean="0"/>
              <a:t>into</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exploding</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Now</a:t>
            </a:r>
            <a:r>
              <a:rPr lang="es-ES" altLang="ja-JP" sz="800" baseline="0" dirty="0" smtClean="0"/>
              <a:t> </a:t>
            </a:r>
            <a:r>
              <a:rPr lang="es-ES" altLang="ja-JP" sz="800" baseline="0" dirty="0" err="1" smtClean="0"/>
              <a:t>we</a:t>
            </a:r>
            <a:r>
              <a:rPr lang="es-ES" altLang="ja-JP" sz="800" baseline="0" dirty="0" smtClean="0"/>
              <a:t> are </a:t>
            </a:r>
            <a:r>
              <a:rPr lang="es-ES" altLang="ja-JP" sz="800" baseline="0" dirty="0" err="1" smtClean="0"/>
              <a:t>talking</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raising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abstraction</a:t>
            </a:r>
            <a:r>
              <a:rPr lang="es-ES" altLang="ja-JP" sz="800" baseline="0" dirty="0" smtClean="0"/>
              <a:t> of chip </a:t>
            </a:r>
            <a:r>
              <a:rPr lang="es-ES" altLang="ja-JP" sz="800" baseline="0" dirty="0" err="1" smtClean="0"/>
              <a:t>design</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result</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reduction</a:t>
            </a:r>
            <a:r>
              <a:rPr lang="es-ES" altLang="ja-JP" sz="800" baseline="0" dirty="0" smtClean="0"/>
              <a:t> of </a:t>
            </a:r>
            <a:r>
              <a:rPr lang="es-ES" altLang="ja-JP" sz="800" baseline="0" dirty="0" err="1" smtClean="0"/>
              <a:t>verification</a:t>
            </a:r>
            <a:r>
              <a:rPr lang="es-ES" altLang="ja-JP" sz="800" baseline="0" dirty="0" smtClean="0"/>
              <a:t> </a:t>
            </a:r>
            <a:r>
              <a:rPr lang="es-ES" altLang="ja-JP" sz="800" baseline="0" dirty="0" err="1" smtClean="0"/>
              <a:t>efforts</a:t>
            </a:r>
            <a:r>
              <a:rPr lang="es-ES" altLang="ja-JP" sz="800" baseline="0" dirty="0" smtClean="0"/>
              <a:t>.</a:t>
            </a:r>
          </a:p>
          <a:p>
            <a:r>
              <a:rPr lang="es-ES" altLang="ja-JP" sz="800" baseline="0" dirty="0" err="1" smtClean="0"/>
              <a:t>Different</a:t>
            </a:r>
            <a:r>
              <a:rPr lang="es-ES" altLang="ja-JP" sz="800" baseline="0" dirty="0" smtClean="0"/>
              <a:t> </a:t>
            </a:r>
            <a:r>
              <a:rPr lang="es-ES" altLang="ja-JP" sz="800" baseline="0" dirty="0" err="1" smtClean="0"/>
              <a:t>aspects</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design</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verified</a:t>
            </a:r>
            <a:r>
              <a:rPr lang="es-ES" altLang="ja-JP" sz="800" baseline="0" dirty="0" smtClean="0"/>
              <a:t> at </a:t>
            </a:r>
            <a:r>
              <a:rPr lang="es-ES" altLang="ja-JP" sz="800" baseline="0" dirty="0" err="1" smtClean="0"/>
              <a:t>different</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a:t>
            </a:r>
          </a:p>
          <a:p>
            <a:r>
              <a:rPr lang="es-ES" altLang="ja-JP" sz="800" baseline="0" dirty="0" smtClean="0"/>
              <a:t>At </a:t>
            </a:r>
            <a:r>
              <a:rPr lang="es-ES" altLang="ja-JP" sz="800" baseline="0" dirty="0" err="1" smtClean="0"/>
              <a:t>higher</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we</a:t>
            </a:r>
            <a:r>
              <a:rPr lang="es-ES" altLang="ja-JP" sz="800" baseline="0" dirty="0" smtClean="0"/>
              <a:t> can </a:t>
            </a:r>
            <a:r>
              <a:rPr lang="es-ES" altLang="ja-JP" sz="800" baseline="0" dirty="0" err="1" smtClean="0"/>
              <a:t>focus</a:t>
            </a:r>
            <a:r>
              <a:rPr lang="es-ES" altLang="ja-JP" sz="800" baseline="0" dirty="0" smtClean="0"/>
              <a:t> </a:t>
            </a:r>
            <a:r>
              <a:rPr lang="es-ES" altLang="ja-JP" sz="800" baseline="0" dirty="0" err="1" smtClean="0"/>
              <a:t>on</a:t>
            </a:r>
            <a:r>
              <a:rPr lang="es-ES" altLang="ja-JP" sz="800" baseline="0" dirty="0" smtClean="0"/>
              <a:t> </a:t>
            </a:r>
            <a:r>
              <a:rPr lang="es-ES" altLang="ja-JP" sz="800" baseline="0" dirty="0" err="1" smtClean="0"/>
              <a:t>verifying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functionality</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code</a:t>
            </a:r>
            <a:r>
              <a:rPr lang="es-ES" altLang="ja-JP" sz="800" baseline="0" dirty="0" smtClean="0"/>
              <a:t> </a:t>
            </a:r>
            <a:r>
              <a:rPr lang="es-ES" altLang="ja-JP" sz="800" baseline="0" dirty="0" err="1" smtClean="0"/>
              <a:t>size</a:t>
            </a:r>
            <a:r>
              <a:rPr lang="es-ES" altLang="ja-JP" sz="800" baseline="0" dirty="0" smtClean="0"/>
              <a:t> at </a:t>
            </a:r>
            <a:r>
              <a:rPr lang="es-ES" altLang="ja-JP" sz="800" baseline="0" dirty="0" err="1" smtClean="0"/>
              <a:t>this</a:t>
            </a:r>
            <a:r>
              <a:rPr lang="es-ES" altLang="ja-JP" sz="800" baseline="0" dirty="0" smtClean="0"/>
              <a:t> </a:t>
            </a:r>
            <a:r>
              <a:rPr lang="es-ES" altLang="ja-JP" sz="800" baseline="0" dirty="0" err="1" smtClean="0"/>
              <a:t>stage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less</a:t>
            </a:r>
            <a:r>
              <a:rPr lang="es-ES" altLang="ja-JP" sz="800" baseline="0" dirty="0" smtClean="0"/>
              <a:t> </a:t>
            </a:r>
            <a:r>
              <a:rPr lang="es-ES" altLang="ja-JP" sz="800" baseline="0" dirty="0" err="1" smtClean="0"/>
              <a:t>hence</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easier</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debug</a:t>
            </a:r>
            <a:r>
              <a:rPr lang="es-ES" altLang="ja-JP" sz="800" baseline="0" dirty="0" smtClean="0"/>
              <a:t> and </a:t>
            </a:r>
            <a:r>
              <a:rPr lang="es-ES" altLang="ja-JP" sz="800" baseline="0" dirty="0" err="1" smtClean="0"/>
              <a:t>analyze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code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simulation</a:t>
            </a:r>
            <a:r>
              <a:rPr lang="es-ES" altLang="ja-JP" sz="800" baseline="0" dirty="0" smtClean="0"/>
              <a:t> at </a:t>
            </a:r>
            <a:r>
              <a:rPr lang="es-ES" altLang="ja-JP" sz="800" baseline="0" dirty="0" err="1" smtClean="0"/>
              <a:t>this</a:t>
            </a:r>
            <a:r>
              <a:rPr lang="es-ES" altLang="ja-JP" sz="800" baseline="0" dirty="0" smtClean="0"/>
              <a:t> </a:t>
            </a:r>
            <a:r>
              <a:rPr lang="es-ES" altLang="ja-JP" sz="800" baseline="0" dirty="0" err="1" smtClean="0"/>
              <a:t>stage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much</a:t>
            </a:r>
            <a:r>
              <a:rPr lang="es-ES" altLang="ja-JP" sz="800" baseline="0" dirty="0" smtClean="0"/>
              <a:t> </a:t>
            </a:r>
            <a:r>
              <a:rPr lang="es-ES" altLang="ja-JP" sz="800" baseline="0" dirty="0" err="1" smtClean="0"/>
              <a:t>faster</a:t>
            </a:r>
            <a:r>
              <a:rPr lang="es-ES" altLang="ja-JP" sz="800" baseline="0" dirty="0" smtClean="0"/>
              <a:t> </a:t>
            </a:r>
            <a:r>
              <a:rPr lang="es-ES" altLang="ja-JP" sz="800" baseline="0" dirty="0" err="1" smtClean="0"/>
              <a:t>hence</a:t>
            </a:r>
            <a:r>
              <a:rPr lang="es-ES" altLang="ja-JP" sz="800" baseline="0" dirty="0" smtClean="0"/>
              <a:t> </a:t>
            </a:r>
            <a:r>
              <a:rPr lang="es-ES" altLang="ja-JP" sz="800" baseline="0" dirty="0" err="1" smtClean="0"/>
              <a:t>verification</a:t>
            </a:r>
            <a:r>
              <a:rPr lang="es-ES" altLang="ja-JP" sz="800" baseline="0" dirty="0" smtClean="0"/>
              <a:t> time </a:t>
            </a:r>
            <a:r>
              <a:rPr lang="es-ES" altLang="ja-JP" sz="800" baseline="0" dirty="0" err="1" smtClean="0"/>
              <a:t>will</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significantly</a:t>
            </a:r>
            <a:r>
              <a:rPr lang="es-ES" altLang="ja-JP" sz="800" baseline="0" dirty="0" smtClean="0"/>
              <a:t> </a:t>
            </a:r>
            <a:r>
              <a:rPr lang="es-ES" altLang="ja-JP" sz="800" baseline="0" dirty="0" err="1" smtClean="0"/>
              <a:t>reduced</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The</a:t>
            </a:r>
            <a:r>
              <a:rPr lang="es-ES" altLang="ja-JP" sz="800" baseline="0" dirty="0" smtClean="0"/>
              <a:t> interfaces and </a:t>
            </a:r>
            <a:r>
              <a:rPr lang="es-ES" altLang="ja-JP" sz="800" baseline="0" dirty="0" err="1" smtClean="0"/>
              <a:t>protocol</a:t>
            </a:r>
            <a:r>
              <a:rPr lang="es-ES" altLang="ja-JP" sz="800" baseline="0" dirty="0" smtClean="0"/>
              <a:t> </a:t>
            </a:r>
            <a:r>
              <a:rPr lang="es-ES" altLang="ja-JP" sz="800" baseline="0" dirty="0" err="1" smtClean="0"/>
              <a:t>correctness</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verified</a:t>
            </a:r>
            <a:r>
              <a:rPr lang="es-ES" altLang="ja-JP" sz="800" baseline="0" dirty="0" smtClean="0"/>
              <a:t> at </a:t>
            </a:r>
            <a:r>
              <a:rPr lang="es-ES" altLang="ja-JP" sz="800" baseline="0" dirty="0" err="1" smtClean="0"/>
              <a:t>the</a:t>
            </a:r>
            <a:r>
              <a:rPr lang="es-ES" altLang="ja-JP" sz="800" baseline="0" dirty="0" smtClean="0"/>
              <a:t> HLS </a:t>
            </a:r>
            <a:r>
              <a:rPr lang="es-ES" altLang="ja-JP" sz="800" baseline="0" dirty="0" err="1" smtClean="0"/>
              <a:t>ready</a:t>
            </a:r>
            <a:r>
              <a:rPr lang="es-ES" altLang="ja-JP" sz="800" baseline="0" dirty="0" smtClean="0"/>
              <a:t> </a:t>
            </a:r>
            <a:r>
              <a:rPr lang="es-ES" altLang="ja-JP" sz="800" baseline="0" dirty="0" err="1" smtClean="0"/>
              <a:t>level</a:t>
            </a:r>
            <a:endParaRPr lang="es-ES" altLang="ja-JP" sz="800" baseline="0" dirty="0" smtClean="0"/>
          </a:p>
          <a:p>
            <a:r>
              <a:rPr lang="es-ES" altLang="ja-JP" sz="800" baseline="0" dirty="0" err="1" smtClean="0"/>
              <a:t>Detailed</a:t>
            </a:r>
            <a:r>
              <a:rPr lang="es-ES" altLang="ja-JP" sz="800" baseline="0" dirty="0" smtClean="0"/>
              <a:t> </a:t>
            </a:r>
            <a:r>
              <a:rPr lang="es-ES" altLang="ja-JP" sz="800" baseline="0" dirty="0" err="1" smtClean="0"/>
              <a:t>timing</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verified</a:t>
            </a:r>
            <a:r>
              <a:rPr lang="es-ES" altLang="ja-JP" sz="800" baseline="0" dirty="0" smtClean="0"/>
              <a:t> at </a:t>
            </a:r>
            <a:r>
              <a:rPr lang="es-ES" altLang="ja-JP" sz="800" baseline="0" dirty="0" err="1" smtClean="0"/>
              <a:t>the</a:t>
            </a:r>
            <a:r>
              <a:rPr lang="es-ES" altLang="ja-JP" sz="800" baseline="0" dirty="0" smtClean="0"/>
              <a:t> RTL </a:t>
            </a:r>
            <a:r>
              <a:rPr lang="es-ES" altLang="ja-JP" sz="800" baseline="0" dirty="0" err="1" smtClean="0"/>
              <a:t>level</a:t>
            </a:r>
            <a:endParaRPr lang="es-ES" altLang="ja-JP" sz="800" baseline="0" dirty="0" smtClean="0"/>
          </a:p>
          <a:p>
            <a:r>
              <a:rPr lang="es-ES" altLang="ja-JP" sz="800" baseline="0" dirty="0" err="1" smtClean="0"/>
              <a:t>Finally</a:t>
            </a:r>
            <a:r>
              <a:rPr lang="es-ES" altLang="ja-JP" sz="800" baseline="0" dirty="0" smtClean="0"/>
              <a:t> </a:t>
            </a:r>
            <a:r>
              <a:rPr lang="es-ES" altLang="ja-JP" sz="800" baseline="0" dirty="0" err="1" smtClean="0"/>
              <a:t>you</a:t>
            </a:r>
            <a:r>
              <a:rPr lang="es-ES" altLang="ja-JP" sz="800" baseline="0" dirty="0" smtClean="0"/>
              <a:t> can </a:t>
            </a:r>
            <a:r>
              <a:rPr lang="es-ES" altLang="ja-JP" sz="800" baseline="0" dirty="0" err="1" smtClean="0"/>
              <a:t>run</a:t>
            </a:r>
            <a:r>
              <a:rPr lang="es-ES" altLang="ja-JP" sz="800" baseline="0" dirty="0" smtClean="0"/>
              <a:t> </a:t>
            </a:r>
            <a:r>
              <a:rPr lang="es-ES" altLang="ja-JP" sz="800" baseline="0" dirty="0" err="1" smtClean="0"/>
              <a:t>all</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testcases</a:t>
            </a:r>
            <a:r>
              <a:rPr lang="es-ES" altLang="ja-JP" sz="800" baseline="0" dirty="0" smtClean="0"/>
              <a:t>, </a:t>
            </a:r>
            <a:r>
              <a:rPr lang="es-ES" altLang="ja-JP" sz="800" baseline="0" dirty="0" err="1" smtClean="0"/>
              <a:t>however</a:t>
            </a:r>
            <a:r>
              <a:rPr lang="es-ES" altLang="ja-JP" sz="800" baseline="0" dirty="0" smtClean="0"/>
              <a:t> as </a:t>
            </a:r>
            <a:r>
              <a:rPr lang="es-ES" altLang="ja-JP" sz="800" baseline="0" dirty="0" err="1" smtClean="0"/>
              <a:t>the</a:t>
            </a:r>
            <a:r>
              <a:rPr lang="es-ES" altLang="ja-JP" sz="800" baseline="0" dirty="0" smtClean="0"/>
              <a:t> </a:t>
            </a:r>
            <a:r>
              <a:rPr lang="es-ES" altLang="ja-JP" sz="800" baseline="0" dirty="0" err="1" smtClean="0"/>
              <a:t>functionality</a:t>
            </a:r>
            <a:r>
              <a:rPr lang="es-ES" altLang="ja-JP" sz="800" baseline="0" dirty="0" smtClean="0"/>
              <a:t> </a:t>
            </a:r>
            <a:r>
              <a:rPr lang="es-ES" altLang="ja-JP" sz="800" baseline="0" dirty="0" err="1" smtClean="0"/>
              <a:t>was</a:t>
            </a:r>
            <a:r>
              <a:rPr lang="es-ES" altLang="ja-JP" sz="800" baseline="0" dirty="0" smtClean="0"/>
              <a:t> </a:t>
            </a:r>
            <a:r>
              <a:rPr lang="es-ES" altLang="ja-JP" sz="800" baseline="0" dirty="0" err="1" smtClean="0"/>
              <a:t>already</a:t>
            </a:r>
            <a:r>
              <a:rPr lang="es-ES" altLang="ja-JP" sz="800" baseline="0" dirty="0" smtClean="0"/>
              <a:t> </a:t>
            </a:r>
            <a:r>
              <a:rPr lang="es-ES" altLang="ja-JP" sz="800" baseline="0" dirty="0" err="1" smtClean="0"/>
              <a:t>thoroughly</a:t>
            </a:r>
            <a:r>
              <a:rPr lang="es-ES" altLang="ja-JP" sz="800" baseline="0" dirty="0" smtClean="0"/>
              <a:t> </a:t>
            </a:r>
            <a:r>
              <a:rPr lang="es-ES" altLang="ja-JP" sz="800" baseline="0" dirty="0" err="1" smtClean="0"/>
              <a:t>verified</a:t>
            </a:r>
            <a:r>
              <a:rPr lang="es-ES" altLang="ja-JP" sz="800" baseline="0" dirty="0" smtClean="0"/>
              <a:t> at TLM </a:t>
            </a:r>
            <a:r>
              <a:rPr lang="es-ES" altLang="ja-JP" sz="800" baseline="0" dirty="0" err="1" smtClean="0"/>
              <a:t>level</a:t>
            </a:r>
            <a:r>
              <a:rPr lang="es-ES" altLang="ja-JP" sz="800" baseline="0" dirty="0" smtClean="0"/>
              <a:t>, </a:t>
            </a:r>
            <a:r>
              <a:rPr lang="es-ES" altLang="ja-JP" sz="800" baseline="0" dirty="0" err="1" smtClean="0"/>
              <a:t>hence</a:t>
            </a:r>
            <a:r>
              <a:rPr lang="es-ES" altLang="ja-JP" sz="800" baseline="0" dirty="0" smtClean="0"/>
              <a:t> </a:t>
            </a:r>
            <a:r>
              <a:rPr lang="es-ES" altLang="ja-JP" sz="800" baseline="0" dirty="0" err="1" smtClean="0"/>
              <a:t>there</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rare</a:t>
            </a:r>
            <a:r>
              <a:rPr lang="es-ES" altLang="ja-JP" sz="800" baseline="0" dirty="0" smtClean="0"/>
              <a:t> </a:t>
            </a:r>
            <a:r>
              <a:rPr lang="es-ES" altLang="ja-JP" sz="800" baseline="0" dirty="0" err="1" smtClean="0"/>
              <a:t>bugs</a:t>
            </a:r>
            <a:r>
              <a:rPr lang="es-ES" altLang="ja-JP" sz="800" baseline="0" dirty="0" smtClean="0"/>
              <a:t> </a:t>
            </a:r>
            <a:r>
              <a:rPr lang="es-ES" altLang="ja-JP" sz="800" baseline="0" dirty="0" err="1" smtClean="0"/>
              <a:t>related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functionality</a:t>
            </a:r>
            <a:r>
              <a:rPr lang="es-ES" altLang="ja-JP" sz="800" baseline="0" dirty="0" smtClean="0"/>
              <a:t> at </a:t>
            </a:r>
            <a:r>
              <a:rPr lang="es-ES" altLang="ja-JP" sz="800" baseline="0" dirty="0" err="1" smtClean="0"/>
              <a:t>this</a:t>
            </a:r>
            <a:r>
              <a:rPr lang="es-ES" altLang="ja-JP" sz="800" baseline="0" dirty="0" smtClean="0"/>
              <a:t> </a:t>
            </a:r>
            <a:r>
              <a:rPr lang="es-ES" altLang="ja-JP" sz="800" baseline="0" dirty="0" err="1" smtClean="0"/>
              <a:t>stage</a:t>
            </a:r>
            <a:r>
              <a:rPr lang="es-ES" altLang="ja-JP" sz="800" baseline="0" dirty="0" smtClean="0"/>
              <a:t>.</a:t>
            </a:r>
          </a:p>
          <a:p>
            <a:endParaRPr lang="es-ES" altLang="ja-JP" sz="800" baseline="0" dirty="0" smtClean="0"/>
          </a:p>
          <a:p>
            <a:r>
              <a:rPr lang="es-ES" altLang="ja-JP" sz="800" dirty="0"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8FE4E37F-48C5-48B8-9B3F-79A6BAE4AFD9}" type="slidenum">
              <a:rPr lang="en-US"/>
              <a:pPr>
                <a:defRPr/>
              </a:pPr>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US" sz="800" dirty="0" smtClean="0"/>
              <a:t>Software</a:t>
            </a:r>
            <a:r>
              <a:rPr lang="en-US" sz="800" baseline="0" dirty="0" smtClean="0"/>
              <a:t> is becoming an important component of any </a:t>
            </a:r>
            <a:r>
              <a:rPr lang="en-US" sz="800" baseline="0" dirty="0" err="1" smtClean="0"/>
              <a:t>SoC</a:t>
            </a:r>
            <a:r>
              <a:rPr lang="en-US" sz="800" baseline="0" dirty="0" smtClean="0"/>
              <a:t> now a days. When we talk about verification of </a:t>
            </a:r>
            <a:r>
              <a:rPr lang="en-US" sz="800" baseline="0" dirty="0" err="1" smtClean="0"/>
              <a:t>SoC</a:t>
            </a:r>
            <a:r>
              <a:rPr lang="en-US" sz="800" baseline="0" dirty="0" smtClean="0"/>
              <a:t>, it is necessary to consider both hardware and software. </a:t>
            </a:r>
          </a:p>
          <a:p>
            <a:endParaRPr lang="en-US" sz="800" baseline="0" dirty="0" smtClean="0"/>
          </a:p>
          <a:p>
            <a:r>
              <a:rPr lang="en-US" sz="800" baseline="0" dirty="0" smtClean="0"/>
              <a:t>The existing UVM environment is mature enough for verification of hardware.</a:t>
            </a:r>
          </a:p>
          <a:p>
            <a:r>
              <a:rPr lang="en-US" sz="800" baseline="0" dirty="0" smtClean="0"/>
              <a:t>The individual UVC can be combined together to verify the complete </a:t>
            </a:r>
            <a:r>
              <a:rPr lang="en-US" sz="800" baseline="0" dirty="0" err="1" smtClean="0"/>
              <a:t>SoC</a:t>
            </a:r>
            <a:endParaRPr lang="en-US" sz="800" baseline="0" dirty="0" smtClean="0"/>
          </a:p>
          <a:p>
            <a:endParaRPr lang="en-US" sz="800" baseline="0" dirty="0" smtClean="0"/>
          </a:p>
          <a:p>
            <a:r>
              <a:rPr lang="en-US" sz="800" baseline="0" dirty="0" smtClean="0"/>
              <a:t>Cadence has provided Incisive software extensions (ISX) that allows to connect the verification environment to the embedded software.</a:t>
            </a:r>
          </a:p>
          <a:p>
            <a:r>
              <a:rPr lang="en-US" sz="800" baseline="0" dirty="0" smtClean="0"/>
              <a:t>So now it is feasible to generate the random matrix driven </a:t>
            </a:r>
            <a:r>
              <a:rPr lang="en-US" sz="800" baseline="0" dirty="0" err="1" smtClean="0"/>
              <a:t>testcases</a:t>
            </a:r>
            <a:r>
              <a:rPr lang="en-US" sz="800" baseline="0" dirty="0" smtClean="0"/>
              <a:t> for testing of low level software. </a:t>
            </a:r>
          </a:p>
          <a:p>
            <a:endParaRPr lang="en-US" sz="800" baseline="0" dirty="0" smtClean="0"/>
          </a:p>
          <a:p>
            <a:r>
              <a:rPr lang="en-US" sz="800" baseline="0" dirty="0" smtClean="0"/>
              <a:t>We have expertise to integrate our Virtual platforms with the ISX</a:t>
            </a:r>
          </a:p>
          <a:p>
            <a:r>
              <a:rPr lang="en-US" sz="800" baseline="0" dirty="0" smtClean="0"/>
              <a:t>***</a:t>
            </a:r>
            <a:endParaRPr lang="en-US" sz="8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1DF85FF1-E9FE-4EF1-8CAE-1A8024C5FD49}" type="slidenum">
              <a:rPr lang="ja-JP" altLang="en-US" smtClean="0">
                <a:latin typeface="Times New Roman" pitchFamily="16" charset="0"/>
              </a:rPr>
              <a:pPr>
                <a:defRPr/>
              </a:pPr>
              <a:t>16</a:t>
            </a:fld>
            <a:endParaRPr lang="en-US" altLang="ja-JP" smtClean="0">
              <a:latin typeface="Times New Roman" pitchFamily="16"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s-ES" altLang="ja-JP" sz="800" dirty="0" err="1" smtClean="0"/>
              <a:t>We</a:t>
            </a:r>
            <a:r>
              <a:rPr lang="es-ES" altLang="ja-JP" sz="800" dirty="0" smtClean="0"/>
              <a:t> </a:t>
            </a:r>
            <a:r>
              <a:rPr lang="es-ES" altLang="ja-JP" sz="800" dirty="0" err="1" smtClean="0"/>
              <a:t>have</a:t>
            </a:r>
            <a:r>
              <a:rPr lang="es-ES" altLang="ja-JP" sz="800" dirty="0" smtClean="0"/>
              <a:t> </a:t>
            </a:r>
            <a:r>
              <a:rPr lang="es-ES" altLang="ja-JP" sz="800" dirty="0" err="1" smtClean="0"/>
              <a:t>talked</a:t>
            </a:r>
            <a:r>
              <a:rPr lang="es-ES" altLang="ja-JP" sz="800" dirty="0" smtClean="0"/>
              <a:t> </a:t>
            </a:r>
            <a:r>
              <a:rPr lang="es-ES" altLang="ja-JP" sz="800" dirty="0" err="1" smtClean="0"/>
              <a:t>about</a:t>
            </a:r>
            <a:r>
              <a:rPr lang="es-ES" altLang="ja-JP" sz="800" dirty="0" smtClean="0"/>
              <a:t> </a:t>
            </a:r>
            <a:r>
              <a:rPr lang="es-ES" altLang="ja-JP" sz="800" dirty="0" err="1" smtClean="0"/>
              <a:t>several</a:t>
            </a:r>
            <a:r>
              <a:rPr lang="es-ES" altLang="ja-JP" sz="800" dirty="0" smtClean="0"/>
              <a:t> </a:t>
            </a:r>
            <a:r>
              <a:rPr lang="es-ES" altLang="ja-JP" sz="800" dirty="0" err="1" smtClean="0"/>
              <a:t>standards</a:t>
            </a:r>
            <a:r>
              <a:rPr lang="es-ES" altLang="ja-JP" sz="800" dirty="0" smtClean="0"/>
              <a:t>, and </a:t>
            </a:r>
            <a:r>
              <a:rPr lang="es-ES" altLang="ja-JP" sz="800" dirty="0" err="1" smtClean="0"/>
              <a:t>how</a:t>
            </a:r>
            <a:r>
              <a:rPr lang="es-ES" altLang="ja-JP" sz="800" dirty="0" smtClean="0"/>
              <a:t> </a:t>
            </a:r>
            <a:r>
              <a:rPr lang="es-ES" altLang="ja-JP" sz="800" dirty="0" err="1" smtClean="0"/>
              <a:t>these</a:t>
            </a:r>
            <a:r>
              <a:rPr lang="es-ES" altLang="ja-JP" sz="800" dirty="0" smtClean="0"/>
              <a:t> </a:t>
            </a:r>
            <a:r>
              <a:rPr lang="es-ES" altLang="ja-JP" sz="800" dirty="0" err="1" smtClean="0"/>
              <a:t>standards</a:t>
            </a:r>
            <a:r>
              <a:rPr lang="es-ES" altLang="ja-JP" sz="800" baseline="0" dirty="0" smtClean="0"/>
              <a:t> are </a:t>
            </a:r>
            <a:r>
              <a:rPr lang="es-ES" altLang="ja-JP" sz="800" baseline="0" dirty="0" err="1" smtClean="0"/>
              <a:t>helping</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formulation</a:t>
            </a:r>
            <a:r>
              <a:rPr lang="es-ES" altLang="ja-JP" sz="800" baseline="0" dirty="0" smtClean="0"/>
              <a:t> and </a:t>
            </a:r>
            <a:r>
              <a:rPr lang="es-ES" altLang="ja-JP" sz="800" baseline="0" dirty="0" err="1" smtClean="0"/>
              <a:t>adoption</a:t>
            </a:r>
            <a:r>
              <a:rPr lang="es-ES" altLang="ja-JP" sz="800" baseline="0" dirty="0" smtClean="0"/>
              <a:t> of new </a:t>
            </a:r>
            <a:r>
              <a:rPr lang="es-ES" altLang="ja-JP" sz="800" baseline="0" dirty="0" err="1" smtClean="0"/>
              <a:t>methodologies</a:t>
            </a:r>
            <a:endParaRPr lang="es-ES" altLang="ja-JP" sz="800" baseline="0" dirty="0" smtClean="0"/>
          </a:p>
          <a:p>
            <a:endParaRPr lang="es-ES" altLang="ja-JP" sz="800" baseline="0" dirty="0" smtClean="0"/>
          </a:p>
          <a:p>
            <a:r>
              <a:rPr lang="es-ES" altLang="ja-JP" sz="800" baseline="0" dirty="0" err="1" smtClean="0"/>
              <a:t>However</a:t>
            </a:r>
            <a:r>
              <a:rPr lang="es-ES" altLang="ja-JP" sz="800" baseline="0" dirty="0" smtClean="0"/>
              <a:t> </a:t>
            </a:r>
            <a:r>
              <a:rPr lang="es-ES" altLang="ja-JP" sz="800" baseline="0" dirty="0" err="1" smtClean="0"/>
              <a:t>still</a:t>
            </a:r>
            <a:r>
              <a:rPr lang="es-ES" altLang="ja-JP" sz="800" baseline="0" dirty="0" smtClean="0"/>
              <a:t> </a:t>
            </a:r>
            <a:r>
              <a:rPr lang="es-ES" altLang="ja-JP" sz="800" baseline="0" dirty="0" err="1" smtClean="0"/>
              <a:t>there</a:t>
            </a:r>
            <a:r>
              <a:rPr lang="es-ES" altLang="ja-JP" sz="800" baseline="0" dirty="0" smtClean="0"/>
              <a:t> are </a:t>
            </a:r>
            <a:r>
              <a:rPr lang="es-ES" altLang="ja-JP" sz="800" baseline="0" dirty="0" err="1" smtClean="0"/>
              <a:t>some</a:t>
            </a:r>
            <a:r>
              <a:rPr lang="es-ES" altLang="ja-JP" sz="800" baseline="0" dirty="0" smtClean="0"/>
              <a:t> </a:t>
            </a:r>
            <a:r>
              <a:rPr lang="es-ES" altLang="ja-JP" sz="800" baseline="0" dirty="0" err="1" smtClean="0"/>
              <a:t>areas</a:t>
            </a:r>
            <a:r>
              <a:rPr lang="es-ES" altLang="ja-JP" sz="800" baseline="0" dirty="0" smtClean="0"/>
              <a:t> in </a:t>
            </a:r>
            <a:r>
              <a:rPr lang="es-ES" altLang="ja-JP" sz="800" baseline="0" dirty="0" err="1" smtClean="0"/>
              <a:t>which</a:t>
            </a:r>
            <a:r>
              <a:rPr lang="es-ES" altLang="ja-JP" sz="800" baseline="0" dirty="0" smtClean="0"/>
              <a:t> </a:t>
            </a:r>
            <a:r>
              <a:rPr lang="es-ES" altLang="ja-JP" sz="800" baseline="0" dirty="0" err="1" smtClean="0"/>
              <a:t>standardization</a:t>
            </a:r>
            <a:r>
              <a:rPr lang="es-ES" altLang="ja-JP" sz="800" baseline="0" dirty="0" smtClean="0"/>
              <a:t> </a:t>
            </a:r>
            <a:r>
              <a:rPr lang="es-ES" altLang="ja-JP" sz="800" baseline="0" dirty="0" err="1" smtClean="0"/>
              <a:t>work</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required</a:t>
            </a:r>
            <a:r>
              <a:rPr lang="es-ES" altLang="ja-JP" sz="800" baseline="0" dirty="0" smtClean="0"/>
              <a:t>.</a:t>
            </a:r>
          </a:p>
          <a:p>
            <a:endParaRPr lang="es-ES" altLang="ja-JP" sz="800" baseline="0" dirty="0" smtClean="0"/>
          </a:p>
          <a:p>
            <a:pPr>
              <a:buFont typeface="Arial" pitchFamily="34" charset="0"/>
              <a:buChar char="•"/>
            </a:pPr>
            <a:r>
              <a:rPr lang="es-ES" altLang="ja-JP" sz="800" baseline="0" dirty="0" smtClean="0"/>
              <a:t>TLM2.0 </a:t>
            </a:r>
            <a:r>
              <a:rPr lang="es-ES" altLang="ja-JP" sz="800" baseline="0" dirty="0" err="1" smtClean="0"/>
              <a:t>provides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standard</a:t>
            </a:r>
            <a:r>
              <a:rPr lang="es-ES" altLang="ja-JP" sz="800" baseline="0" dirty="0" smtClean="0"/>
              <a:t> </a:t>
            </a:r>
            <a:r>
              <a:rPr lang="es-ES" altLang="ja-JP" sz="800" baseline="0" dirty="0" err="1" smtClean="0"/>
              <a:t>mechanism</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modeling</a:t>
            </a:r>
            <a:r>
              <a:rPr lang="es-ES" altLang="ja-JP" sz="800" baseline="0" dirty="0" smtClean="0"/>
              <a:t> of </a:t>
            </a:r>
            <a:r>
              <a:rPr lang="es-ES" altLang="ja-JP" sz="800" baseline="0" dirty="0" err="1" smtClean="0"/>
              <a:t>memory</a:t>
            </a:r>
            <a:r>
              <a:rPr lang="es-ES" altLang="ja-JP" sz="800" baseline="0" dirty="0" smtClean="0"/>
              <a:t> </a:t>
            </a:r>
            <a:r>
              <a:rPr lang="es-ES" altLang="ja-JP" sz="800" baseline="0" dirty="0" err="1" smtClean="0"/>
              <a:t>mapped</a:t>
            </a:r>
            <a:r>
              <a:rPr lang="es-ES" altLang="ja-JP" sz="800" baseline="0" dirty="0" smtClean="0"/>
              <a:t> buses. </a:t>
            </a:r>
            <a:r>
              <a:rPr lang="es-ES" altLang="ja-JP" sz="800" baseline="0" dirty="0" err="1" smtClean="0"/>
              <a:t>However</a:t>
            </a:r>
            <a:r>
              <a:rPr lang="es-ES" altLang="ja-JP" sz="800" baseline="0" dirty="0" smtClean="0"/>
              <a:t> </a:t>
            </a:r>
            <a:r>
              <a:rPr lang="es-ES" altLang="ja-JP" sz="800" baseline="0" dirty="0" err="1" smtClean="0"/>
              <a:t>apart</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memory</a:t>
            </a:r>
            <a:r>
              <a:rPr lang="es-ES" altLang="ja-JP" sz="800" baseline="0" dirty="0" smtClean="0"/>
              <a:t> </a:t>
            </a:r>
            <a:r>
              <a:rPr lang="es-ES" altLang="ja-JP" sz="800" baseline="0" dirty="0" err="1" smtClean="0"/>
              <a:t>mapped</a:t>
            </a:r>
            <a:r>
              <a:rPr lang="es-ES" altLang="ja-JP" sz="800" baseline="0" dirty="0" smtClean="0"/>
              <a:t> buses, </a:t>
            </a:r>
            <a:r>
              <a:rPr lang="es-ES" altLang="ja-JP" sz="800" baseline="0" dirty="0" err="1" smtClean="0"/>
              <a:t>SoC</a:t>
            </a:r>
            <a:r>
              <a:rPr lang="es-ES" altLang="ja-JP" sz="800" baseline="0" dirty="0" smtClean="0"/>
              <a:t> </a:t>
            </a:r>
            <a:r>
              <a:rPr lang="es-ES" altLang="ja-JP" sz="800" baseline="0" dirty="0" err="1" smtClean="0"/>
              <a:t>also</a:t>
            </a:r>
            <a:r>
              <a:rPr lang="es-ES" altLang="ja-JP" sz="800" baseline="0" dirty="0" smtClean="0"/>
              <a:t> </a:t>
            </a:r>
            <a:r>
              <a:rPr lang="es-ES" altLang="ja-JP" sz="800" baseline="0" dirty="0" err="1" smtClean="0"/>
              <a:t>supports</a:t>
            </a:r>
            <a:r>
              <a:rPr lang="es-ES" altLang="ja-JP" sz="800" baseline="0" dirty="0" smtClean="0"/>
              <a:t> </a:t>
            </a:r>
            <a:r>
              <a:rPr lang="es-ES" altLang="ja-JP" sz="800" baseline="0" dirty="0" err="1" smtClean="0"/>
              <a:t>other</a:t>
            </a:r>
            <a:r>
              <a:rPr lang="es-ES" altLang="ja-JP" sz="800" baseline="0" dirty="0" smtClean="0"/>
              <a:t> </a:t>
            </a:r>
            <a:r>
              <a:rPr lang="es-ES" altLang="ja-JP" sz="800" baseline="0" dirty="0" err="1" smtClean="0"/>
              <a:t>communication</a:t>
            </a:r>
            <a:r>
              <a:rPr lang="es-ES" altLang="ja-JP" sz="800" baseline="0" dirty="0" smtClean="0"/>
              <a:t> </a:t>
            </a:r>
            <a:r>
              <a:rPr lang="es-ES" altLang="ja-JP" sz="800" baseline="0" dirty="0" err="1" smtClean="0"/>
              <a:t>protocols</a:t>
            </a:r>
            <a:r>
              <a:rPr lang="es-ES" altLang="ja-JP" sz="800" baseline="0" dirty="0" smtClean="0"/>
              <a:t> USB, Ethernet, WLAN, </a:t>
            </a:r>
            <a:r>
              <a:rPr lang="es-ES" altLang="ja-JP" sz="800" baseline="0" dirty="0" err="1" smtClean="0"/>
              <a:t>zigbee</a:t>
            </a:r>
            <a:r>
              <a:rPr lang="es-ES" altLang="ja-JP" sz="800" baseline="0" dirty="0" smtClean="0"/>
              <a:t>, CAN, LIN, IIC etc..</a:t>
            </a:r>
          </a:p>
          <a:p>
            <a:r>
              <a:rPr lang="es-ES" altLang="ja-JP" sz="800" baseline="0" dirty="0" err="1" smtClean="0"/>
              <a:t>There</a:t>
            </a:r>
            <a:r>
              <a:rPr lang="es-ES" altLang="ja-JP" sz="800" baseline="0" dirty="0" smtClean="0"/>
              <a:t> are </a:t>
            </a:r>
            <a:r>
              <a:rPr lang="es-ES" altLang="ja-JP" sz="800" baseline="0" dirty="0" err="1" smtClean="0"/>
              <a:t>not</a:t>
            </a:r>
            <a:r>
              <a:rPr lang="es-ES" altLang="ja-JP" sz="800" baseline="0" dirty="0" smtClean="0"/>
              <a:t> TLM </a:t>
            </a:r>
            <a:r>
              <a:rPr lang="es-ES" altLang="ja-JP" sz="800" baseline="0" dirty="0" err="1" smtClean="0"/>
              <a:t>standard</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these</a:t>
            </a:r>
            <a:r>
              <a:rPr lang="es-ES" altLang="ja-JP" sz="800" baseline="0" dirty="0" smtClean="0"/>
              <a:t> </a:t>
            </a:r>
            <a:r>
              <a:rPr lang="es-ES" altLang="ja-JP" sz="800" baseline="0" dirty="0" err="1" smtClean="0"/>
              <a:t>communication</a:t>
            </a:r>
            <a:r>
              <a:rPr lang="es-ES" altLang="ja-JP" sz="800" baseline="0" dirty="0" smtClean="0"/>
              <a:t> </a:t>
            </a:r>
            <a:r>
              <a:rPr lang="es-ES" altLang="ja-JP" sz="800" baseline="0" dirty="0" err="1" smtClean="0"/>
              <a:t>protocols</a:t>
            </a:r>
            <a:r>
              <a:rPr lang="es-ES" altLang="ja-JP" sz="800" baseline="0" dirty="0" smtClean="0"/>
              <a:t>. </a:t>
            </a:r>
            <a:r>
              <a:rPr lang="es-ES" altLang="ja-JP" sz="800" baseline="0" dirty="0" err="1" smtClean="0"/>
              <a:t>Every</a:t>
            </a:r>
            <a:r>
              <a:rPr lang="es-ES" altLang="ja-JP" sz="800" baseline="0" dirty="0" smtClean="0"/>
              <a:t> </a:t>
            </a:r>
            <a:r>
              <a:rPr lang="es-ES" altLang="ja-JP" sz="800" baseline="0" dirty="0" err="1" smtClean="0"/>
              <a:t>one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doing</a:t>
            </a:r>
            <a:r>
              <a:rPr lang="es-ES" altLang="ja-JP" sz="800" baseline="0" dirty="0" smtClean="0"/>
              <a:t> </a:t>
            </a:r>
            <a:r>
              <a:rPr lang="es-ES" altLang="ja-JP" sz="800" baseline="0" dirty="0" err="1" smtClean="0"/>
              <a:t>it</a:t>
            </a:r>
            <a:r>
              <a:rPr lang="es-ES" altLang="ja-JP" sz="800" baseline="0" dirty="0" smtClean="0"/>
              <a:t> in </a:t>
            </a:r>
            <a:r>
              <a:rPr lang="es-ES" altLang="ja-JP" sz="800" baseline="0" dirty="0" err="1" smtClean="0"/>
              <a:t>their</a:t>
            </a:r>
            <a:r>
              <a:rPr lang="es-ES" altLang="ja-JP" sz="800" baseline="0" dirty="0" smtClean="0"/>
              <a:t> </a:t>
            </a:r>
            <a:r>
              <a:rPr lang="es-ES" altLang="ja-JP" sz="800" baseline="0" dirty="0" err="1" smtClean="0"/>
              <a:t>own</a:t>
            </a:r>
            <a:r>
              <a:rPr lang="es-ES" altLang="ja-JP" sz="800" baseline="0" dirty="0" smtClean="0"/>
              <a:t> </a:t>
            </a:r>
            <a:r>
              <a:rPr lang="es-ES" altLang="ja-JP" sz="800" baseline="0" dirty="0" err="1" smtClean="0"/>
              <a:t>ways</a:t>
            </a:r>
            <a:r>
              <a:rPr lang="es-ES" altLang="ja-JP" sz="800" baseline="0" dirty="0" smtClean="0"/>
              <a:t>.</a:t>
            </a:r>
          </a:p>
          <a:p>
            <a:r>
              <a:rPr lang="es-ES" altLang="ja-JP" sz="800" baseline="0" dirty="0" smtClean="0"/>
              <a:t>TLM2.0 </a:t>
            </a:r>
            <a:r>
              <a:rPr lang="es-ES" altLang="ja-JP" sz="800" baseline="0" dirty="0" err="1" smtClean="0"/>
              <a:t>provides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extension</a:t>
            </a:r>
            <a:r>
              <a:rPr lang="es-ES" altLang="ja-JP" sz="800" baseline="0" dirty="0" smtClean="0"/>
              <a:t> </a:t>
            </a:r>
            <a:r>
              <a:rPr lang="es-ES" altLang="ja-JP" sz="800" baseline="0" dirty="0" err="1" smtClean="0"/>
              <a:t>mechanism</a:t>
            </a:r>
            <a:r>
              <a:rPr lang="es-ES" altLang="ja-JP" sz="800" baseline="0" dirty="0" smtClean="0"/>
              <a:t> </a:t>
            </a:r>
            <a:r>
              <a:rPr lang="es-ES" altLang="ja-JP" sz="800" baseline="0" dirty="0" err="1" smtClean="0"/>
              <a:t>through</a:t>
            </a:r>
            <a:r>
              <a:rPr lang="es-ES" altLang="ja-JP" sz="800" baseline="0" dirty="0" smtClean="0"/>
              <a:t> </a:t>
            </a:r>
            <a:r>
              <a:rPr lang="es-ES" altLang="ja-JP" sz="800" baseline="0" dirty="0" err="1" smtClean="0"/>
              <a:t>which</a:t>
            </a:r>
            <a:r>
              <a:rPr lang="es-ES" altLang="ja-JP" sz="800" baseline="0" dirty="0" smtClean="0"/>
              <a:t> </a:t>
            </a:r>
            <a:r>
              <a:rPr lang="es-ES" altLang="ja-JP" sz="800" baseline="0" dirty="0" err="1" smtClean="0"/>
              <a:t>you</a:t>
            </a:r>
            <a:r>
              <a:rPr lang="es-ES" altLang="ja-JP" sz="800" baseline="0" dirty="0" smtClean="0"/>
              <a:t> can </a:t>
            </a:r>
            <a:r>
              <a:rPr lang="es-ES" altLang="ja-JP" sz="800" baseline="0" dirty="0" err="1" smtClean="0"/>
              <a:t>replace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protocol</a:t>
            </a:r>
            <a:r>
              <a:rPr lang="es-ES" altLang="ja-JP" sz="800" baseline="0" dirty="0" smtClean="0"/>
              <a:t> (</a:t>
            </a:r>
            <a:r>
              <a:rPr lang="es-ES" altLang="ja-JP" sz="800" baseline="0" dirty="0" err="1" smtClean="0"/>
              <a:t>ie</a:t>
            </a:r>
            <a:r>
              <a:rPr lang="es-ES" altLang="ja-JP" sz="800" baseline="0" dirty="0" smtClean="0"/>
              <a:t>.. </a:t>
            </a:r>
            <a:r>
              <a:rPr lang="es-ES" altLang="ja-JP" sz="800" baseline="0" dirty="0" err="1" smtClean="0"/>
              <a:t>Payload</a:t>
            </a:r>
            <a:r>
              <a:rPr lang="es-ES" altLang="ja-JP" sz="800" baseline="0" dirty="0" smtClean="0"/>
              <a:t> and </a:t>
            </a:r>
            <a:r>
              <a:rPr lang="es-ES" altLang="ja-JP" sz="800" baseline="0" dirty="0" err="1" smtClean="0"/>
              <a:t>phases</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corresponding</a:t>
            </a:r>
            <a:r>
              <a:rPr lang="es-ES" altLang="ja-JP" sz="800" baseline="0" dirty="0" smtClean="0"/>
              <a:t> </a:t>
            </a:r>
            <a:r>
              <a:rPr lang="es-ES" altLang="ja-JP" sz="800" baseline="0" dirty="0" err="1" smtClean="0"/>
              <a:t>protocol</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other</a:t>
            </a:r>
            <a:r>
              <a:rPr lang="es-ES" altLang="ja-JP" sz="800" baseline="0" dirty="0" smtClean="0"/>
              <a:t> </a:t>
            </a:r>
            <a:r>
              <a:rPr lang="es-ES" altLang="ja-JP" sz="800" baseline="0" dirty="0" err="1" smtClean="0"/>
              <a:t>communication</a:t>
            </a:r>
            <a:r>
              <a:rPr lang="es-ES" altLang="ja-JP" sz="800" baseline="0" dirty="0" smtClean="0"/>
              <a:t> interface. </a:t>
            </a:r>
            <a:r>
              <a:rPr lang="es-ES" altLang="ja-JP" sz="800" baseline="0" dirty="0" err="1" smtClean="0"/>
              <a:t>However</a:t>
            </a:r>
            <a:r>
              <a:rPr lang="es-ES" altLang="ja-JP" sz="800" baseline="0" dirty="0" smtClean="0"/>
              <a:t> </a:t>
            </a:r>
            <a:r>
              <a:rPr lang="es-ES" altLang="ja-JP" sz="800" baseline="0" dirty="0" err="1" smtClean="0"/>
              <a:t>every</a:t>
            </a:r>
            <a:r>
              <a:rPr lang="es-ES" altLang="ja-JP" sz="800" baseline="0" dirty="0" smtClean="0"/>
              <a:t> </a:t>
            </a:r>
            <a:r>
              <a:rPr lang="es-ES" altLang="ja-JP" sz="800" baseline="0" dirty="0" err="1" smtClean="0"/>
              <a:t>one</a:t>
            </a:r>
            <a:r>
              <a:rPr lang="es-ES" altLang="ja-JP" sz="800" baseline="0" dirty="0" smtClean="0"/>
              <a:t> can define </a:t>
            </a:r>
            <a:r>
              <a:rPr lang="es-ES" altLang="ja-JP" sz="800" baseline="0" dirty="0" err="1" smtClean="0"/>
              <a:t>the</a:t>
            </a:r>
            <a:r>
              <a:rPr lang="es-ES" altLang="ja-JP" sz="800" baseline="0" dirty="0" smtClean="0"/>
              <a:t> </a:t>
            </a:r>
            <a:r>
              <a:rPr lang="es-ES" altLang="ja-JP" sz="800" baseline="0" dirty="0" err="1" smtClean="0"/>
              <a:t>protocol</a:t>
            </a:r>
            <a:r>
              <a:rPr lang="es-ES" altLang="ja-JP" sz="800" baseline="0" dirty="0" smtClean="0"/>
              <a:t> in </a:t>
            </a:r>
            <a:r>
              <a:rPr lang="es-ES" altLang="ja-JP" sz="800" baseline="0" dirty="0" err="1" smtClean="0"/>
              <a:t>their</a:t>
            </a:r>
            <a:r>
              <a:rPr lang="es-ES" altLang="ja-JP" sz="800" baseline="0" dirty="0" smtClean="0"/>
              <a:t> </a:t>
            </a:r>
            <a:r>
              <a:rPr lang="es-ES" altLang="ja-JP" sz="800" baseline="0" dirty="0" err="1" smtClean="0"/>
              <a:t>own</a:t>
            </a:r>
            <a:r>
              <a:rPr lang="es-ES" altLang="ja-JP" sz="800" baseline="0" dirty="0" smtClean="0"/>
              <a:t> </a:t>
            </a:r>
            <a:r>
              <a:rPr lang="es-ES" altLang="ja-JP" sz="800" baseline="0" dirty="0" err="1" smtClean="0"/>
              <a:t>way</a:t>
            </a:r>
            <a:r>
              <a:rPr lang="es-ES" altLang="ja-JP" sz="800" baseline="0" dirty="0" smtClean="0"/>
              <a:t>, </a:t>
            </a:r>
            <a:r>
              <a:rPr lang="es-ES" altLang="ja-JP" sz="800" baseline="0" dirty="0" err="1" smtClean="0"/>
              <a:t>their</a:t>
            </a:r>
            <a:r>
              <a:rPr lang="es-ES" altLang="ja-JP" sz="800" baseline="0" dirty="0" smtClean="0"/>
              <a:t> </a:t>
            </a:r>
            <a:r>
              <a:rPr lang="es-ES" altLang="ja-JP" sz="800" baseline="0" dirty="0" err="1" smtClean="0"/>
              <a:t>is</a:t>
            </a:r>
            <a:r>
              <a:rPr lang="es-ES" altLang="ja-JP" sz="800" baseline="0" dirty="0" smtClean="0"/>
              <a:t> no </a:t>
            </a:r>
            <a:r>
              <a:rPr lang="es-ES" altLang="ja-JP" sz="800" baseline="0" dirty="0" err="1" smtClean="0"/>
              <a:t>standard</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what</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different</a:t>
            </a:r>
            <a:r>
              <a:rPr lang="es-ES" altLang="ja-JP" sz="800" baseline="0" dirty="0" smtClean="0"/>
              <a:t> data </a:t>
            </a:r>
            <a:r>
              <a:rPr lang="es-ES" altLang="ja-JP" sz="800" baseline="0" dirty="0" err="1" smtClean="0"/>
              <a:t>members</a:t>
            </a:r>
            <a:r>
              <a:rPr lang="es-ES" altLang="ja-JP" sz="800" baseline="0" dirty="0" smtClean="0"/>
              <a:t> of </a:t>
            </a:r>
            <a:r>
              <a:rPr lang="es-ES" altLang="ja-JP" sz="800" baseline="0" dirty="0" err="1" smtClean="0"/>
              <a:t>payload</a:t>
            </a:r>
            <a:r>
              <a:rPr lang="es-ES" altLang="ja-JP" sz="800" baseline="0" dirty="0" smtClean="0"/>
              <a:t> and </a:t>
            </a:r>
            <a:r>
              <a:rPr lang="es-ES" altLang="ja-JP" sz="800" baseline="0" dirty="0" err="1" smtClean="0"/>
              <a:t>what</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phases</a:t>
            </a:r>
            <a:r>
              <a:rPr lang="es-ES" altLang="ja-JP" sz="800" baseline="0" dirty="0" smtClean="0"/>
              <a:t>.</a:t>
            </a:r>
          </a:p>
          <a:p>
            <a:r>
              <a:rPr lang="es-ES" altLang="ja-JP" sz="800" baseline="0" dirty="0" err="1" smtClean="0"/>
              <a:t>There</a:t>
            </a:r>
            <a:r>
              <a:rPr lang="es-ES" altLang="ja-JP" sz="800" baseline="0" dirty="0" smtClean="0"/>
              <a:t> </a:t>
            </a:r>
            <a:r>
              <a:rPr lang="es-ES" altLang="ja-JP" sz="800" baseline="0" dirty="0" err="1" smtClean="0"/>
              <a:t>is</a:t>
            </a:r>
            <a:r>
              <a:rPr lang="es-ES" altLang="ja-JP" sz="800" baseline="0" dirty="0" smtClean="0"/>
              <a:t> a </a:t>
            </a:r>
            <a:r>
              <a:rPr lang="es-ES" altLang="ja-JP" sz="800" baseline="0" dirty="0" err="1" smtClean="0"/>
              <a:t>requirement</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standards</a:t>
            </a:r>
            <a:r>
              <a:rPr lang="es-ES" altLang="ja-JP" sz="800" baseline="0" dirty="0" smtClean="0"/>
              <a:t>.</a:t>
            </a:r>
          </a:p>
          <a:p>
            <a:r>
              <a:rPr lang="es-ES" altLang="ja-JP" sz="800" baseline="0" dirty="0" err="1" smtClean="0"/>
              <a:t>It</a:t>
            </a:r>
            <a:r>
              <a:rPr lang="es-ES" altLang="ja-JP" sz="800" baseline="0" dirty="0" smtClean="0"/>
              <a:t> </a:t>
            </a:r>
            <a:r>
              <a:rPr lang="es-ES" altLang="ja-JP" sz="800" baseline="0" dirty="0" err="1" smtClean="0"/>
              <a:t>may</a:t>
            </a:r>
            <a:r>
              <a:rPr lang="es-ES" altLang="ja-JP" sz="800" baseline="0" dirty="0" smtClean="0"/>
              <a:t> </a:t>
            </a:r>
            <a:r>
              <a:rPr lang="es-ES" altLang="ja-JP" sz="800" baseline="0" dirty="0" err="1" smtClean="0"/>
              <a:t>not</a:t>
            </a:r>
            <a:r>
              <a:rPr lang="es-ES" altLang="ja-JP" sz="800" baseline="0" dirty="0" smtClean="0"/>
              <a:t> </a:t>
            </a:r>
            <a:r>
              <a:rPr lang="es-ES" altLang="ja-JP" sz="800" baseline="0" dirty="0" err="1" smtClean="0"/>
              <a:t>fall</a:t>
            </a:r>
            <a:r>
              <a:rPr lang="es-ES" altLang="ja-JP" sz="800" baseline="0" dirty="0" smtClean="0"/>
              <a:t> </a:t>
            </a:r>
            <a:r>
              <a:rPr lang="es-ES" altLang="ja-JP" sz="800" baseline="0" dirty="0" err="1" smtClean="0"/>
              <a:t>directly</a:t>
            </a:r>
            <a:r>
              <a:rPr lang="es-ES" altLang="ja-JP" sz="800" baseline="0" dirty="0" smtClean="0"/>
              <a:t> in </a:t>
            </a:r>
            <a:r>
              <a:rPr lang="es-ES" altLang="ja-JP" sz="800" baseline="0" dirty="0" err="1" smtClean="0"/>
              <a:t>within</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scope</a:t>
            </a:r>
            <a:r>
              <a:rPr lang="es-ES" altLang="ja-JP" sz="800" baseline="0" dirty="0" smtClean="0"/>
              <a:t> of OSCI TLM WG. </a:t>
            </a:r>
          </a:p>
          <a:p>
            <a:r>
              <a:rPr lang="es-ES" altLang="ja-JP" sz="800" baseline="0" dirty="0" err="1" smtClean="0"/>
              <a:t>The</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bodies</a:t>
            </a:r>
            <a:r>
              <a:rPr lang="es-ES" altLang="ja-JP" sz="800" baseline="0" dirty="0" smtClean="0"/>
              <a:t> </a:t>
            </a:r>
            <a:r>
              <a:rPr lang="es-ES" altLang="ja-JP" sz="800" baseline="0" dirty="0" err="1" smtClean="0"/>
              <a:t>reponsible</a:t>
            </a:r>
            <a:r>
              <a:rPr lang="es-ES" altLang="ja-JP" sz="800" baseline="0" dirty="0" smtClean="0"/>
              <a:t> </a:t>
            </a:r>
            <a:r>
              <a:rPr lang="es-ES" altLang="ja-JP" sz="800" baseline="0" dirty="0" err="1" smtClean="0"/>
              <a:t>for</a:t>
            </a:r>
            <a:r>
              <a:rPr lang="es-ES" altLang="ja-JP" sz="800" baseline="0" dirty="0" smtClean="0"/>
              <a:t> a </a:t>
            </a:r>
            <a:r>
              <a:rPr lang="es-ES" altLang="ja-JP" sz="800" baseline="0" dirty="0" err="1" smtClean="0"/>
              <a:t>partcular</a:t>
            </a:r>
            <a:r>
              <a:rPr lang="es-ES" altLang="ja-JP" sz="800" baseline="0" dirty="0" smtClean="0"/>
              <a:t> </a:t>
            </a:r>
            <a:r>
              <a:rPr lang="es-ES" altLang="ja-JP" sz="800" baseline="0" dirty="0" err="1" smtClean="0"/>
              <a:t>communication</a:t>
            </a:r>
            <a:r>
              <a:rPr lang="es-ES" altLang="ja-JP" sz="800" baseline="0" dirty="0" smtClean="0"/>
              <a:t> </a:t>
            </a:r>
            <a:r>
              <a:rPr lang="es-ES" altLang="ja-JP" sz="800" baseline="0" dirty="0" err="1" smtClean="0"/>
              <a:t>protocol</a:t>
            </a:r>
            <a:r>
              <a:rPr lang="es-ES" altLang="ja-JP" sz="800" baseline="0" dirty="0" smtClean="0"/>
              <a:t> </a:t>
            </a:r>
            <a:r>
              <a:rPr lang="es-ES" altLang="ja-JP" sz="800" baseline="0" dirty="0" err="1" smtClean="0"/>
              <a:t>like</a:t>
            </a:r>
            <a:r>
              <a:rPr lang="es-ES" altLang="ja-JP" sz="800" baseline="0" dirty="0" smtClean="0"/>
              <a:t> USB can </a:t>
            </a:r>
            <a:r>
              <a:rPr lang="es-ES" altLang="ja-JP" sz="800" baseline="0" dirty="0" err="1" smtClean="0"/>
              <a:t>collabore</a:t>
            </a:r>
            <a:r>
              <a:rPr lang="es-ES" altLang="ja-JP" sz="800" baseline="0" dirty="0" smtClean="0"/>
              <a:t> </a:t>
            </a:r>
            <a:r>
              <a:rPr lang="es-ES" altLang="ja-JP" sz="800" baseline="0" dirty="0" err="1" smtClean="0"/>
              <a:t>with</a:t>
            </a:r>
            <a:r>
              <a:rPr lang="es-ES" altLang="ja-JP" sz="800" baseline="0" dirty="0" smtClean="0"/>
              <a:t> OSCI </a:t>
            </a:r>
            <a:r>
              <a:rPr lang="es-ES" altLang="ja-JP" sz="800" baseline="0" dirty="0" err="1" smtClean="0"/>
              <a:t>to</a:t>
            </a:r>
            <a:r>
              <a:rPr lang="es-ES" altLang="ja-JP" sz="800" baseline="0" dirty="0" smtClean="0"/>
              <a:t> define </a:t>
            </a:r>
            <a:r>
              <a:rPr lang="es-ES" altLang="ja-JP" sz="800" baseline="0" dirty="0" err="1" smtClean="0"/>
              <a:t>such</a:t>
            </a:r>
            <a:r>
              <a:rPr lang="es-ES" altLang="ja-JP" sz="800" baseline="0" dirty="0" smtClean="0"/>
              <a:t> </a:t>
            </a:r>
            <a:r>
              <a:rPr lang="es-ES" altLang="ja-JP" sz="800" baseline="0" dirty="0" err="1" smtClean="0"/>
              <a:t>standards</a:t>
            </a:r>
            <a:endParaRPr lang="es-ES" altLang="ja-JP" sz="800" baseline="0" dirty="0" smtClean="0"/>
          </a:p>
          <a:p>
            <a:endParaRPr lang="es-ES" altLang="ja-JP" sz="800" baseline="0" dirty="0" smtClean="0"/>
          </a:p>
          <a:p>
            <a:endParaRPr lang="es-ES" altLang="ja-JP" sz="800" baseline="0" dirty="0" smtClean="0"/>
          </a:p>
          <a:p>
            <a:pPr>
              <a:buFont typeface="Arial" pitchFamily="34" charset="0"/>
              <a:buChar char="•"/>
            </a:pPr>
            <a:r>
              <a:rPr lang="es-ES" altLang="ja-JP" sz="800" baseline="0" dirty="0" err="1" smtClean="0"/>
              <a:t>Another</a:t>
            </a:r>
            <a:r>
              <a:rPr lang="es-ES" altLang="ja-JP" sz="800" baseline="0" dirty="0" smtClean="0"/>
              <a:t> gap </a:t>
            </a:r>
            <a:r>
              <a:rPr lang="es-ES" altLang="ja-JP" sz="800" baseline="0" dirty="0" err="1" smtClean="0"/>
              <a:t>is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there</a:t>
            </a:r>
            <a:r>
              <a:rPr lang="es-ES" altLang="ja-JP" sz="800" baseline="0" dirty="0" smtClean="0"/>
              <a:t> </a:t>
            </a:r>
            <a:r>
              <a:rPr lang="es-ES" altLang="ja-JP" sz="800" baseline="0" dirty="0" err="1" smtClean="0"/>
              <a:t>is</a:t>
            </a:r>
            <a:r>
              <a:rPr lang="es-ES" altLang="ja-JP" sz="800" baseline="0" dirty="0" smtClean="0"/>
              <a:t> no </a:t>
            </a:r>
            <a:r>
              <a:rPr lang="es-ES" altLang="ja-JP" sz="800" baseline="0" dirty="0" err="1" smtClean="0"/>
              <a:t>standard</a:t>
            </a:r>
            <a:r>
              <a:rPr lang="es-ES" altLang="ja-JP" sz="800" baseline="0" dirty="0" smtClean="0"/>
              <a:t> </a:t>
            </a:r>
            <a:r>
              <a:rPr lang="es-ES" altLang="ja-JP" sz="800" baseline="0" dirty="0" err="1" smtClean="0"/>
              <a:t>defintion</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abstaction</a:t>
            </a:r>
            <a:r>
              <a:rPr lang="es-ES" altLang="ja-JP" sz="800" baseline="0" dirty="0" smtClean="0"/>
              <a:t> </a:t>
            </a:r>
            <a:r>
              <a:rPr lang="es-ES" altLang="ja-JP" sz="800" baseline="0" dirty="0" err="1" smtClean="0"/>
              <a:t>levels</a:t>
            </a:r>
            <a:r>
              <a:rPr lang="es-ES" altLang="ja-JP" sz="800" baseline="0" dirty="0" smtClean="0"/>
              <a:t>.</a:t>
            </a:r>
          </a:p>
          <a:p>
            <a:r>
              <a:rPr lang="es-ES" altLang="ja-JP" sz="800" baseline="0" dirty="0" err="1" smtClean="0"/>
              <a:t>There</a:t>
            </a:r>
            <a:r>
              <a:rPr lang="es-ES" altLang="ja-JP" sz="800" baseline="0" dirty="0" smtClean="0"/>
              <a:t> are </a:t>
            </a:r>
            <a:r>
              <a:rPr lang="es-ES" altLang="ja-JP" sz="800" baseline="0" dirty="0" err="1" smtClean="0"/>
              <a:t>some</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terms</a:t>
            </a:r>
            <a:r>
              <a:rPr lang="es-ES" altLang="ja-JP" sz="800" baseline="0" dirty="0" smtClean="0"/>
              <a:t> </a:t>
            </a:r>
            <a:r>
              <a:rPr lang="es-ES" altLang="ja-JP" sz="800" baseline="0" dirty="0" err="1" smtClean="0"/>
              <a:t>used</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industry</a:t>
            </a:r>
            <a:r>
              <a:rPr lang="es-ES" altLang="ja-JP" sz="800" baseline="0" dirty="0" smtClean="0"/>
              <a:t> </a:t>
            </a:r>
            <a:r>
              <a:rPr lang="es-ES" altLang="ja-JP" sz="800" baseline="0" dirty="0" err="1" smtClean="0"/>
              <a:t>like</a:t>
            </a:r>
            <a:r>
              <a:rPr lang="es-ES" altLang="ja-JP" sz="800" baseline="0" dirty="0" smtClean="0"/>
              <a:t> </a:t>
            </a:r>
            <a:r>
              <a:rPr lang="es-ES" altLang="ja-JP" sz="800" baseline="0" dirty="0" err="1" smtClean="0"/>
              <a:t>Programmers</a:t>
            </a:r>
            <a:r>
              <a:rPr lang="es-ES" altLang="ja-JP" sz="800" baseline="0" dirty="0" smtClean="0"/>
              <a:t> </a:t>
            </a:r>
            <a:r>
              <a:rPr lang="es-ES" altLang="ja-JP" sz="800" baseline="0" dirty="0" err="1" smtClean="0"/>
              <a:t>view</a:t>
            </a:r>
            <a:r>
              <a:rPr lang="es-ES" altLang="ja-JP" sz="800" baseline="0" dirty="0" smtClean="0"/>
              <a:t>, </a:t>
            </a:r>
            <a:r>
              <a:rPr lang="es-ES" altLang="ja-JP" sz="800" baseline="0" dirty="0" err="1" smtClean="0"/>
              <a:t>Architectural</a:t>
            </a:r>
            <a:r>
              <a:rPr lang="es-ES" altLang="ja-JP" sz="800" baseline="0" dirty="0" smtClean="0"/>
              <a:t> </a:t>
            </a:r>
            <a:r>
              <a:rPr lang="es-ES" altLang="ja-JP" sz="800" baseline="0" dirty="0" err="1" smtClean="0"/>
              <a:t>view</a:t>
            </a:r>
            <a:r>
              <a:rPr lang="es-ES" altLang="ja-JP" sz="800" baseline="0" dirty="0" smtClean="0"/>
              <a:t>, </a:t>
            </a:r>
            <a:r>
              <a:rPr lang="es-ES" altLang="ja-JP" sz="800" baseline="0" dirty="0" err="1" smtClean="0"/>
              <a:t>Verificaion</a:t>
            </a:r>
            <a:r>
              <a:rPr lang="es-ES" altLang="ja-JP" sz="800" baseline="0" dirty="0" smtClean="0"/>
              <a:t> </a:t>
            </a:r>
            <a:r>
              <a:rPr lang="es-ES" altLang="ja-JP" sz="800" baseline="0" dirty="0" err="1" smtClean="0"/>
              <a:t>view</a:t>
            </a:r>
            <a:r>
              <a:rPr lang="es-ES" altLang="ja-JP" sz="800" baseline="0" dirty="0" smtClean="0"/>
              <a:t> etc..</a:t>
            </a:r>
          </a:p>
          <a:p>
            <a:r>
              <a:rPr lang="es-ES" altLang="ja-JP" sz="800" baseline="0" dirty="0" err="1" smtClean="0"/>
              <a:t>However</a:t>
            </a:r>
            <a:r>
              <a:rPr lang="es-ES" altLang="ja-JP" sz="800" baseline="0" dirty="0" smtClean="0"/>
              <a:t> </a:t>
            </a:r>
            <a:r>
              <a:rPr lang="es-ES" altLang="ja-JP" sz="800" baseline="0" dirty="0" err="1" smtClean="0"/>
              <a:t>there</a:t>
            </a:r>
            <a:r>
              <a:rPr lang="es-ES" altLang="ja-JP" sz="800" baseline="0" dirty="0" smtClean="0"/>
              <a:t> </a:t>
            </a:r>
            <a:r>
              <a:rPr lang="es-ES" altLang="ja-JP" sz="800" baseline="0" dirty="0" err="1" smtClean="0"/>
              <a:t>is</a:t>
            </a:r>
            <a:r>
              <a:rPr lang="es-ES" altLang="ja-JP" sz="800" baseline="0" dirty="0" smtClean="0"/>
              <a:t> no </a:t>
            </a:r>
            <a:r>
              <a:rPr lang="es-ES" altLang="ja-JP" sz="800" baseline="0" dirty="0" err="1" smtClean="0"/>
              <a:t>creal</a:t>
            </a:r>
            <a:r>
              <a:rPr lang="es-ES" altLang="ja-JP" sz="800" baseline="0" dirty="0" smtClean="0"/>
              <a:t> </a:t>
            </a:r>
            <a:r>
              <a:rPr lang="es-ES" altLang="ja-JP" sz="800" baseline="0" dirty="0" err="1" smtClean="0"/>
              <a:t>definition</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how</a:t>
            </a:r>
            <a:r>
              <a:rPr lang="es-ES" altLang="ja-JP" sz="800" baseline="0" dirty="0" smtClean="0"/>
              <a:t> </a:t>
            </a:r>
            <a:r>
              <a:rPr lang="es-ES" altLang="ja-JP" sz="800" baseline="0" dirty="0" err="1" smtClean="0"/>
              <a:t>much</a:t>
            </a:r>
            <a:r>
              <a:rPr lang="es-ES" altLang="ja-JP" sz="800" baseline="0" dirty="0" smtClean="0"/>
              <a:t> </a:t>
            </a:r>
            <a:r>
              <a:rPr lang="es-ES" altLang="ja-JP" sz="800" baseline="0" dirty="0" err="1" smtClean="0"/>
              <a:t>timing</a:t>
            </a:r>
            <a:r>
              <a:rPr lang="es-ES" altLang="ja-JP" sz="800" baseline="0" dirty="0" smtClean="0"/>
              <a:t> </a:t>
            </a:r>
            <a:r>
              <a:rPr lang="es-ES" altLang="ja-JP" sz="800" baseline="0" dirty="0" err="1" smtClean="0"/>
              <a:t>accuracy</a:t>
            </a:r>
            <a:r>
              <a:rPr lang="es-ES" altLang="ja-JP" sz="800" baseline="0" dirty="0" smtClean="0"/>
              <a:t> </a:t>
            </a:r>
            <a:r>
              <a:rPr lang="es-ES" altLang="ja-JP" sz="800" baseline="0" dirty="0" err="1" smtClean="0"/>
              <a:t>or</a:t>
            </a:r>
            <a:r>
              <a:rPr lang="es-ES" altLang="ja-JP" sz="800" baseline="0" dirty="0" smtClean="0"/>
              <a:t> </a:t>
            </a:r>
            <a:r>
              <a:rPr lang="es-ES" altLang="ja-JP" sz="800" baseline="0" dirty="0" err="1" smtClean="0"/>
              <a:t>protocol</a:t>
            </a:r>
            <a:r>
              <a:rPr lang="es-ES" altLang="ja-JP" sz="800" baseline="0" dirty="0" smtClean="0"/>
              <a:t> </a:t>
            </a:r>
            <a:r>
              <a:rPr lang="es-ES" altLang="ja-JP" sz="800" baseline="0" dirty="0" err="1" smtClean="0"/>
              <a:t>accuracy</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require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modeled</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each</a:t>
            </a:r>
            <a:r>
              <a:rPr lang="es-ES" altLang="ja-JP" sz="800" baseline="0" dirty="0" smtClean="0"/>
              <a:t> use case.</a:t>
            </a:r>
          </a:p>
          <a:p>
            <a:r>
              <a:rPr lang="es-ES" altLang="ja-JP" sz="800" baseline="0" dirty="0" err="1" smtClean="0"/>
              <a:t>There</a:t>
            </a:r>
            <a:r>
              <a:rPr lang="es-ES" altLang="ja-JP" sz="800" baseline="0" dirty="0" smtClean="0"/>
              <a:t> </a:t>
            </a:r>
            <a:r>
              <a:rPr lang="es-ES" altLang="ja-JP" sz="800" baseline="0" dirty="0" err="1" smtClean="0"/>
              <a:t>is</a:t>
            </a:r>
            <a:r>
              <a:rPr lang="es-ES" altLang="ja-JP" sz="800" baseline="0" dirty="0" smtClean="0"/>
              <a:t> a </a:t>
            </a:r>
            <a:r>
              <a:rPr lang="es-ES" altLang="ja-JP" sz="800" baseline="0" dirty="0" err="1" smtClean="0"/>
              <a:t>strong</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clearly</a:t>
            </a:r>
            <a:r>
              <a:rPr lang="es-ES" altLang="ja-JP" sz="800" baseline="0" dirty="0" smtClean="0"/>
              <a:t> define </a:t>
            </a:r>
            <a:r>
              <a:rPr lang="es-ES" altLang="ja-JP" sz="800" baseline="0" dirty="0" err="1" smtClean="0"/>
              <a:t>the</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a:t>
            </a:r>
          </a:p>
          <a:p>
            <a:r>
              <a:rPr lang="es-ES" altLang="ja-JP" sz="800" baseline="0" dirty="0" err="1" smtClean="0"/>
              <a:t>The</a:t>
            </a:r>
            <a:r>
              <a:rPr lang="es-ES" altLang="ja-JP" sz="800" baseline="0" dirty="0" smtClean="0"/>
              <a:t> </a:t>
            </a:r>
            <a:r>
              <a:rPr lang="es-ES" altLang="ja-JP" sz="800" baseline="0" dirty="0" err="1" smtClean="0"/>
              <a:t>most</a:t>
            </a:r>
            <a:r>
              <a:rPr lang="es-ES" altLang="ja-JP" sz="800" baseline="0" dirty="0" smtClean="0"/>
              <a:t> </a:t>
            </a:r>
            <a:r>
              <a:rPr lang="es-ES" altLang="ja-JP" sz="800" baseline="0" dirty="0" err="1" smtClean="0"/>
              <a:t>clear</a:t>
            </a:r>
            <a:r>
              <a:rPr lang="es-ES" altLang="ja-JP" sz="800" baseline="0" dirty="0" smtClean="0"/>
              <a:t> </a:t>
            </a:r>
            <a:r>
              <a:rPr lang="es-ES" altLang="ja-JP" sz="800" baseline="0" dirty="0" err="1" smtClean="0"/>
              <a:t>definition</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seen</a:t>
            </a:r>
            <a:r>
              <a:rPr lang="es-ES" altLang="ja-JP" sz="800" baseline="0" dirty="0" smtClean="0"/>
              <a:t> so </a:t>
            </a:r>
            <a:r>
              <a:rPr lang="es-ES" altLang="ja-JP" sz="800" baseline="0" dirty="0" err="1" smtClean="0"/>
              <a:t>far</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one</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by</a:t>
            </a:r>
            <a:r>
              <a:rPr lang="es-ES" altLang="ja-JP" sz="800" baseline="0" dirty="0" smtClean="0"/>
              <a:t> OCP-IP SLD WG. </a:t>
            </a:r>
            <a:r>
              <a:rPr lang="es-ES" altLang="ja-JP" sz="800" baseline="0" dirty="0" err="1" smtClean="0"/>
              <a:t>They</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a:t>
            </a:r>
            <a:r>
              <a:rPr lang="es-ES" altLang="ja-JP" sz="800" baseline="0" dirty="0" smtClean="0"/>
              <a:t> </a:t>
            </a:r>
            <a:r>
              <a:rPr lang="es-ES" altLang="ja-JP" sz="800" baseline="0" dirty="0" err="1" smtClean="0"/>
              <a:t>for</a:t>
            </a:r>
            <a:r>
              <a:rPr lang="es-ES" altLang="ja-JP" sz="800" baseline="0" dirty="0" smtClean="0"/>
              <a:t> Open </a:t>
            </a:r>
            <a:r>
              <a:rPr lang="es-ES" altLang="ja-JP" sz="800" baseline="0" dirty="0" err="1" smtClean="0"/>
              <a:t>core</a:t>
            </a:r>
            <a:r>
              <a:rPr lang="es-ES" altLang="ja-JP" sz="800" baseline="0" dirty="0" smtClean="0"/>
              <a:t> </a:t>
            </a:r>
            <a:r>
              <a:rPr lang="es-ES" altLang="ja-JP" sz="800" baseline="0" dirty="0" err="1" smtClean="0"/>
              <a:t>protocol</a:t>
            </a:r>
            <a:r>
              <a:rPr lang="es-ES" altLang="ja-JP" sz="800" baseline="0" dirty="0" smtClean="0"/>
              <a:t>, </a:t>
            </a:r>
            <a:r>
              <a:rPr lang="es-ES" altLang="ja-JP" sz="800" baseline="0" dirty="0" err="1" smtClean="0"/>
              <a:t>these</a:t>
            </a:r>
            <a:r>
              <a:rPr lang="es-ES" altLang="ja-JP" sz="800" baseline="0" dirty="0" smtClean="0"/>
              <a:t> are TL4, TL3, TL2, TL1 &amp; TL0. </a:t>
            </a:r>
          </a:p>
          <a:p>
            <a:r>
              <a:rPr lang="es-ES" altLang="ja-JP" sz="800" baseline="0" dirty="0" smtClean="0"/>
              <a:t>TL0 </a:t>
            </a:r>
            <a:r>
              <a:rPr lang="es-ES" altLang="ja-JP" sz="800" baseline="0" dirty="0" err="1" smtClean="0"/>
              <a:t>corresponds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a:t>
            </a:r>
            <a:r>
              <a:rPr lang="es-ES" altLang="ja-JP" sz="800" baseline="0" dirty="0" err="1" smtClean="0"/>
              <a:t>similart</a:t>
            </a:r>
            <a:r>
              <a:rPr lang="es-ES" altLang="ja-JP" sz="800" baseline="0" dirty="0" smtClean="0"/>
              <a:t> </a:t>
            </a:r>
            <a:r>
              <a:rPr lang="es-ES" altLang="ja-JP" sz="800" baseline="0" dirty="0" err="1" smtClean="0"/>
              <a:t>to</a:t>
            </a:r>
            <a:r>
              <a:rPr lang="es-ES" altLang="ja-JP" sz="800" baseline="0" dirty="0" smtClean="0"/>
              <a:t> RTL.</a:t>
            </a:r>
          </a:p>
          <a:p>
            <a:r>
              <a:rPr lang="es-ES" altLang="ja-JP" sz="800" baseline="0" dirty="0" smtClean="0"/>
              <a:t>TL1 </a:t>
            </a:r>
            <a:r>
              <a:rPr lang="es-ES" altLang="ja-JP" sz="800" baseline="0" dirty="0" err="1" smtClean="0"/>
              <a:t>corresponds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Cycle</a:t>
            </a:r>
            <a:r>
              <a:rPr lang="es-ES" altLang="ja-JP" sz="800" baseline="0" dirty="0" smtClean="0"/>
              <a:t> </a:t>
            </a:r>
            <a:r>
              <a:rPr lang="es-ES" altLang="ja-JP" sz="800" baseline="0" dirty="0" err="1" smtClean="0"/>
              <a:t>accurate</a:t>
            </a:r>
            <a:r>
              <a:rPr lang="es-ES" altLang="ja-JP" sz="800" baseline="0" dirty="0" smtClean="0"/>
              <a:t> </a:t>
            </a:r>
            <a:r>
              <a:rPr lang="es-ES" altLang="ja-JP" sz="800" baseline="0" dirty="0" err="1" smtClean="0"/>
              <a:t>transaction</a:t>
            </a:r>
            <a:r>
              <a:rPr lang="es-ES" altLang="ja-JP" sz="800" baseline="0" dirty="0" smtClean="0"/>
              <a:t> </a:t>
            </a:r>
            <a:r>
              <a:rPr lang="es-ES" altLang="ja-JP" sz="800" baseline="0" dirty="0" err="1" smtClean="0"/>
              <a:t>level</a:t>
            </a:r>
            <a:r>
              <a:rPr lang="es-ES" altLang="ja-JP" sz="800" baseline="0" dirty="0" smtClean="0"/>
              <a:t>.</a:t>
            </a:r>
          </a:p>
          <a:p>
            <a:r>
              <a:rPr lang="es-ES" altLang="ja-JP" sz="800" baseline="0" dirty="0" smtClean="0"/>
              <a:t>TL4 &amp; TL3 are </a:t>
            </a:r>
            <a:r>
              <a:rPr lang="es-ES" altLang="ja-JP" sz="800" baseline="0" dirty="0" err="1" smtClean="0"/>
              <a:t>corresponding</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LT &amp; AT </a:t>
            </a:r>
            <a:r>
              <a:rPr lang="es-ES" altLang="ja-JP" sz="800" baseline="0" dirty="0" err="1" smtClean="0"/>
              <a:t>defined</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protocol</a:t>
            </a:r>
            <a:r>
              <a:rPr lang="es-ES" altLang="ja-JP" sz="800" baseline="0" dirty="0" smtClean="0"/>
              <a:t> of TLM2.0</a:t>
            </a:r>
          </a:p>
          <a:p>
            <a:r>
              <a:rPr lang="es-ES" altLang="ja-JP" sz="800" baseline="0" dirty="0" smtClean="0"/>
              <a:t>TL2 </a:t>
            </a:r>
            <a:r>
              <a:rPr lang="es-ES" altLang="ja-JP" sz="800" baseline="0" dirty="0" err="1" smtClean="0"/>
              <a:t>lies</a:t>
            </a:r>
            <a:r>
              <a:rPr lang="es-ES" altLang="ja-JP" sz="800" baseline="0" dirty="0" smtClean="0"/>
              <a:t> </a:t>
            </a:r>
            <a:r>
              <a:rPr lang="es-ES" altLang="ja-JP" sz="800" baseline="0" dirty="0" err="1" smtClean="0"/>
              <a:t>somewhere</a:t>
            </a:r>
            <a:r>
              <a:rPr lang="es-ES" altLang="ja-JP" sz="800" baseline="0" dirty="0" smtClean="0"/>
              <a:t> </a:t>
            </a:r>
            <a:r>
              <a:rPr lang="es-ES" altLang="ja-JP" sz="800" baseline="0" dirty="0" err="1" smtClean="0"/>
              <a:t>between</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protocol</a:t>
            </a:r>
            <a:r>
              <a:rPr lang="es-ES" altLang="ja-JP" sz="800" baseline="0" dirty="0" smtClean="0"/>
              <a:t> of TLM2.0 and </a:t>
            </a:r>
            <a:r>
              <a:rPr lang="es-ES" altLang="ja-JP" sz="800" baseline="0" dirty="0" err="1" smtClean="0"/>
              <a:t>the</a:t>
            </a:r>
            <a:r>
              <a:rPr lang="es-ES" altLang="ja-JP" sz="800" baseline="0" dirty="0" smtClean="0"/>
              <a:t> </a:t>
            </a:r>
            <a:r>
              <a:rPr lang="es-ES" altLang="ja-JP" sz="800" baseline="0" dirty="0" err="1" smtClean="0"/>
              <a:t>Cycle</a:t>
            </a:r>
            <a:r>
              <a:rPr lang="es-ES" altLang="ja-JP" sz="800" baseline="0" dirty="0" smtClean="0"/>
              <a:t> </a:t>
            </a:r>
            <a:r>
              <a:rPr lang="es-ES" altLang="ja-JP" sz="800" baseline="0" dirty="0" err="1" smtClean="0"/>
              <a:t>accrurate</a:t>
            </a:r>
            <a:r>
              <a:rPr lang="es-ES" altLang="ja-JP" sz="800" baseline="0" dirty="0" smtClean="0"/>
              <a:t> </a:t>
            </a:r>
            <a:r>
              <a:rPr lang="es-ES" altLang="ja-JP" sz="800" baseline="0" dirty="0" err="1" smtClean="0"/>
              <a:t>level</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allows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the</a:t>
            </a:r>
            <a:r>
              <a:rPr lang="es-ES" altLang="ja-JP" sz="800" baseline="0" dirty="0" smtClean="0"/>
              <a:t> inter-</a:t>
            </a:r>
            <a:r>
              <a:rPr lang="es-ES" altLang="ja-JP" sz="800" baseline="0" dirty="0" err="1" smtClean="0"/>
              <a:t>burst</a:t>
            </a:r>
            <a:r>
              <a:rPr lang="es-ES" altLang="ja-JP" sz="800" baseline="0" dirty="0" smtClean="0"/>
              <a:t> </a:t>
            </a:r>
            <a:r>
              <a:rPr lang="es-ES" altLang="ja-JP" sz="800" baseline="0" dirty="0" err="1" smtClean="0"/>
              <a:t>communication</a:t>
            </a:r>
            <a:endParaRPr lang="es-ES" altLang="ja-JP" sz="800" baseline="0" dirty="0" smtClean="0"/>
          </a:p>
          <a:p>
            <a:endParaRPr lang="es-ES" altLang="ja-JP" sz="800" baseline="0" dirty="0" smtClean="0"/>
          </a:p>
          <a:p>
            <a:r>
              <a:rPr lang="es-ES" altLang="ja-JP" sz="800" baseline="0" dirty="0" smtClean="0"/>
              <a:t>STARC TL </a:t>
            </a:r>
            <a:r>
              <a:rPr lang="es-ES" altLang="ja-JP" sz="800" baseline="0" dirty="0" err="1" smtClean="0"/>
              <a:t>Guidelines</a:t>
            </a:r>
            <a:r>
              <a:rPr lang="es-ES" altLang="ja-JP" sz="800" baseline="0" dirty="0" smtClean="0"/>
              <a:t> </a:t>
            </a:r>
            <a:r>
              <a:rPr lang="es-ES" altLang="ja-JP" sz="800" baseline="0" dirty="0" err="1" smtClean="0"/>
              <a:t>released</a:t>
            </a:r>
            <a:r>
              <a:rPr lang="es-ES" altLang="ja-JP" sz="800" baseline="0" dirty="0" smtClean="0"/>
              <a:t> </a:t>
            </a:r>
            <a:r>
              <a:rPr lang="es-ES" altLang="ja-JP" sz="800" baseline="0" dirty="0" err="1" smtClean="0"/>
              <a:t>by</a:t>
            </a:r>
            <a:r>
              <a:rPr lang="es-ES" altLang="ja-JP" sz="800" baseline="0" dirty="0" smtClean="0"/>
              <a:t> STARC </a:t>
            </a:r>
            <a:r>
              <a:rPr lang="es-ES" altLang="ja-JP" sz="800" baseline="0" dirty="0" err="1" smtClean="0"/>
              <a:t>does</a:t>
            </a:r>
            <a:r>
              <a:rPr lang="es-ES" altLang="ja-JP" sz="800" baseline="0" dirty="0" smtClean="0"/>
              <a:t> a </a:t>
            </a:r>
            <a:r>
              <a:rPr lang="es-ES" altLang="ja-JP" sz="800" baseline="0" dirty="0" err="1" smtClean="0"/>
              <a:t>comparison</a:t>
            </a:r>
            <a:r>
              <a:rPr lang="es-ES" altLang="ja-JP" sz="800" baseline="0" dirty="0" smtClean="0"/>
              <a:t> of </a:t>
            </a:r>
            <a:r>
              <a:rPr lang="es-ES" altLang="ja-JP" sz="800" baseline="0" dirty="0" err="1" smtClean="0"/>
              <a:t>various</a:t>
            </a:r>
            <a:r>
              <a:rPr lang="es-ES" altLang="ja-JP" sz="800" baseline="0" dirty="0" smtClean="0"/>
              <a:t> </a:t>
            </a:r>
            <a:r>
              <a:rPr lang="es-ES" altLang="ja-JP" sz="800" baseline="0" dirty="0" err="1" smtClean="0"/>
              <a:t>defintions</a:t>
            </a:r>
            <a:r>
              <a:rPr lang="es-ES" altLang="ja-JP" sz="800" baseline="0" dirty="0" smtClean="0"/>
              <a:t> popular in </a:t>
            </a:r>
            <a:r>
              <a:rPr lang="es-ES" altLang="ja-JP" sz="800" baseline="0" dirty="0" err="1" smtClean="0"/>
              <a:t>the</a:t>
            </a:r>
            <a:r>
              <a:rPr lang="es-ES" altLang="ja-JP" sz="800" baseline="0" dirty="0" smtClean="0"/>
              <a:t> </a:t>
            </a:r>
            <a:r>
              <a:rPr lang="es-ES" altLang="ja-JP" sz="800" baseline="0" dirty="0" err="1" smtClean="0"/>
              <a:t>industry</a:t>
            </a:r>
            <a:r>
              <a:rPr lang="es-ES" altLang="ja-JP" sz="800" baseline="0" dirty="0" smtClean="0"/>
              <a:t>, and </a:t>
            </a:r>
            <a:r>
              <a:rPr lang="es-ES" altLang="ja-JP" sz="800" baseline="0" dirty="0" err="1" smtClean="0"/>
              <a:t>they</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parameters</a:t>
            </a:r>
            <a:r>
              <a:rPr lang="es-ES" altLang="ja-JP" sz="800" baseline="0" dirty="0" smtClean="0"/>
              <a:t> in </a:t>
            </a:r>
            <a:r>
              <a:rPr lang="es-ES" altLang="ja-JP" sz="800" baseline="0" dirty="0" err="1" smtClean="0"/>
              <a:t>terms</a:t>
            </a:r>
            <a:r>
              <a:rPr lang="es-ES" altLang="ja-JP" sz="800" baseline="0" dirty="0" smtClean="0"/>
              <a:t> of </a:t>
            </a:r>
            <a:r>
              <a:rPr lang="es-ES" altLang="ja-JP" sz="800" baseline="0" dirty="0" err="1" smtClean="0"/>
              <a:t>which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abstraction</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work</a:t>
            </a:r>
            <a:r>
              <a:rPr lang="es-ES" altLang="ja-JP" sz="800" baseline="0" dirty="0" smtClean="0"/>
              <a:t> </a:t>
            </a:r>
            <a:r>
              <a:rPr lang="es-ES" altLang="ja-JP" sz="800" baseline="0" dirty="0" err="1" smtClean="0"/>
              <a:t>could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taken</a:t>
            </a:r>
            <a:r>
              <a:rPr lang="es-ES" altLang="ja-JP" sz="800" baseline="0" dirty="0" smtClean="0"/>
              <a:t> as </a:t>
            </a:r>
            <a:r>
              <a:rPr lang="es-ES" altLang="ja-JP" sz="800" baseline="0" dirty="0" err="1" smtClean="0"/>
              <a:t>the</a:t>
            </a:r>
            <a:r>
              <a:rPr lang="es-ES" altLang="ja-JP" sz="800" baseline="0" dirty="0" smtClean="0"/>
              <a:t> base </a:t>
            </a:r>
            <a:r>
              <a:rPr lang="es-ES" altLang="ja-JP" sz="800" baseline="0" dirty="0" err="1" smtClean="0"/>
              <a:t>to</a:t>
            </a:r>
            <a:r>
              <a:rPr lang="es-ES" altLang="ja-JP" sz="800" baseline="0" dirty="0" smtClean="0"/>
              <a:t> </a:t>
            </a:r>
            <a:r>
              <a:rPr lang="es-ES" altLang="ja-JP" sz="800" baseline="0" dirty="0" err="1" smtClean="0"/>
              <a:t>standardize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defintion</a:t>
            </a:r>
            <a:r>
              <a:rPr lang="es-ES" altLang="ja-JP" sz="800" baseline="0" dirty="0" smtClean="0"/>
              <a:t> of </a:t>
            </a:r>
            <a:r>
              <a:rPr lang="es-ES" altLang="ja-JP" sz="800" baseline="0" dirty="0" err="1" smtClean="0"/>
              <a:t>abstration</a:t>
            </a:r>
            <a:r>
              <a:rPr lang="es-ES" altLang="ja-JP" sz="800" baseline="0" dirty="0" smtClean="0"/>
              <a:t> </a:t>
            </a:r>
            <a:r>
              <a:rPr lang="es-ES" altLang="ja-JP" sz="800" baseline="0" dirty="0" err="1" smtClean="0"/>
              <a:t>levels</a:t>
            </a:r>
            <a:r>
              <a:rPr lang="es-ES" altLang="ja-JP" sz="800" baseline="0" dirty="0" smtClean="0"/>
              <a:t>.</a:t>
            </a:r>
          </a:p>
          <a:p>
            <a:r>
              <a:rPr lang="es-ES" altLang="ja-JP" sz="800" baseline="0" dirty="0" smtClean="0"/>
              <a:t>***</a:t>
            </a:r>
          </a:p>
          <a:p>
            <a:endParaRPr lang="es-ES" altLang="ja-JP" baseline="0" dirty="0" smtClean="0"/>
          </a:p>
          <a:p>
            <a:endParaRPr lang="es-ES" altLang="ja-JP"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4EAA71D9-997E-4ADA-8D19-34EA80603A6B}" type="slidenum">
              <a:rPr lang="ja-JP" altLang="en-US" smtClean="0">
                <a:latin typeface="Times New Roman" pitchFamily="16" charset="0"/>
              </a:rPr>
              <a:pPr>
                <a:defRPr/>
              </a:pPr>
              <a:t>17</a:t>
            </a:fld>
            <a:endParaRPr lang="en-US" altLang="ja-JP" smtClean="0">
              <a:latin typeface="Times New Roman" pitchFamily="16"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s-ES" altLang="ja-JP" sz="800" dirty="0" smtClean="0"/>
              <a:t>CircuitSutra </a:t>
            </a:r>
            <a:r>
              <a:rPr lang="es-ES" altLang="ja-JP" sz="800" dirty="0" err="1" smtClean="0"/>
              <a:t>is</a:t>
            </a:r>
            <a:r>
              <a:rPr lang="es-ES" altLang="ja-JP" sz="800" dirty="0" smtClean="0"/>
              <a:t> </a:t>
            </a:r>
            <a:r>
              <a:rPr lang="es-ES" altLang="ja-JP" sz="800" dirty="0" err="1" smtClean="0"/>
              <a:t>part</a:t>
            </a:r>
            <a:r>
              <a:rPr lang="es-ES" altLang="ja-JP" sz="800" dirty="0" smtClean="0"/>
              <a:t> of</a:t>
            </a:r>
            <a:r>
              <a:rPr lang="es-ES" altLang="ja-JP" sz="800" baseline="0" dirty="0" smtClean="0"/>
              <a:t> </a:t>
            </a:r>
            <a:r>
              <a:rPr lang="es-ES" altLang="ja-JP" sz="800" baseline="0" dirty="0" err="1" smtClean="0"/>
              <a:t>Cadence</a:t>
            </a:r>
            <a:r>
              <a:rPr lang="es-ES" altLang="ja-JP" sz="800" baseline="0" dirty="0" smtClean="0"/>
              <a:t> </a:t>
            </a:r>
            <a:r>
              <a:rPr lang="es-ES" altLang="ja-JP" sz="800" baseline="0" dirty="0" err="1" smtClean="0"/>
              <a:t>systems</a:t>
            </a:r>
            <a:r>
              <a:rPr lang="es-ES" altLang="ja-JP" sz="800" baseline="0" dirty="0" smtClean="0"/>
              <a:t> </a:t>
            </a:r>
            <a:r>
              <a:rPr lang="es-ES" altLang="ja-JP" sz="800" baseline="0" dirty="0" err="1" smtClean="0"/>
              <a:t>alliance</a:t>
            </a:r>
            <a:r>
              <a:rPr lang="es-ES" altLang="ja-JP" sz="800" baseline="0" dirty="0" smtClean="0"/>
              <a:t>.</a:t>
            </a:r>
          </a:p>
          <a:p>
            <a:endParaRPr lang="es-ES" altLang="ja-JP" sz="800" baseline="0" dirty="0" smtClean="0"/>
          </a:p>
          <a:p>
            <a:r>
              <a:rPr lang="es-ES" altLang="ja-JP" sz="800" baseline="0" dirty="0" err="1" smtClean="0"/>
              <a:t>Cadence</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advocating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based</a:t>
            </a:r>
            <a:r>
              <a:rPr lang="es-ES" altLang="ja-JP" sz="800" baseline="0" dirty="0" smtClean="0"/>
              <a:t> TLM D&amp;V </a:t>
            </a:r>
            <a:r>
              <a:rPr lang="es-ES" altLang="ja-JP" sz="800" baseline="0" dirty="0" err="1" smtClean="0"/>
              <a:t>methodology</a:t>
            </a:r>
            <a:endParaRPr lang="es-ES" altLang="ja-JP" sz="800" baseline="0" dirty="0" smtClean="0"/>
          </a:p>
          <a:p>
            <a:endParaRPr lang="es-ES" altLang="ja-JP" sz="800" baseline="0" dirty="0" smtClean="0"/>
          </a:p>
          <a:p>
            <a:r>
              <a:rPr lang="es-ES" altLang="ja-JP" sz="800" baseline="0" dirty="0" smtClean="0"/>
              <a:t>CircuitSutra </a:t>
            </a:r>
            <a:r>
              <a:rPr lang="es-ES" altLang="ja-JP" sz="800" baseline="0" dirty="0" err="1" smtClean="0"/>
              <a:t>have</a:t>
            </a:r>
            <a:r>
              <a:rPr lang="es-ES" altLang="ja-JP" sz="800" baseline="0" dirty="0" smtClean="0"/>
              <a:t> </a:t>
            </a:r>
            <a:r>
              <a:rPr lang="es-ES" altLang="ja-JP" sz="800" baseline="0" dirty="0" err="1" smtClean="0"/>
              <a:t>very</a:t>
            </a:r>
            <a:r>
              <a:rPr lang="es-ES" altLang="ja-JP" sz="800" baseline="0" dirty="0" smtClean="0"/>
              <a:t> </a:t>
            </a:r>
            <a:r>
              <a:rPr lang="es-ES" altLang="ja-JP" sz="800" baseline="0" dirty="0" err="1" smtClean="0"/>
              <a:t>good</a:t>
            </a:r>
            <a:r>
              <a:rPr lang="es-ES" altLang="ja-JP" sz="800" baseline="0" dirty="0" smtClean="0"/>
              <a:t> </a:t>
            </a:r>
            <a:r>
              <a:rPr lang="es-ES" altLang="ja-JP" sz="800" baseline="0" dirty="0" err="1" smtClean="0"/>
              <a:t>expertise</a:t>
            </a:r>
            <a:r>
              <a:rPr lang="es-ES" altLang="ja-JP" sz="800" baseline="0" dirty="0" smtClean="0"/>
              <a:t> in SystemC </a:t>
            </a:r>
            <a:r>
              <a:rPr lang="es-ES" altLang="ja-JP" sz="800" baseline="0" dirty="0" err="1" smtClean="0"/>
              <a:t>modeling</a:t>
            </a:r>
            <a:r>
              <a:rPr lang="es-ES" altLang="ja-JP" sz="800" baseline="0" dirty="0" smtClean="0"/>
              <a:t> </a:t>
            </a:r>
            <a:r>
              <a:rPr lang="es-ES" altLang="ja-JP" sz="800" baseline="0" dirty="0" err="1" smtClean="0"/>
              <a:t>which</a:t>
            </a:r>
            <a:r>
              <a:rPr lang="es-ES" altLang="ja-JP" sz="800" baseline="0" dirty="0" smtClean="0"/>
              <a:t> </a:t>
            </a:r>
            <a:r>
              <a:rPr lang="es-ES" altLang="ja-JP" sz="800" baseline="0" dirty="0" err="1" smtClean="0"/>
              <a:t>is</a:t>
            </a:r>
            <a:r>
              <a:rPr lang="es-ES" altLang="ja-JP" sz="800" baseline="0" dirty="0" smtClean="0"/>
              <a:t> at </a:t>
            </a:r>
            <a:r>
              <a:rPr lang="es-ES" altLang="ja-JP" sz="800" baseline="0" dirty="0" err="1" smtClean="0"/>
              <a:t>the</a:t>
            </a:r>
            <a:r>
              <a:rPr lang="es-ES" altLang="ja-JP" sz="800" baseline="0" dirty="0" smtClean="0"/>
              <a:t> </a:t>
            </a:r>
            <a:r>
              <a:rPr lang="es-ES" altLang="ja-JP" sz="800" baseline="0" dirty="0" err="1" smtClean="0"/>
              <a:t>heart</a:t>
            </a:r>
            <a:r>
              <a:rPr lang="es-ES" altLang="ja-JP" sz="800" baseline="0" dirty="0" smtClean="0"/>
              <a:t> of </a:t>
            </a:r>
            <a:r>
              <a:rPr lang="es-ES" altLang="ja-JP" sz="800" baseline="0" dirty="0" err="1" smtClean="0"/>
              <a:t>this</a:t>
            </a:r>
            <a:r>
              <a:rPr lang="es-ES" altLang="ja-JP" sz="800" baseline="0" dirty="0" smtClean="0"/>
              <a:t> new </a:t>
            </a:r>
            <a:r>
              <a:rPr lang="es-ES" altLang="ja-JP" sz="800" baseline="0" dirty="0" err="1" smtClean="0"/>
              <a:t>methodology</a:t>
            </a:r>
            <a:r>
              <a:rPr lang="es-ES" altLang="ja-JP" sz="800" baseline="0" dirty="0" smtClean="0"/>
              <a:t>. </a:t>
            </a:r>
          </a:p>
          <a:p>
            <a:r>
              <a:rPr lang="es-ES" altLang="ja-JP" sz="800" baseline="0" dirty="0" err="1" smtClean="0"/>
              <a:t>We</a:t>
            </a:r>
            <a:r>
              <a:rPr lang="es-ES" altLang="ja-JP" sz="800" baseline="0" dirty="0" smtClean="0"/>
              <a:t> are </a:t>
            </a:r>
            <a:r>
              <a:rPr lang="es-ES" altLang="ja-JP" sz="800" baseline="0" dirty="0" err="1" smtClean="0"/>
              <a:t>developing</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using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Cadence</a:t>
            </a:r>
            <a:r>
              <a:rPr lang="es-ES" altLang="ja-JP" sz="800" baseline="0" dirty="0" smtClean="0"/>
              <a:t> </a:t>
            </a:r>
            <a:r>
              <a:rPr lang="es-ES" altLang="ja-JP" sz="800" baseline="0" dirty="0" err="1" smtClean="0"/>
              <a:t>tools</a:t>
            </a:r>
            <a:r>
              <a:rPr lang="es-ES" altLang="ja-JP" sz="800" baseline="0" dirty="0" smtClean="0"/>
              <a:t> </a:t>
            </a:r>
            <a:r>
              <a:rPr lang="es-ES" altLang="ja-JP" sz="800" baseline="0" dirty="0" err="1" smtClean="0"/>
              <a:t>like</a:t>
            </a:r>
            <a:r>
              <a:rPr lang="es-ES" altLang="ja-JP" sz="800" baseline="0" dirty="0" smtClean="0"/>
              <a:t> C-2-Silicon, ISX, </a:t>
            </a:r>
            <a:r>
              <a:rPr lang="es-ES" altLang="ja-JP" sz="800" baseline="0" dirty="0" err="1" smtClean="0"/>
              <a:t>Extending</a:t>
            </a:r>
            <a:r>
              <a:rPr lang="es-ES" altLang="ja-JP" sz="800" baseline="0" dirty="0" smtClean="0"/>
              <a:t> UVM </a:t>
            </a:r>
            <a:r>
              <a:rPr lang="es-ES" altLang="ja-JP" sz="800" baseline="0" dirty="0" err="1" smtClean="0"/>
              <a:t>based</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endParaRPr lang="es-ES" altLang="ja-JP" sz="800" baseline="0" dirty="0" smtClean="0"/>
          </a:p>
          <a:p>
            <a:r>
              <a:rPr lang="es-ES" altLang="ja-JP" sz="800" baseline="0" dirty="0" err="1" smtClean="0"/>
              <a:t>We</a:t>
            </a:r>
            <a:r>
              <a:rPr lang="es-ES" altLang="ja-JP" sz="800" baseline="0" dirty="0" smtClean="0"/>
              <a:t> can </a:t>
            </a:r>
            <a:r>
              <a:rPr lang="es-ES" altLang="ja-JP" sz="800" baseline="0" dirty="0" err="1" smtClean="0"/>
              <a:t>help</a:t>
            </a:r>
            <a:r>
              <a:rPr lang="es-ES" altLang="ja-JP" sz="800" baseline="0" dirty="0" smtClean="0"/>
              <a:t> mutual </a:t>
            </a:r>
            <a:r>
              <a:rPr lang="es-ES" altLang="ja-JP" sz="800" baseline="0" dirty="0" err="1" smtClean="0"/>
              <a:t>customers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quickly</a:t>
            </a:r>
            <a:r>
              <a:rPr lang="es-ES" altLang="ja-JP" sz="800" baseline="0" dirty="0" smtClean="0"/>
              <a:t> </a:t>
            </a:r>
            <a:r>
              <a:rPr lang="es-ES" altLang="ja-JP" sz="800" baseline="0" dirty="0" err="1" smtClean="0"/>
              <a:t>get</a:t>
            </a:r>
            <a:r>
              <a:rPr lang="es-ES" altLang="ja-JP" sz="800" baseline="0" dirty="0" smtClean="0"/>
              <a:t> </a:t>
            </a:r>
            <a:r>
              <a:rPr lang="es-ES" altLang="ja-JP" sz="800" baseline="0" dirty="0" err="1" smtClean="0"/>
              <a:t>started</a:t>
            </a:r>
            <a:r>
              <a:rPr lang="es-ES" altLang="ja-JP" sz="800" baseline="0" dirty="0" smtClean="0"/>
              <a:t> </a:t>
            </a:r>
            <a:r>
              <a:rPr lang="es-ES" altLang="ja-JP" sz="800" baseline="0" dirty="0" err="1" smtClean="0"/>
              <a:t>with</a:t>
            </a:r>
            <a:r>
              <a:rPr lang="es-ES" altLang="ja-JP" sz="800" baseline="0" dirty="0" smtClean="0"/>
              <a:t> TLM D&amp;V </a:t>
            </a:r>
            <a:r>
              <a:rPr lang="es-ES" altLang="ja-JP" sz="800" baseline="0" dirty="0" err="1" smtClean="0"/>
              <a:t>methodology</a:t>
            </a:r>
            <a:endParaRPr lang="es-ES" altLang="ja-JP" sz="800" baseline="0" dirty="0" smtClean="0"/>
          </a:p>
          <a:p>
            <a:r>
              <a:rPr lang="es-ES" altLang="ja-JP" sz="800" dirty="0" smtClean="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33EA5338-7737-408F-A34A-92916567117F}" type="slidenum">
              <a:rPr lang="ja-JP" altLang="en-US" smtClean="0">
                <a:latin typeface="Times New Roman" pitchFamily="16" charset="0"/>
              </a:rPr>
              <a:pPr>
                <a:defRPr/>
              </a:pPr>
              <a:t>18</a:t>
            </a:fld>
            <a:endParaRPr lang="en-US" altLang="ja-JP" smtClean="0">
              <a:latin typeface="Times New Roman" pitchFamily="16"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s-ES" altLang="ja-JP"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C24DEAC6-1B76-4AC9-9D28-DA86FA9F695A}" type="slidenum">
              <a:rPr lang="ja-JP" altLang="en-US" smtClean="0">
                <a:latin typeface="Times New Roman" pitchFamily="16" charset="0"/>
              </a:rPr>
              <a:pPr>
                <a:defRPr/>
              </a:pPr>
              <a:t>19</a:t>
            </a:fld>
            <a:endParaRPr lang="en-US" altLang="ja-JP" smtClean="0">
              <a:latin typeface="Times New Roman" pitchFamily="16"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s-ES" altLang="ja-JP" sz="800" dirty="0" smtClean="0"/>
              <a:t>In short </a:t>
            </a:r>
            <a:r>
              <a:rPr lang="es-ES" altLang="ja-JP" sz="800" dirty="0" err="1" smtClean="0"/>
              <a:t>we</a:t>
            </a:r>
            <a:r>
              <a:rPr lang="es-ES" altLang="ja-JP" sz="800" dirty="0" smtClean="0"/>
              <a:t> can </a:t>
            </a:r>
            <a:r>
              <a:rPr lang="es-ES" altLang="ja-JP" sz="800" dirty="0" err="1" smtClean="0"/>
              <a:t>say</a:t>
            </a:r>
            <a:r>
              <a:rPr lang="es-ES" altLang="ja-JP" sz="800" dirty="0" smtClean="0"/>
              <a:t> </a:t>
            </a:r>
            <a:r>
              <a:rPr lang="es-ES" altLang="ja-JP" sz="800" dirty="0" err="1" smtClean="0"/>
              <a:t>that</a:t>
            </a:r>
            <a:r>
              <a:rPr lang="es-ES" altLang="ja-JP" sz="800" dirty="0" smtClean="0"/>
              <a:t> </a:t>
            </a:r>
            <a:r>
              <a:rPr lang="es-ES" altLang="ja-JP" sz="800" dirty="0" err="1" smtClean="0"/>
              <a:t>we</a:t>
            </a:r>
            <a:r>
              <a:rPr lang="es-ES" altLang="ja-JP" sz="800" dirty="0" smtClean="0"/>
              <a:t> </a:t>
            </a:r>
            <a:r>
              <a:rPr lang="es-ES" altLang="ja-JP" sz="800" dirty="0" err="1" smtClean="0"/>
              <a:t>help</a:t>
            </a:r>
            <a:r>
              <a:rPr lang="es-ES" altLang="ja-JP" sz="800" dirty="0" smtClean="0"/>
              <a:t> semiconductor </a:t>
            </a:r>
            <a:r>
              <a:rPr lang="es-ES" altLang="ja-JP" sz="800" dirty="0" err="1" smtClean="0"/>
              <a:t>companies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quick</a:t>
            </a:r>
            <a:r>
              <a:rPr lang="es-ES" altLang="ja-JP" sz="800" baseline="0" dirty="0" smtClean="0"/>
              <a:t> </a:t>
            </a:r>
            <a:r>
              <a:rPr lang="es-ES" altLang="ja-JP" sz="800" baseline="0" dirty="0" err="1" smtClean="0"/>
              <a:t>start</a:t>
            </a:r>
            <a:r>
              <a:rPr lang="es-ES" altLang="ja-JP" sz="800" baseline="0" dirty="0" smtClean="0"/>
              <a:t> </a:t>
            </a:r>
            <a:r>
              <a:rPr lang="es-ES" altLang="ja-JP" sz="800" baseline="0" dirty="0" err="1" smtClean="0"/>
              <a:t>their</a:t>
            </a:r>
            <a:r>
              <a:rPr lang="es-ES" altLang="ja-JP" sz="800" baseline="0" dirty="0" smtClean="0"/>
              <a:t> ESL </a:t>
            </a:r>
            <a:r>
              <a:rPr lang="es-ES" altLang="ja-JP" sz="800" baseline="0" dirty="0" err="1" smtClean="0"/>
              <a:t>activity</a:t>
            </a:r>
            <a:endParaRPr lang="es-ES" altLang="ja-JP" sz="800" baseline="0" dirty="0" smtClean="0"/>
          </a:p>
          <a:p>
            <a:endParaRPr lang="es-ES" altLang="ja-JP" sz="800" baseline="0" dirty="0" smtClean="0"/>
          </a:p>
          <a:p>
            <a:r>
              <a:rPr lang="es-ES" altLang="ja-JP" sz="800" baseline="0" dirty="0" err="1" smtClean="0"/>
              <a:t>We</a:t>
            </a:r>
            <a:r>
              <a:rPr lang="es-ES" altLang="ja-JP" sz="800" baseline="0" dirty="0" smtClean="0"/>
              <a:t> </a:t>
            </a:r>
            <a:r>
              <a:rPr lang="es-ES" altLang="ja-JP" sz="800" baseline="0" dirty="0" err="1" smtClean="0"/>
              <a:t>work</a:t>
            </a:r>
            <a:r>
              <a:rPr lang="es-ES" altLang="ja-JP" sz="800" baseline="0" dirty="0" smtClean="0"/>
              <a:t> in </a:t>
            </a:r>
            <a:r>
              <a:rPr lang="es-ES" altLang="ja-JP" sz="800" baseline="0" dirty="0" err="1" smtClean="0"/>
              <a:t>different</a:t>
            </a:r>
            <a:r>
              <a:rPr lang="es-ES" altLang="ja-JP" sz="800" baseline="0" dirty="0" smtClean="0"/>
              <a:t> </a:t>
            </a:r>
            <a:r>
              <a:rPr lang="es-ES" altLang="ja-JP" sz="800" baseline="0" dirty="0" err="1" smtClean="0"/>
              <a:t>business</a:t>
            </a:r>
            <a:r>
              <a:rPr lang="es-ES" altLang="ja-JP" sz="800" baseline="0" dirty="0" smtClean="0"/>
              <a:t> </a:t>
            </a:r>
            <a:r>
              <a:rPr lang="es-ES" altLang="ja-JP" sz="800" baseline="0" dirty="0" err="1" smtClean="0"/>
              <a:t>models</a:t>
            </a:r>
            <a:r>
              <a:rPr lang="es-ES" altLang="ja-JP" sz="800" baseline="0" dirty="0" smtClean="0"/>
              <a:t> as per </a:t>
            </a:r>
            <a:r>
              <a:rPr lang="es-ES" altLang="ja-JP" sz="800" baseline="0" dirty="0" err="1" smtClean="0"/>
              <a:t>the</a:t>
            </a:r>
            <a:r>
              <a:rPr lang="es-ES" altLang="ja-JP" sz="800" baseline="0" dirty="0" smtClean="0"/>
              <a:t> </a:t>
            </a:r>
            <a:r>
              <a:rPr lang="es-ES" altLang="ja-JP" sz="800" baseline="0" dirty="0" err="1" smtClean="0"/>
              <a:t>requirement</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customer</a:t>
            </a:r>
            <a:r>
              <a:rPr lang="es-ES" altLang="ja-JP" sz="800" baseline="0" dirty="0" smtClean="0"/>
              <a:t>.</a:t>
            </a:r>
          </a:p>
          <a:p>
            <a:endParaRPr lang="es-ES" altLang="ja-JP" sz="800" baseline="0" dirty="0" smtClean="0"/>
          </a:p>
          <a:p>
            <a:r>
              <a:rPr lang="es-ES" altLang="ja-JP" sz="800" baseline="0" dirty="0" err="1" smtClean="0"/>
              <a:t>We</a:t>
            </a:r>
            <a:r>
              <a:rPr lang="es-ES" altLang="ja-JP" sz="800" baseline="0" dirty="0" smtClean="0"/>
              <a:t> can </a:t>
            </a:r>
            <a:r>
              <a:rPr lang="es-ES" altLang="ja-JP" sz="800" baseline="0" dirty="0" err="1" smtClean="0"/>
              <a:t>setup</a:t>
            </a:r>
            <a:r>
              <a:rPr lang="es-ES" altLang="ja-JP" sz="800" baseline="0" dirty="0" smtClean="0"/>
              <a:t> a </a:t>
            </a:r>
            <a:r>
              <a:rPr lang="es-ES" altLang="ja-JP" sz="800" baseline="0" dirty="0" err="1" smtClean="0"/>
              <a:t>dedicated</a:t>
            </a:r>
            <a:r>
              <a:rPr lang="es-ES" altLang="ja-JP" sz="800" baseline="0" dirty="0" smtClean="0"/>
              <a:t> </a:t>
            </a:r>
            <a:r>
              <a:rPr lang="es-ES" altLang="ja-JP" sz="800" baseline="0" dirty="0" err="1" smtClean="0"/>
              <a:t>team</a:t>
            </a:r>
            <a:r>
              <a:rPr lang="es-ES" altLang="ja-JP" sz="800" baseline="0" dirty="0" smtClean="0"/>
              <a:t> </a:t>
            </a:r>
            <a:r>
              <a:rPr lang="es-ES" altLang="ja-JP" sz="800" baseline="0" dirty="0" err="1" smtClean="0"/>
              <a:t>for</a:t>
            </a:r>
            <a:r>
              <a:rPr lang="es-ES" altLang="ja-JP" sz="800" baseline="0" dirty="0" smtClean="0"/>
              <a:t> a </a:t>
            </a:r>
            <a:r>
              <a:rPr lang="es-ES" altLang="ja-JP" sz="800" baseline="0" dirty="0" err="1" smtClean="0"/>
              <a:t>customer</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acts</a:t>
            </a:r>
            <a:r>
              <a:rPr lang="es-ES" altLang="ja-JP" sz="800" baseline="0" dirty="0" smtClean="0"/>
              <a:t> as </a:t>
            </a:r>
            <a:r>
              <a:rPr lang="es-ES" altLang="ja-JP" sz="800" baseline="0" dirty="0" err="1" smtClean="0"/>
              <a:t>their</a:t>
            </a:r>
            <a:r>
              <a:rPr lang="es-ES" altLang="ja-JP" sz="800" baseline="0" dirty="0" smtClean="0"/>
              <a:t> extended </a:t>
            </a:r>
            <a:r>
              <a:rPr lang="es-ES" altLang="ja-JP" sz="800" baseline="0" dirty="0" err="1" smtClean="0"/>
              <a:t>team</a:t>
            </a:r>
            <a:r>
              <a:rPr lang="es-ES" altLang="ja-JP" sz="800" baseline="0" dirty="0" smtClean="0"/>
              <a:t> and </a:t>
            </a:r>
            <a:r>
              <a:rPr lang="es-ES" altLang="ja-JP" sz="800" baseline="0" dirty="0" err="1" smtClean="0"/>
              <a:t>communicate</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their</a:t>
            </a:r>
            <a:r>
              <a:rPr lang="es-ES" altLang="ja-JP" sz="800" baseline="0" dirty="0" smtClean="0"/>
              <a:t> managers / </a:t>
            </a:r>
            <a:r>
              <a:rPr lang="es-ES" altLang="ja-JP" sz="800" baseline="0" dirty="0" err="1" smtClean="0"/>
              <a:t>architects</a:t>
            </a:r>
            <a:r>
              <a:rPr lang="es-ES" altLang="ja-JP" sz="800" baseline="0" dirty="0" smtClean="0"/>
              <a:t> </a:t>
            </a:r>
            <a:r>
              <a:rPr lang="es-ES" altLang="ja-JP" sz="800" baseline="0" dirty="0" err="1" smtClean="0"/>
              <a:t>on</a:t>
            </a:r>
            <a:r>
              <a:rPr lang="es-ES" altLang="ja-JP" sz="800" baseline="0" dirty="0" smtClean="0"/>
              <a:t> </a:t>
            </a:r>
            <a:r>
              <a:rPr lang="es-ES" altLang="ja-JP" sz="800" baseline="0" dirty="0" err="1" smtClean="0"/>
              <a:t>day</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day</a:t>
            </a:r>
            <a:r>
              <a:rPr lang="es-ES" altLang="ja-JP" sz="800" baseline="0" dirty="0" smtClean="0"/>
              <a:t> </a:t>
            </a:r>
            <a:r>
              <a:rPr lang="es-ES" altLang="ja-JP" sz="800" baseline="0" dirty="0" err="1" smtClean="0"/>
              <a:t>basis</a:t>
            </a:r>
            <a:r>
              <a:rPr lang="es-ES" altLang="ja-JP" sz="800" baseline="0" dirty="0" smtClean="0"/>
              <a:t>.</a:t>
            </a:r>
          </a:p>
          <a:p>
            <a:endParaRPr lang="es-ES" altLang="ja-JP" sz="800" baseline="0" dirty="0" smtClean="0"/>
          </a:p>
          <a:p>
            <a:r>
              <a:rPr lang="es-ES" altLang="ja-JP" sz="800" baseline="0" dirty="0" err="1" smtClean="0"/>
              <a:t>Or</a:t>
            </a:r>
            <a:r>
              <a:rPr lang="es-ES" altLang="ja-JP" sz="800" baseline="0" dirty="0" smtClean="0"/>
              <a:t> </a:t>
            </a:r>
            <a:r>
              <a:rPr lang="es-ES" altLang="ja-JP" sz="800" baseline="0" dirty="0" err="1" smtClean="0"/>
              <a:t>we</a:t>
            </a:r>
            <a:r>
              <a:rPr lang="es-ES" altLang="ja-JP" sz="800" baseline="0" dirty="0" smtClean="0"/>
              <a:t> can </a:t>
            </a:r>
            <a:r>
              <a:rPr lang="es-ES" altLang="ja-JP" sz="800" baseline="0" dirty="0" err="1" smtClean="0"/>
              <a:t>take</a:t>
            </a:r>
            <a:r>
              <a:rPr lang="es-ES" altLang="ja-JP" sz="800" baseline="0" dirty="0" smtClean="0"/>
              <a:t> up </a:t>
            </a:r>
            <a:r>
              <a:rPr lang="es-ES" altLang="ja-JP" sz="800" baseline="0" dirty="0" err="1" smtClean="0"/>
              <a:t>the</a:t>
            </a:r>
            <a:r>
              <a:rPr lang="es-ES" altLang="ja-JP" sz="800" baseline="0" dirty="0" smtClean="0"/>
              <a:t> </a:t>
            </a:r>
            <a:r>
              <a:rPr lang="es-ES" altLang="ja-JP" sz="800" baseline="0" dirty="0" err="1" smtClean="0"/>
              <a:t>turnkey</a:t>
            </a:r>
            <a:r>
              <a:rPr lang="es-ES" altLang="ja-JP" sz="800" baseline="0" dirty="0" smtClean="0"/>
              <a:t> </a:t>
            </a:r>
            <a:r>
              <a:rPr lang="es-ES" altLang="ja-JP" sz="800" baseline="0" dirty="0" err="1" smtClean="0"/>
              <a:t>projects</a:t>
            </a:r>
            <a:r>
              <a:rPr lang="es-ES" altLang="ja-JP" sz="800" baseline="0" dirty="0" smtClean="0"/>
              <a:t> </a:t>
            </a:r>
            <a:r>
              <a:rPr lang="es-ES" altLang="ja-JP" sz="800" baseline="0" dirty="0" err="1" smtClean="0"/>
              <a:t>if</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specifications</a:t>
            </a:r>
            <a:r>
              <a:rPr lang="es-ES" altLang="ja-JP" sz="800" baseline="0" dirty="0" smtClean="0"/>
              <a:t> are </a:t>
            </a:r>
            <a:r>
              <a:rPr lang="es-ES" altLang="ja-JP" sz="800" baseline="0" dirty="0" err="1" smtClean="0"/>
              <a:t>well</a:t>
            </a:r>
            <a:r>
              <a:rPr lang="es-ES" altLang="ja-JP" sz="800" baseline="0" dirty="0" smtClean="0"/>
              <a:t> </a:t>
            </a:r>
            <a:r>
              <a:rPr lang="es-ES" altLang="ja-JP" sz="800" baseline="0" dirty="0" err="1" smtClean="0"/>
              <a:t>defined</a:t>
            </a:r>
            <a:endParaRPr lang="es-ES" altLang="ja-JP" sz="800" baseline="0" dirty="0" smtClean="0"/>
          </a:p>
          <a:p>
            <a:endParaRPr lang="es-ES" altLang="ja-JP" sz="800" baseline="0" dirty="0" smtClean="0"/>
          </a:p>
          <a:p>
            <a:r>
              <a:rPr lang="es-ES" altLang="ja-JP" sz="800" baseline="0" dirty="0" err="1" smtClean="0"/>
              <a:t>We</a:t>
            </a:r>
            <a:r>
              <a:rPr lang="es-ES" altLang="ja-JP" sz="800" baseline="0" dirty="0" smtClean="0"/>
              <a:t> can </a:t>
            </a:r>
            <a:r>
              <a:rPr lang="es-ES" altLang="ja-JP" sz="800" baseline="0" dirty="0" err="1" smtClean="0"/>
              <a:t>ramp</a:t>
            </a:r>
            <a:r>
              <a:rPr lang="es-ES" altLang="ja-JP" sz="800" baseline="0" dirty="0" smtClean="0"/>
              <a:t> up </a:t>
            </a:r>
            <a:r>
              <a:rPr lang="es-ES" altLang="ja-JP" sz="800" baseline="0" dirty="0" err="1" smtClean="0"/>
              <a:t>the</a:t>
            </a:r>
            <a:r>
              <a:rPr lang="es-ES" altLang="ja-JP" sz="800" baseline="0" dirty="0" smtClean="0"/>
              <a:t> </a:t>
            </a:r>
            <a:r>
              <a:rPr lang="es-ES" altLang="ja-JP" sz="800" baseline="0" dirty="0" err="1" smtClean="0"/>
              <a:t>team</a:t>
            </a:r>
            <a:r>
              <a:rPr lang="es-ES" altLang="ja-JP" sz="800" baseline="0" dirty="0" smtClean="0"/>
              <a:t> </a:t>
            </a:r>
            <a:r>
              <a:rPr lang="es-ES" altLang="ja-JP" sz="800" baseline="0" dirty="0" err="1" smtClean="0"/>
              <a:t>very</a:t>
            </a:r>
            <a:r>
              <a:rPr lang="es-ES" altLang="ja-JP" sz="800" baseline="0" dirty="0" smtClean="0"/>
              <a:t> </a:t>
            </a:r>
            <a:r>
              <a:rPr lang="es-ES" altLang="ja-JP" sz="800" baseline="0" dirty="0" err="1" smtClean="0"/>
              <a:t>fast</a:t>
            </a:r>
            <a:r>
              <a:rPr lang="es-ES" altLang="ja-JP" sz="800" baseline="0" dirty="0" smtClean="0"/>
              <a:t> as per </a:t>
            </a:r>
            <a:r>
              <a:rPr lang="es-ES" altLang="ja-JP" sz="800" baseline="0" dirty="0" err="1" smtClean="0"/>
              <a:t>the</a:t>
            </a:r>
            <a:r>
              <a:rPr lang="es-ES" altLang="ja-JP" sz="800" baseline="0" dirty="0" smtClean="0"/>
              <a:t> </a:t>
            </a:r>
            <a:r>
              <a:rPr lang="es-ES" altLang="ja-JP" sz="800" baseline="0" dirty="0" err="1" smtClean="0"/>
              <a:t>customers</a:t>
            </a:r>
            <a:r>
              <a:rPr lang="es-ES" altLang="ja-JP" sz="800" baseline="0" dirty="0" smtClean="0"/>
              <a:t> </a:t>
            </a:r>
            <a:r>
              <a:rPr lang="es-ES" altLang="ja-JP" sz="800" baseline="0" dirty="0" err="1" smtClean="0"/>
              <a:t>requirement</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provide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unique</a:t>
            </a:r>
            <a:r>
              <a:rPr lang="es-ES" altLang="ja-JP" sz="800" baseline="0" dirty="0" smtClean="0"/>
              <a:t> </a:t>
            </a:r>
            <a:r>
              <a:rPr lang="es-ES" altLang="ja-JP" sz="800" baseline="0" dirty="0" err="1" smtClean="0"/>
              <a:t>expertise</a:t>
            </a:r>
            <a:r>
              <a:rPr lang="es-ES" altLang="ja-JP" sz="800" baseline="0" dirty="0" smtClean="0"/>
              <a:t> and </a:t>
            </a:r>
            <a:r>
              <a:rPr lang="es-ES" altLang="ja-JP" sz="800" baseline="0" dirty="0" err="1" smtClean="0"/>
              <a:t>the</a:t>
            </a:r>
            <a:r>
              <a:rPr lang="es-ES" altLang="ja-JP" sz="800" baseline="0" dirty="0" smtClean="0"/>
              <a:t> </a:t>
            </a:r>
            <a:r>
              <a:rPr lang="es-ES" altLang="ja-JP" sz="800" baseline="0" dirty="0" err="1" smtClean="0"/>
              <a:t>scalability</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customers</a:t>
            </a:r>
            <a:r>
              <a:rPr lang="es-ES" altLang="ja-JP" sz="800" baseline="0" dirty="0" smtClean="0"/>
              <a:t>.</a:t>
            </a:r>
          </a:p>
          <a:p>
            <a:r>
              <a:rPr lang="es-ES" altLang="ja-JP" sz="800" baseline="0" dirty="0" smtClean="0"/>
              <a:t>***</a:t>
            </a:r>
          </a:p>
          <a:p>
            <a:endParaRPr lang="es-ES"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79D1DFAF-7A3C-475E-AA14-4B53EBCB258F}" type="slidenum">
              <a:rPr lang="ja-JP" altLang="en-US" smtClean="0">
                <a:latin typeface="Times New Roman" pitchFamily="16" charset="0"/>
              </a:rPr>
              <a:pPr>
                <a:defRPr/>
              </a:pPr>
              <a:t>2</a:t>
            </a:fld>
            <a:endParaRPr lang="en-US" altLang="ja-JP" smtClean="0">
              <a:latin typeface="Times New Roman" pitchFamily="16"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a:buFont typeface="Arial" pitchFamily="34" charset="0"/>
              <a:buChar char="•"/>
            </a:pPr>
            <a:r>
              <a:rPr lang="es-ES" altLang="ja-JP" sz="800" dirty="0" err="1" smtClean="0"/>
              <a:t>Let</a:t>
            </a:r>
            <a:r>
              <a:rPr lang="es-ES" altLang="ja-JP" sz="800" dirty="0" smtClean="0"/>
              <a:t> </a:t>
            </a:r>
            <a:r>
              <a:rPr lang="es-ES" altLang="ja-JP" sz="800" dirty="0" err="1" smtClean="0"/>
              <a:t>us</a:t>
            </a:r>
            <a:r>
              <a:rPr lang="es-ES" altLang="ja-JP" sz="800" dirty="0" smtClean="0"/>
              <a:t> </a:t>
            </a:r>
            <a:r>
              <a:rPr lang="es-ES" altLang="ja-JP" sz="800" dirty="0" err="1" smtClean="0"/>
              <a:t>start</a:t>
            </a:r>
            <a:r>
              <a:rPr lang="es-ES" altLang="ja-JP" sz="800" dirty="0" smtClean="0"/>
              <a:t> </a:t>
            </a:r>
            <a:r>
              <a:rPr lang="es-ES" altLang="ja-JP" sz="800" dirty="0" err="1" smtClean="0"/>
              <a:t>with</a:t>
            </a:r>
            <a:r>
              <a:rPr lang="es-ES" altLang="ja-JP" sz="800" dirty="0" smtClean="0"/>
              <a:t> a </a:t>
            </a:r>
            <a:r>
              <a:rPr lang="es-ES" altLang="ja-JP" sz="800" dirty="0" err="1" smtClean="0"/>
              <a:t>brief</a:t>
            </a:r>
            <a:r>
              <a:rPr lang="es-ES" altLang="ja-JP" sz="800" baseline="0" dirty="0" smtClean="0"/>
              <a:t> </a:t>
            </a:r>
            <a:r>
              <a:rPr lang="es-ES" altLang="ja-JP" sz="800" baseline="0" dirty="0" err="1" smtClean="0"/>
              <a:t>introduction</a:t>
            </a:r>
            <a:r>
              <a:rPr lang="es-ES" altLang="ja-JP" sz="800" baseline="0" dirty="0" smtClean="0"/>
              <a:t> </a:t>
            </a:r>
            <a:r>
              <a:rPr lang="es-ES" altLang="ja-JP" sz="800" baseline="0" dirty="0" err="1" smtClean="0"/>
              <a:t>about</a:t>
            </a:r>
            <a:r>
              <a:rPr lang="es-ES" altLang="ja-JP" sz="800" baseline="0" dirty="0" smtClean="0"/>
              <a:t> CircuitSutra.</a:t>
            </a:r>
          </a:p>
          <a:p>
            <a:r>
              <a:rPr lang="es-ES" altLang="ja-JP" sz="800" baseline="0" dirty="0" err="1" smtClean="0"/>
              <a:t>We</a:t>
            </a:r>
            <a:r>
              <a:rPr lang="es-ES" altLang="ja-JP" sz="800" baseline="0" dirty="0" smtClean="0"/>
              <a:t> are  a </a:t>
            </a:r>
            <a:r>
              <a:rPr lang="es-ES" altLang="ja-JP" sz="800" baseline="0" dirty="0" err="1" smtClean="0"/>
              <a:t>company</a:t>
            </a:r>
            <a:r>
              <a:rPr lang="es-ES" altLang="ja-JP" sz="800" baseline="0" dirty="0" smtClean="0"/>
              <a:t> </a:t>
            </a:r>
            <a:r>
              <a:rPr lang="es-ES" altLang="ja-JP" sz="800" baseline="0" dirty="0" err="1" smtClean="0"/>
              <a:t>based</a:t>
            </a:r>
            <a:r>
              <a:rPr lang="es-ES" altLang="ja-JP" sz="800" baseline="0" dirty="0" smtClean="0"/>
              <a:t> in Noida, India. </a:t>
            </a:r>
            <a:r>
              <a:rPr lang="es-ES" altLang="ja-JP" sz="800" baseline="0" dirty="0" err="1" smtClean="0"/>
              <a:t>Focussing</a:t>
            </a:r>
            <a:r>
              <a:rPr lang="es-ES" altLang="ja-JP" sz="800" baseline="0" dirty="0" smtClean="0"/>
              <a:t> </a:t>
            </a:r>
            <a:r>
              <a:rPr lang="es-ES" altLang="ja-JP" sz="800" baseline="0" dirty="0" err="1" smtClean="0"/>
              <a:t>on</a:t>
            </a:r>
            <a:r>
              <a:rPr lang="es-ES" altLang="ja-JP" sz="800" baseline="0" dirty="0" smtClean="0"/>
              <a:t> </a:t>
            </a:r>
            <a:r>
              <a:rPr lang="es-ES" altLang="ja-JP" sz="800" baseline="0" dirty="0" err="1" smtClean="0"/>
              <a:t>SoC</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services</a:t>
            </a:r>
            <a:r>
              <a:rPr lang="es-ES" altLang="ja-JP" sz="800" baseline="0" dirty="0" smtClean="0"/>
              <a:t> and </a:t>
            </a:r>
            <a:r>
              <a:rPr lang="es-ES" altLang="ja-JP" sz="800" baseline="0" dirty="0" err="1" smtClean="0"/>
              <a:t>embedded</a:t>
            </a:r>
            <a:r>
              <a:rPr lang="es-ES" altLang="ja-JP" sz="800" baseline="0" dirty="0" smtClean="0"/>
              <a:t> </a:t>
            </a:r>
            <a:r>
              <a:rPr lang="es-ES" altLang="ja-JP" sz="800" baseline="0" dirty="0" err="1" smtClean="0"/>
              <a:t>softwate</a:t>
            </a:r>
            <a:r>
              <a:rPr lang="es-ES" altLang="ja-JP" sz="800" baseline="0" dirty="0" smtClean="0"/>
              <a:t> </a:t>
            </a:r>
            <a:r>
              <a:rPr lang="es-ES" altLang="ja-JP" sz="800" baseline="0" dirty="0" err="1" smtClean="0"/>
              <a:t>services</a:t>
            </a:r>
            <a:r>
              <a:rPr lang="es-ES" altLang="ja-JP" sz="800" baseline="0" dirty="0" smtClean="0"/>
              <a:t> </a:t>
            </a:r>
            <a:r>
              <a:rPr lang="es-ES" altLang="ja-JP" sz="800" baseline="0" dirty="0" err="1" smtClean="0"/>
              <a:t>using</a:t>
            </a:r>
            <a:r>
              <a:rPr lang="es-ES" altLang="ja-JP" sz="800" baseline="0" dirty="0" smtClean="0"/>
              <a:t> virtual </a:t>
            </a:r>
            <a:r>
              <a:rPr lang="es-ES" altLang="ja-JP" sz="800" baseline="0" dirty="0" err="1" smtClean="0"/>
              <a:t>platforms</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talk</a:t>
            </a:r>
            <a:r>
              <a:rPr lang="es-ES" altLang="ja-JP" sz="800" baseline="0" dirty="0" smtClean="0"/>
              <a:t> in more </a:t>
            </a:r>
            <a:r>
              <a:rPr lang="es-ES" altLang="ja-JP" sz="800" baseline="0" dirty="0" err="1" smtClean="0"/>
              <a:t>detail</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our</a:t>
            </a:r>
            <a:r>
              <a:rPr lang="es-ES" altLang="ja-JP" sz="800" baseline="0" dirty="0" smtClean="0"/>
              <a:t> </a:t>
            </a:r>
            <a:r>
              <a:rPr lang="es-ES" altLang="ja-JP" sz="800" baseline="0" dirty="0" err="1" smtClean="0"/>
              <a:t>expertise</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By</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end</a:t>
            </a:r>
            <a:r>
              <a:rPr lang="es-ES" altLang="ja-JP" sz="800" baseline="0" dirty="0" smtClean="0"/>
              <a:t> of </a:t>
            </a:r>
            <a:r>
              <a:rPr lang="es-ES" altLang="ja-JP" sz="800" baseline="0" dirty="0" err="1" smtClean="0"/>
              <a:t>this</a:t>
            </a:r>
            <a:r>
              <a:rPr lang="es-ES" altLang="ja-JP" sz="800" baseline="0" dirty="0" smtClean="0"/>
              <a:t> </a:t>
            </a:r>
            <a:r>
              <a:rPr lang="es-ES" altLang="ja-JP" sz="800" baseline="0" dirty="0" err="1" smtClean="0"/>
              <a:t>presentation</a:t>
            </a:r>
            <a:r>
              <a:rPr lang="es-ES" altLang="ja-JP" sz="800" baseline="0" dirty="0" smtClean="0"/>
              <a:t>, </a:t>
            </a:r>
            <a:r>
              <a:rPr lang="es-ES" altLang="ja-JP" sz="800" baseline="0" dirty="0" err="1" smtClean="0"/>
              <a:t>you</a:t>
            </a:r>
            <a:r>
              <a:rPr lang="es-ES" altLang="ja-JP" sz="800" baseline="0" dirty="0" smtClean="0"/>
              <a:t> </a:t>
            </a:r>
            <a:r>
              <a:rPr lang="es-ES" altLang="ja-JP" sz="800" baseline="0" dirty="0" err="1" smtClean="0"/>
              <a:t>wil</a:t>
            </a:r>
            <a:r>
              <a:rPr lang="es-ES" altLang="ja-JP" sz="800" baseline="0" dirty="0" smtClean="0"/>
              <a:t> </a:t>
            </a:r>
            <a:r>
              <a:rPr lang="es-ES" altLang="ja-JP" sz="800" baseline="0" dirty="0" err="1" smtClean="0"/>
              <a:t>become</a:t>
            </a:r>
            <a:r>
              <a:rPr lang="es-ES" altLang="ja-JP" sz="800" baseline="0" dirty="0" smtClean="0"/>
              <a:t> </a:t>
            </a:r>
            <a:r>
              <a:rPr lang="es-ES" altLang="ja-JP" sz="800" baseline="0" dirty="0" err="1" smtClean="0"/>
              <a:t>aware</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various</a:t>
            </a:r>
            <a:r>
              <a:rPr lang="es-ES" altLang="ja-JP" sz="800" baseline="0" dirty="0" smtClean="0"/>
              <a:t> </a:t>
            </a:r>
            <a:r>
              <a:rPr lang="es-ES" altLang="ja-JP" sz="800" baseline="0" dirty="0" err="1" smtClean="0"/>
              <a:t>standards</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SoC</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domain</a:t>
            </a:r>
            <a:r>
              <a:rPr lang="es-ES" altLang="ja-JP" sz="800" baseline="0" dirty="0" smtClean="0"/>
              <a:t>.</a:t>
            </a:r>
          </a:p>
          <a:p>
            <a:r>
              <a:rPr lang="es-ES" altLang="ja-JP" sz="800" baseline="0" dirty="0" smtClean="0"/>
              <a:t>And </a:t>
            </a:r>
            <a:r>
              <a:rPr lang="es-ES" altLang="ja-JP" sz="800" baseline="0" dirty="0" err="1" smtClean="0"/>
              <a:t>what</a:t>
            </a:r>
            <a:r>
              <a:rPr lang="es-ES" altLang="ja-JP" sz="800" baseline="0" dirty="0" smtClean="0"/>
              <a:t> </a:t>
            </a:r>
            <a:r>
              <a:rPr lang="es-ES" altLang="ja-JP" sz="800" baseline="0" dirty="0" err="1" smtClean="0"/>
              <a:t>is</a:t>
            </a:r>
            <a:r>
              <a:rPr lang="es-ES" altLang="ja-JP" sz="800" baseline="0" dirty="0" smtClean="0"/>
              <a:t> role of </a:t>
            </a:r>
            <a:r>
              <a:rPr lang="es-ES" altLang="ja-JP" sz="800" baseline="0" dirty="0" err="1" smtClean="0"/>
              <a:t>these</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on</a:t>
            </a:r>
            <a:r>
              <a:rPr lang="es-ES" altLang="ja-JP" sz="800" baseline="0" dirty="0" smtClean="0"/>
              <a:t> </a:t>
            </a:r>
            <a:r>
              <a:rPr lang="es-ES" altLang="ja-JP" sz="800" baseline="0" dirty="0" err="1" smtClean="0"/>
              <a:t>the</a:t>
            </a:r>
            <a:r>
              <a:rPr lang="es-ES" altLang="ja-JP" sz="800" baseline="0" dirty="0" smtClean="0"/>
              <a:t> TLM </a:t>
            </a:r>
            <a:r>
              <a:rPr lang="es-ES" altLang="ja-JP" sz="800" baseline="0" dirty="0" err="1" smtClean="0"/>
              <a:t>driven</a:t>
            </a:r>
            <a:r>
              <a:rPr lang="es-ES" altLang="ja-JP" sz="800" baseline="0" dirty="0" smtClean="0"/>
              <a:t> D&amp;V </a:t>
            </a:r>
            <a:r>
              <a:rPr lang="es-ES" altLang="ja-JP" sz="800" baseline="0" dirty="0" err="1" smtClean="0"/>
              <a:t>methodology</a:t>
            </a:r>
            <a:r>
              <a:rPr lang="es-ES" altLang="ja-JP" sz="800" baseline="0" dirty="0" smtClean="0"/>
              <a:t> </a:t>
            </a:r>
            <a:r>
              <a:rPr lang="es-ES" altLang="ja-JP" sz="800" baseline="0" dirty="0" err="1" smtClean="0"/>
              <a:t>proposed</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Cadence</a:t>
            </a:r>
            <a:endParaRPr lang="es-ES" altLang="ja-JP" sz="800" baseline="0" dirty="0" smtClean="0"/>
          </a:p>
          <a:p>
            <a:r>
              <a:rPr lang="es-ES" altLang="ja-JP" sz="800" baseline="0" dirty="0" err="1" smtClean="0"/>
              <a:t>You</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also</a:t>
            </a:r>
            <a:r>
              <a:rPr lang="es-ES" altLang="ja-JP" sz="800" baseline="0" dirty="0" smtClean="0"/>
              <a:t> come </a:t>
            </a:r>
            <a:r>
              <a:rPr lang="es-ES" altLang="ja-JP" sz="800" baseline="0" dirty="0" err="1" smtClean="0"/>
              <a:t>to</a:t>
            </a:r>
            <a:r>
              <a:rPr lang="es-ES" altLang="ja-JP" sz="800" baseline="0" dirty="0" smtClean="0"/>
              <a:t> </a:t>
            </a:r>
            <a:r>
              <a:rPr lang="es-ES" altLang="ja-JP" sz="800" baseline="0" dirty="0" err="1" smtClean="0"/>
              <a:t>know</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CircuitSutra’s</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SoC</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domain</a:t>
            </a:r>
            <a:r>
              <a:rPr lang="es-ES" altLang="ja-JP" sz="800" baseline="0" dirty="0" smtClean="0"/>
              <a:t>, </a:t>
            </a:r>
            <a:r>
              <a:rPr lang="es-ES" altLang="ja-JP" sz="800" baseline="0" dirty="0" err="1" smtClean="0"/>
              <a:t>our</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using</a:t>
            </a:r>
            <a:r>
              <a:rPr lang="es-ES" altLang="ja-JP" sz="800" baseline="0" dirty="0" smtClean="0"/>
              <a:t> </a:t>
            </a:r>
            <a:r>
              <a:rPr lang="es-ES" altLang="ja-JP" sz="800" baseline="0" dirty="0" err="1" smtClean="0"/>
              <a:t>Cadence</a:t>
            </a:r>
            <a:r>
              <a:rPr lang="es-ES" altLang="ja-JP" sz="800" baseline="0" dirty="0" smtClean="0"/>
              <a:t> </a:t>
            </a:r>
            <a:r>
              <a:rPr lang="es-ES" altLang="ja-JP" sz="800" baseline="0" dirty="0" err="1" smtClean="0"/>
              <a:t>tools</a:t>
            </a:r>
            <a:r>
              <a:rPr lang="es-ES" altLang="ja-JP" sz="800" baseline="0" dirty="0" smtClean="0"/>
              <a:t> and </a:t>
            </a:r>
            <a:r>
              <a:rPr lang="es-ES" altLang="ja-JP" sz="800" baseline="0" dirty="0" err="1" smtClean="0"/>
              <a:t>how</a:t>
            </a:r>
            <a:r>
              <a:rPr lang="es-ES" altLang="ja-JP" sz="800" baseline="0" dirty="0" smtClean="0"/>
              <a:t> </a:t>
            </a:r>
            <a:r>
              <a:rPr lang="es-ES" altLang="ja-JP" sz="800" baseline="0" dirty="0" err="1" smtClean="0"/>
              <a:t>we</a:t>
            </a:r>
            <a:r>
              <a:rPr lang="es-ES" altLang="ja-JP" sz="800" baseline="0" dirty="0" smtClean="0"/>
              <a:t> can </a:t>
            </a:r>
            <a:r>
              <a:rPr lang="es-ES" altLang="ja-JP" sz="800" baseline="0" dirty="0" err="1" smtClean="0"/>
              <a:t>help</a:t>
            </a:r>
            <a:r>
              <a:rPr lang="es-ES" altLang="ja-JP" sz="800" baseline="0" dirty="0" smtClean="0"/>
              <a:t> </a:t>
            </a:r>
            <a:r>
              <a:rPr lang="es-ES" altLang="ja-JP" sz="800" baseline="0" dirty="0" err="1" smtClean="0"/>
              <a:t>the</a:t>
            </a:r>
            <a:r>
              <a:rPr lang="es-ES" altLang="ja-JP" sz="800" baseline="0" dirty="0" smtClean="0"/>
              <a:t> mutual </a:t>
            </a:r>
            <a:r>
              <a:rPr lang="es-ES" altLang="ja-JP" sz="800" baseline="0" dirty="0" err="1" smtClean="0"/>
              <a:t>customers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get</a:t>
            </a:r>
            <a:r>
              <a:rPr lang="es-ES" altLang="ja-JP" sz="800" baseline="0" dirty="0" smtClean="0"/>
              <a:t> </a:t>
            </a:r>
            <a:r>
              <a:rPr lang="es-ES" altLang="ja-JP" sz="800" baseline="0" dirty="0" err="1" smtClean="0"/>
              <a:t>started</a:t>
            </a:r>
            <a:r>
              <a:rPr lang="es-ES" altLang="ja-JP" sz="800" baseline="0" dirty="0" smtClean="0"/>
              <a:t> </a:t>
            </a:r>
            <a:r>
              <a:rPr lang="es-ES" altLang="ja-JP" sz="800" baseline="0" dirty="0" err="1" smtClean="0"/>
              <a:t>with</a:t>
            </a:r>
            <a:r>
              <a:rPr lang="es-ES" altLang="ja-JP" sz="800" baseline="0" dirty="0" smtClean="0"/>
              <a:t> TLM </a:t>
            </a:r>
            <a:r>
              <a:rPr lang="es-ES" altLang="ja-JP" sz="800" baseline="0" dirty="0" err="1" smtClean="0"/>
              <a:t>driven</a:t>
            </a:r>
            <a:r>
              <a:rPr lang="es-ES" altLang="ja-JP" sz="800" baseline="0" dirty="0" smtClean="0"/>
              <a:t> </a:t>
            </a:r>
            <a:r>
              <a:rPr lang="es-ES" altLang="ja-JP" sz="800" baseline="0" dirty="0" err="1" smtClean="0"/>
              <a:t>design</a:t>
            </a:r>
            <a:r>
              <a:rPr lang="es-ES" altLang="ja-JP" sz="800" baseline="0" dirty="0" smtClean="0"/>
              <a:t> and </a:t>
            </a:r>
            <a:r>
              <a:rPr lang="es-ES" altLang="ja-JP" sz="800" baseline="0" dirty="0" err="1" smtClean="0"/>
              <a:t>verification</a:t>
            </a:r>
            <a:r>
              <a:rPr lang="es-ES" altLang="ja-JP" sz="800" baseline="0" dirty="0" smtClean="0"/>
              <a:t> </a:t>
            </a:r>
            <a:r>
              <a:rPr lang="es-ES" altLang="ja-JP" sz="800" baseline="0" dirty="0" err="1" smtClean="0"/>
              <a:t>methodology</a:t>
            </a:r>
            <a:endParaRPr lang="es-ES" altLang="ja-JP" sz="800" baseline="0" dirty="0" smtClean="0"/>
          </a:p>
          <a:p>
            <a:pPr>
              <a:buFont typeface="Arial" pitchFamily="34" charset="0"/>
              <a:buNone/>
            </a:pPr>
            <a:endParaRPr lang="es-ES" altLang="ja-JP" sz="800" baseline="0" dirty="0" smtClean="0"/>
          </a:p>
          <a:p>
            <a:endParaRPr lang="es-ES" altLang="ja-JP"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66CEC61E-D9D1-4A39-B789-D7851CF7BC01}" type="slidenum">
              <a:rPr lang="ja-JP" altLang="en-US" smtClean="0">
                <a:latin typeface="Times New Roman" pitchFamily="16" charset="0"/>
              </a:rPr>
              <a:pPr>
                <a:defRPr/>
              </a:pPr>
              <a:t>3</a:t>
            </a:fld>
            <a:endParaRPr lang="en-US" altLang="ja-JP" smtClean="0">
              <a:latin typeface="Times New Roman" pitchFamily="16"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a:buFont typeface="Arial" pitchFamily="34" charset="0"/>
              <a:buChar char="•"/>
            </a:pPr>
            <a:r>
              <a:rPr lang="es-ES" altLang="ja-JP" sz="600" dirty="0" smtClean="0"/>
              <a:t>In </a:t>
            </a:r>
            <a:r>
              <a:rPr lang="es-ES" altLang="ja-JP" sz="600" dirty="0" err="1" smtClean="0"/>
              <a:t>this</a:t>
            </a:r>
            <a:r>
              <a:rPr lang="es-ES" altLang="ja-JP" sz="600" dirty="0" smtClean="0"/>
              <a:t> </a:t>
            </a:r>
            <a:r>
              <a:rPr lang="es-ES" altLang="ja-JP" sz="600" dirty="0" err="1" smtClean="0"/>
              <a:t>slide</a:t>
            </a:r>
            <a:r>
              <a:rPr lang="es-ES" altLang="ja-JP" sz="600" dirty="0" smtClean="0"/>
              <a:t> </a:t>
            </a:r>
            <a:r>
              <a:rPr lang="es-ES" altLang="ja-JP" sz="600" dirty="0" err="1" smtClean="0"/>
              <a:t>we</a:t>
            </a:r>
            <a:r>
              <a:rPr lang="es-ES" altLang="ja-JP" sz="600" dirty="0" smtClean="0"/>
              <a:t> </a:t>
            </a:r>
            <a:r>
              <a:rPr lang="es-ES" altLang="ja-JP" sz="600" dirty="0" err="1" smtClean="0"/>
              <a:t>will</a:t>
            </a:r>
            <a:r>
              <a:rPr lang="es-ES" altLang="ja-JP" sz="600" dirty="0" smtClean="0"/>
              <a:t> </a:t>
            </a:r>
            <a:r>
              <a:rPr lang="es-ES" altLang="ja-JP" sz="600" dirty="0" err="1" smtClean="0"/>
              <a:t>see</a:t>
            </a:r>
            <a:r>
              <a:rPr lang="es-ES" altLang="ja-JP" sz="600" dirty="0" smtClean="0"/>
              <a:t> </a:t>
            </a:r>
            <a:r>
              <a:rPr lang="es-ES" altLang="ja-JP" sz="600" dirty="0" err="1" smtClean="0"/>
              <a:t>what</a:t>
            </a:r>
            <a:r>
              <a:rPr lang="es-ES" altLang="ja-JP" sz="600" baseline="0" dirty="0" smtClean="0"/>
              <a:t> are </a:t>
            </a:r>
            <a:r>
              <a:rPr lang="es-ES" altLang="ja-JP" sz="600" baseline="0" dirty="0" err="1" smtClean="0"/>
              <a:t>the</a:t>
            </a:r>
            <a:r>
              <a:rPr lang="es-ES" altLang="ja-JP" sz="600" baseline="0" dirty="0" smtClean="0"/>
              <a:t> </a:t>
            </a:r>
            <a:r>
              <a:rPr lang="es-ES" altLang="ja-JP" sz="600" baseline="0" dirty="0" err="1" smtClean="0"/>
              <a:t>various</a:t>
            </a:r>
            <a:r>
              <a:rPr lang="es-ES" altLang="ja-JP" sz="600" baseline="0" dirty="0" smtClean="0"/>
              <a:t> </a:t>
            </a:r>
            <a:r>
              <a:rPr lang="es-ES" altLang="ja-JP" sz="600" baseline="0" dirty="0" err="1" smtClean="0"/>
              <a:t>standards</a:t>
            </a:r>
            <a:r>
              <a:rPr lang="es-ES" altLang="ja-JP" sz="600" baseline="0" dirty="0" smtClean="0"/>
              <a:t> </a:t>
            </a:r>
            <a:r>
              <a:rPr lang="es-ES" altLang="ja-JP" sz="600" baseline="0" dirty="0" err="1" smtClean="0"/>
              <a:t>developed</a:t>
            </a:r>
            <a:r>
              <a:rPr lang="es-ES" altLang="ja-JP" sz="600" baseline="0" dirty="0" smtClean="0"/>
              <a:t> in </a:t>
            </a:r>
            <a:r>
              <a:rPr lang="es-ES" altLang="ja-JP" sz="600" baseline="0" dirty="0" err="1" smtClean="0"/>
              <a:t>the</a:t>
            </a:r>
            <a:r>
              <a:rPr lang="es-ES" altLang="ja-JP" sz="600" baseline="0" dirty="0" smtClean="0"/>
              <a:t> </a:t>
            </a:r>
            <a:r>
              <a:rPr lang="es-ES" altLang="ja-JP" sz="600" baseline="0" dirty="0" err="1" smtClean="0"/>
              <a:t>SoC</a:t>
            </a:r>
            <a:r>
              <a:rPr lang="es-ES" altLang="ja-JP" sz="600" baseline="0" dirty="0" smtClean="0"/>
              <a:t> </a:t>
            </a:r>
            <a:r>
              <a:rPr lang="es-ES" altLang="ja-JP" sz="600" baseline="0" dirty="0" err="1" smtClean="0"/>
              <a:t>modeling</a:t>
            </a:r>
            <a:r>
              <a:rPr lang="es-ES" altLang="ja-JP" sz="600" baseline="0" dirty="0" smtClean="0"/>
              <a:t> </a:t>
            </a:r>
            <a:r>
              <a:rPr lang="es-ES" altLang="ja-JP" sz="600" baseline="0" dirty="0" err="1" smtClean="0"/>
              <a:t>domain</a:t>
            </a:r>
            <a:r>
              <a:rPr lang="es-ES" altLang="ja-JP" sz="600" baseline="0" dirty="0" smtClean="0"/>
              <a:t>.</a:t>
            </a:r>
          </a:p>
          <a:p>
            <a:endParaRPr lang="es-ES" altLang="ja-JP" sz="600" baseline="0" dirty="0" smtClean="0"/>
          </a:p>
          <a:p>
            <a:pPr>
              <a:buFont typeface="Arial" pitchFamily="34" charset="0"/>
              <a:buChar char="•"/>
            </a:pPr>
            <a:r>
              <a:rPr lang="es-ES" altLang="ja-JP" sz="600" baseline="0" dirty="0" err="1" smtClean="0"/>
              <a:t>First</a:t>
            </a:r>
            <a:r>
              <a:rPr lang="es-ES" altLang="ja-JP" sz="600" baseline="0" dirty="0" smtClean="0"/>
              <a:t> </a:t>
            </a:r>
            <a:r>
              <a:rPr lang="es-ES" altLang="ja-JP" sz="600" baseline="0" dirty="0" err="1" smtClean="0"/>
              <a:t>is</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modeling</a:t>
            </a:r>
            <a:r>
              <a:rPr lang="es-ES" altLang="ja-JP" sz="600" baseline="0" dirty="0" smtClean="0"/>
              <a:t> </a:t>
            </a:r>
            <a:r>
              <a:rPr lang="es-ES" altLang="ja-JP" sz="600" baseline="0" dirty="0" err="1" smtClean="0"/>
              <a:t>language</a:t>
            </a:r>
            <a:r>
              <a:rPr lang="es-ES" altLang="ja-JP" sz="600" baseline="0" dirty="0" smtClean="0"/>
              <a:t>.</a:t>
            </a:r>
          </a:p>
          <a:p>
            <a:r>
              <a:rPr lang="es-ES" altLang="ja-JP" sz="600" baseline="0" dirty="0" smtClean="0"/>
              <a:t>SystemC </a:t>
            </a:r>
            <a:r>
              <a:rPr lang="es-ES" altLang="ja-JP" sz="600" baseline="0" dirty="0" err="1" smtClean="0"/>
              <a:t>is</a:t>
            </a:r>
            <a:r>
              <a:rPr lang="es-ES" altLang="ja-JP" sz="600" baseline="0" dirty="0" smtClean="0"/>
              <a:t> </a:t>
            </a:r>
            <a:r>
              <a:rPr lang="es-ES" altLang="ja-JP" sz="600" baseline="0" dirty="0" err="1" smtClean="0"/>
              <a:t>very</a:t>
            </a:r>
            <a:r>
              <a:rPr lang="es-ES" altLang="ja-JP" sz="600" baseline="0" dirty="0" smtClean="0"/>
              <a:t> </a:t>
            </a:r>
            <a:r>
              <a:rPr lang="es-ES" altLang="ja-JP" sz="600" baseline="0" dirty="0" err="1" smtClean="0"/>
              <a:t>much</a:t>
            </a:r>
            <a:r>
              <a:rPr lang="es-ES" altLang="ja-JP" sz="600" baseline="0" dirty="0" smtClean="0"/>
              <a:t> </a:t>
            </a:r>
            <a:r>
              <a:rPr lang="es-ES" altLang="ja-JP" sz="600" baseline="0" dirty="0" err="1" smtClean="0"/>
              <a:t>becoming</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standard</a:t>
            </a:r>
            <a:r>
              <a:rPr lang="es-ES" altLang="ja-JP" sz="600" baseline="0" dirty="0" smtClean="0"/>
              <a:t> </a:t>
            </a:r>
            <a:r>
              <a:rPr lang="es-ES" altLang="ja-JP" sz="600" baseline="0" dirty="0" err="1" smtClean="0"/>
              <a:t>language</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creating</a:t>
            </a:r>
            <a:r>
              <a:rPr lang="es-ES" altLang="ja-JP" sz="600" baseline="0" dirty="0" smtClean="0"/>
              <a:t> </a:t>
            </a:r>
            <a:r>
              <a:rPr lang="es-ES" altLang="ja-JP" sz="600" baseline="0" dirty="0" err="1" smtClean="0"/>
              <a:t>the</a:t>
            </a:r>
            <a:r>
              <a:rPr lang="es-ES" altLang="ja-JP" sz="600" baseline="0" dirty="0" smtClean="0"/>
              <a:t> software </a:t>
            </a:r>
            <a:r>
              <a:rPr lang="es-ES" altLang="ja-JP" sz="600" baseline="0" dirty="0" err="1" smtClean="0"/>
              <a:t>models</a:t>
            </a:r>
            <a:r>
              <a:rPr lang="es-ES" altLang="ja-JP" sz="600" baseline="0" dirty="0" smtClean="0"/>
              <a:t> of </a:t>
            </a:r>
            <a:r>
              <a:rPr lang="es-ES" altLang="ja-JP" sz="600" baseline="0" dirty="0" err="1" smtClean="0"/>
              <a:t>the</a:t>
            </a:r>
            <a:r>
              <a:rPr lang="es-ES" altLang="ja-JP" sz="600" baseline="0" dirty="0" smtClean="0"/>
              <a:t> </a:t>
            </a:r>
            <a:r>
              <a:rPr lang="es-ES" altLang="ja-JP" sz="600" baseline="0" dirty="0" err="1" smtClean="0"/>
              <a:t>SoC</a:t>
            </a:r>
            <a:r>
              <a:rPr lang="es-ES" altLang="ja-JP" sz="600" baseline="0" dirty="0" smtClean="0"/>
              <a:t> </a:t>
            </a:r>
            <a:r>
              <a:rPr lang="es-ES" altLang="ja-JP" sz="600" baseline="0" dirty="0" err="1" smtClean="0"/>
              <a:t>or</a:t>
            </a:r>
            <a:r>
              <a:rPr lang="es-ES" altLang="ja-JP" sz="600" baseline="0" dirty="0" smtClean="0"/>
              <a:t> individual IP blocks.</a:t>
            </a:r>
          </a:p>
          <a:p>
            <a:r>
              <a:rPr lang="es-ES" altLang="ja-JP" sz="600" baseline="0" dirty="0" err="1" smtClean="0"/>
              <a:t>It</a:t>
            </a:r>
            <a:r>
              <a:rPr lang="es-ES" altLang="ja-JP" sz="600" baseline="0" dirty="0" smtClean="0"/>
              <a:t> </a:t>
            </a:r>
            <a:r>
              <a:rPr lang="es-ES" altLang="ja-JP" sz="600" baseline="0" dirty="0" err="1" smtClean="0"/>
              <a:t>is</a:t>
            </a:r>
            <a:r>
              <a:rPr lang="es-ES" altLang="ja-JP" sz="600" baseline="0" dirty="0" smtClean="0"/>
              <a:t> </a:t>
            </a:r>
            <a:r>
              <a:rPr lang="es-ES" altLang="ja-JP" sz="600" baseline="0" dirty="0" err="1" smtClean="0"/>
              <a:t>based</a:t>
            </a:r>
            <a:r>
              <a:rPr lang="es-ES" altLang="ja-JP" sz="600" baseline="0" dirty="0" smtClean="0"/>
              <a:t> </a:t>
            </a:r>
            <a:r>
              <a:rPr lang="es-ES" altLang="ja-JP" sz="600" baseline="0" dirty="0" err="1" smtClean="0"/>
              <a:t>on</a:t>
            </a:r>
            <a:r>
              <a:rPr lang="es-ES" altLang="ja-JP" sz="600" baseline="0" dirty="0" smtClean="0"/>
              <a:t> C, C++ and </a:t>
            </a:r>
            <a:r>
              <a:rPr lang="es-ES" altLang="ja-JP" sz="600" baseline="0" dirty="0" err="1" smtClean="0"/>
              <a:t>hence</a:t>
            </a:r>
            <a:r>
              <a:rPr lang="es-ES" altLang="ja-JP" sz="600" baseline="0" dirty="0" smtClean="0"/>
              <a:t> </a:t>
            </a:r>
            <a:r>
              <a:rPr lang="es-ES" altLang="ja-JP" sz="600" baseline="0" dirty="0" err="1" smtClean="0"/>
              <a:t>gets</a:t>
            </a:r>
            <a:r>
              <a:rPr lang="es-ES" altLang="ja-JP" sz="600" baseline="0" dirty="0" smtClean="0"/>
              <a:t> </a:t>
            </a:r>
            <a:r>
              <a:rPr lang="es-ES" altLang="ja-JP" sz="600" baseline="0" dirty="0" err="1" smtClean="0"/>
              <a:t>the</a:t>
            </a:r>
            <a:r>
              <a:rPr lang="es-ES" altLang="ja-JP" sz="600" baseline="0" dirty="0" smtClean="0"/>
              <a:t> full </a:t>
            </a:r>
            <a:r>
              <a:rPr lang="es-ES" altLang="ja-JP" sz="600" baseline="0" dirty="0" err="1" smtClean="0"/>
              <a:t>power</a:t>
            </a:r>
            <a:r>
              <a:rPr lang="es-ES" altLang="ja-JP" sz="600" baseline="0" dirty="0" smtClean="0"/>
              <a:t> of </a:t>
            </a:r>
            <a:r>
              <a:rPr lang="es-ES" altLang="ja-JP" sz="600" baseline="0" dirty="0" err="1" smtClean="0"/>
              <a:t>these</a:t>
            </a:r>
            <a:r>
              <a:rPr lang="es-ES" altLang="ja-JP" sz="600" baseline="0" dirty="0" smtClean="0"/>
              <a:t> </a:t>
            </a:r>
            <a:r>
              <a:rPr lang="es-ES" altLang="ja-JP" sz="600" baseline="0" dirty="0" err="1" smtClean="0"/>
              <a:t>programming</a:t>
            </a:r>
            <a:r>
              <a:rPr lang="es-ES" altLang="ja-JP" sz="600" baseline="0" dirty="0" smtClean="0"/>
              <a:t> </a:t>
            </a:r>
            <a:r>
              <a:rPr lang="es-ES" altLang="ja-JP" sz="600" baseline="0" dirty="0" err="1" smtClean="0"/>
              <a:t>laguages</a:t>
            </a:r>
            <a:r>
              <a:rPr lang="es-ES" altLang="ja-JP" sz="600" baseline="0" dirty="0" smtClean="0"/>
              <a:t>.</a:t>
            </a:r>
          </a:p>
          <a:p>
            <a:r>
              <a:rPr lang="es-ES" altLang="ja-JP" sz="600" baseline="0" dirty="0" smtClean="0"/>
              <a:t>C, C++ </a:t>
            </a:r>
            <a:r>
              <a:rPr lang="es-ES" altLang="ja-JP" sz="600" baseline="0" dirty="0" err="1" smtClean="0"/>
              <a:t>have</a:t>
            </a:r>
            <a:r>
              <a:rPr lang="es-ES" altLang="ja-JP" sz="600" baseline="0" dirty="0" smtClean="0"/>
              <a:t> </a:t>
            </a:r>
            <a:r>
              <a:rPr lang="es-ES" altLang="ja-JP" sz="600" baseline="0" dirty="0" err="1" smtClean="0"/>
              <a:t>been</a:t>
            </a:r>
            <a:r>
              <a:rPr lang="es-ES" altLang="ja-JP" sz="600" baseline="0" dirty="0" smtClean="0"/>
              <a:t> </a:t>
            </a:r>
            <a:r>
              <a:rPr lang="es-ES" altLang="ja-JP" sz="600" baseline="0" dirty="0" err="1" smtClean="0"/>
              <a:t>used</a:t>
            </a:r>
            <a:r>
              <a:rPr lang="es-ES" altLang="ja-JP" sz="600" baseline="0" dirty="0" smtClean="0"/>
              <a:t> </a:t>
            </a:r>
            <a:r>
              <a:rPr lang="es-ES" altLang="ja-JP" sz="600" baseline="0" dirty="0" err="1" smtClean="0"/>
              <a:t>since</a:t>
            </a:r>
            <a:r>
              <a:rPr lang="es-ES" altLang="ja-JP" sz="600" baseline="0" dirty="0" smtClean="0"/>
              <a:t> </a:t>
            </a:r>
            <a:r>
              <a:rPr lang="es-ES" altLang="ja-JP" sz="600" baseline="0" dirty="0" err="1" smtClean="0"/>
              <a:t>long</a:t>
            </a:r>
            <a:r>
              <a:rPr lang="es-ES" altLang="ja-JP" sz="600" baseline="0" dirty="0" smtClean="0"/>
              <a:t> time </a:t>
            </a:r>
            <a:r>
              <a:rPr lang="es-ES" altLang="ja-JP" sz="600" baseline="0" dirty="0" err="1" smtClean="0"/>
              <a:t>for</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modeling</a:t>
            </a:r>
            <a:r>
              <a:rPr lang="es-ES" altLang="ja-JP" sz="600" baseline="0" dirty="0" smtClean="0"/>
              <a:t> of </a:t>
            </a:r>
            <a:r>
              <a:rPr lang="es-ES" altLang="ja-JP" sz="600" baseline="0" dirty="0" err="1" smtClean="0"/>
              <a:t>electronics</a:t>
            </a:r>
            <a:r>
              <a:rPr lang="es-ES" altLang="ja-JP" sz="600" baseline="0" dirty="0" smtClean="0"/>
              <a:t> </a:t>
            </a:r>
            <a:r>
              <a:rPr lang="es-ES" altLang="ja-JP" sz="600" baseline="0" dirty="0" err="1" smtClean="0"/>
              <a:t>systems</a:t>
            </a:r>
            <a:r>
              <a:rPr lang="es-ES" altLang="ja-JP" sz="600" baseline="0" dirty="0" smtClean="0"/>
              <a:t>. SystemC </a:t>
            </a:r>
            <a:r>
              <a:rPr lang="es-ES" altLang="ja-JP" sz="600" baseline="0" dirty="0" err="1" smtClean="0"/>
              <a:t>provides</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standard</a:t>
            </a:r>
            <a:r>
              <a:rPr lang="es-ES" altLang="ja-JP" sz="600" baseline="0" dirty="0" smtClean="0"/>
              <a:t> </a:t>
            </a:r>
            <a:r>
              <a:rPr lang="es-ES" altLang="ja-JP" sz="600" baseline="0" dirty="0" err="1" smtClean="0"/>
              <a:t>way</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various</a:t>
            </a:r>
            <a:r>
              <a:rPr lang="es-ES" altLang="ja-JP" sz="600" baseline="0" dirty="0" smtClean="0"/>
              <a:t> </a:t>
            </a:r>
            <a:r>
              <a:rPr lang="es-ES" altLang="ja-JP" sz="600" baseline="0" dirty="0" err="1" smtClean="0"/>
              <a:t>electronics</a:t>
            </a:r>
            <a:r>
              <a:rPr lang="es-ES" altLang="ja-JP" sz="600" baseline="0" dirty="0" smtClean="0"/>
              <a:t> </a:t>
            </a:r>
            <a:r>
              <a:rPr lang="es-ES" altLang="ja-JP" sz="600" baseline="0" dirty="0" err="1" smtClean="0"/>
              <a:t>concepts</a:t>
            </a:r>
            <a:r>
              <a:rPr lang="es-ES" altLang="ja-JP" sz="600" baseline="0" dirty="0" smtClean="0"/>
              <a:t> </a:t>
            </a:r>
            <a:r>
              <a:rPr lang="es-ES" altLang="ja-JP" sz="600" baseline="0" dirty="0" err="1" smtClean="0"/>
              <a:t>like</a:t>
            </a:r>
            <a:r>
              <a:rPr lang="es-ES" altLang="ja-JP" sz="600" baseline="0" dirty="0" smtClean="0"/>
              <a:t> </a:t>
            </a:r>
            <a:r>
              <a:rPr lang="es-ES" altLang="ja-JP" sz="600" baseline="0" dirty="0" err="1" smtClean="0"/>
              <a:t>Hierarchy</a:t>
            </a:r>
            <a:r>
              <a:rPr lang="es-ES" altLang="ja-JP" sz="600" baseline="0" dirty="0" smtClean="0"/>
              <a:t> &amp; </a:t>
            </a:r>
            <a:r>
              <a:rPr lang="es-ES" altLang="ja-JP" sz="600" baseline="0" dirty="0" err="1" smtClean="0"/>
              <a:t>concurrency</a:t>
            </a:r>
            <a:r>
              <a:rPr lang="es-ES" altLang="ja-JP" sz="600" baseline="0" dirty="0" smtClean="0"/>
              <a:t>. </a:t>
            </a:r>
            <a:r>
              <a:rPr lang="es-ES" altLang="ja-JP" sz="600" baseline="0" dirty="0" err="1" smtClean="0"/>
              <a:t>Earlier</a:t>
            </a:r>
            <a:r>
              <a:rPr lang="es-ES" altLang="ja-JP" sz="600" baseline="0" dirty="0" smtClean="0"/>
              <a:t> </a:t>
            </a:r>
            <a:r>
              <a:rPr lang="es-ES" altLang="ja-JP" sz="600" baseline="0" dirty="0" err="1" smtClean="0"/>
              <a:t>people</a:t>
            </a:r>
            <a:r>
              <a:rPr lang="es-ES" altLang="ja-JP" sz="600" baseline="0" dirty="0" smtClean="0"/>
              <a:t> </a:t>
            </a:r>
            <a:r>
              <a:rPr lang="es-ES" altLang="ja-JP" sz="600" baseline="0" dirty="0" err="1" smtClean="0"/>
              <a:t>were</a:t>
            </a:r>
            <a:r>
              <a:rPr lang="es-ES" altLang="ja-JP" sz="600" baseline="0" dirty="0" smtClean="0"/>
              <a:t> </a:t>
            </a:r>
            <a:r>
              <a:rPr lang="es-ES" altLang="ja-JP" sz="600" baseline="0" dirty="0" err="1" smtClean="0"/>
              <a:t>using</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proprietary</a:t>
            </a:r>
            <a:r>
              <a:rPr lang="es-ES" altLang="ja-JP" sz="600" baseline="0" dirty="0" smtClean="0"/>
              <a:t> </a:t>
            </a:r>
            <a:r>
              <a:rPr lang="es-ES" altLang="ja-JP" sz="600" baseline="0" dirty="0" err="1" smtClean="0"/>
              <a:t>methods</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these</a:t>
            </a:r>
            <a:r>
              <a:rPr lang="es-ES" altLang="ja-JP" sz="600" baseline="0" dirty="0" smtClean="0"/>
              <a:t> </a:t>
            </a:r>
            <a:r>
              <a:rPr lang="es-ES" altLang="ja-JP" sz="600" baseline="0" dirty="0" err="1" smtClean="0"/>
              <a:t>concepts</a:t>
            </a:r>
            <a:r>
              <a:rPr lang="es-ES" altLang="ja-JP" sz="600" baseline="0" dirty="0" smtClean="0"/>
              <a:t> in C, C++.</a:t>
            </a:r>
          </a:p>
          <a:p>
            <a:r>
              <a:rPr lang="es-ES" altLang="ja-JP" sz="600" baseline="0" dirty="0" smtClean="0"/>
              <a:t>SystemC </a:t>
            </a:r>
            <a:r>
              <a:rPr lang="es-ES" altLang="ja-JP" sz="600" baseline="0" dirty="0" err="1" smtClean="0"/>
              <a:t>also</a:t>
            </a:r>
            <a:r>
              <a:rPr lang="es-ES" altLang="ja-JP" sz="600" baseline="0" dirty="0" smtClean="0"/>
              <a:t> </a:t>
            </a:r>
            <a:r>
              <a:rPr lang="es-ES" altLang="ja-JP" sz="600" baseline="0" dirty="0" err="1" smtClean="0"/>
              <a:t>provides</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Fixed</a:t>
            </a:r>
            <a:r>
              <a:rPr lang="es-ES" altLang="ja-JP" sz="600" baseline="0" dirty="0" smtClean="0"/>
              <a:t> </a:t>
            </a:r>
            <a:r>
              <a:rPr lang="es-ES" altLang="ja-JP" sz="600" baseline="0" dirty="0" err="1" smtClean="0"/>
              <a:t>point</a:t>
            </a:r>
            <a:r>
              <a:rPr lang="es-ES" altLang="ja-JP" sz="600" baseline="0" dirty="0" smtClean="0"/>
              <a:t> and bit </a:t>
            </a:r>
            <a:r>
              <a:rPr lang="es-ES" altLang="ja-JP" sz="600" baseline="0" dirty="0" err="1" smtClean="0"/>
              <a:t>accurate</a:t>
            </a:r>
            <a:r>
              <a:rPr lang="es-ES" altLang="ja-JP" sz="600" baseline="0" dirty="0" smtClean="0"/>
              <a:t> data </a:t>
            </a:r>
            <a:r>
              <a:rPr lang="es-ES" altLang="ja-JP" sz="600" baseline="0" dirty="0" err="1" smtClean="0"/>
              <a:t>types</a:t>
            </a:r>
            <a:r>
              <a:rPr lang="es-ES" altLang="ja-JP" sz="600" baseline="0" dirty="0" smtClean="0"/>
              <a:t> </a:t>
            </a:r>
            <a:r>
              <a:rPr lang="es-ES" altLang="ja-JP" sz="600" baseline="0" dirty="0" err="1" smtClean="0"/>
              <a:t>required</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optimally</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storage</a:t>
            </a:r>
            <a:r>
              <a:rPr lang="es-ES" altLang="ja-JP" sz="600" baseline="0" dirty="0" smtClean="0"/>
              <a:t> </a:t>
            </a:r>
            <a:r>
              <a:rPr lang="es-ES" altLang="ja-JP" sz="600" baseline="0" dirty="0" err="1" smtClean="0"/>
              <a:t>elements</a:t>
            </a:r>
            <a:r>
              <a:rPr lang="es-ES" altLang="ja-JP" sz="600" baseline="0" dirty="0" smtClean="0"/>
              <a:t> in a chip.</a:t>
            </a:r>
          </a:p>
          <a:p>
            <a:endParaRPr lang="es-ES" altLang="ja-JP" sz="600" baseline="0" dirty="0" smtClean="0"/>
          </a:p>
          <a:p>
            <a:pPr>
              <a:buFont typeface="Arial" pitchFamily="34" charset="0"/>
              <a:buChar char="•"/>
            </a:pPr>
            <a:r>
              <a:rPr lang="es-ES" altLang="ja-JP" sz="600" baseline="0" dirty="0" err="1" smtClean="0"/>
              <a:t>The</a:t>
            </a:r>
            <a:r>
              <a:rPr lang="es-ES" altLang="ja-JP" sz="600" baseline="0" dirty="0" smtClean="0"/>
              <a:t> </a:t>
            </a:r>
            <a:r>
              <a:rPr lang="es-ES" altLang="ja-JP" sz="600" baseline="0" dirty="0" err="1" smtClean="0"/>
              <a:t>beauty</a:t>
            </a:r>
            <a:r>
              <a:rPr lang="es-ES" altLang="ja-JP" sz="600" baseline="0" dirty="0" smtClean="0"/>
              <a:t> of SystemC </a:t>
            </a:r>
            <a:r>
              <a:rPr lang="es-ES" altLang="ja-JP" sz="600" baseline="0" dirty="0" err="1" smtClean="0"/>
              <a:t>is</a:t>
            </a:r>
            <a:r>
              <a:rPr lang="es-ES" altLang="ja-JP" sz="600" baseline="0" dirty="0" smtClean="0"/>
              <a:t> </a:t>
            </a:r>
            <a:r>
              <a:rPr lang="es-ES" altLang="ja-JP" sz="600" baseline="0" dirty="0" err="1" smtClean="0"/>
              <a:t>that</a:t>
            </a:r>
            <a:r>
              <a:rPr lang="es-ES" altLang="ja-JP" sz="600" baseline="0" dirty="0" smtClean="0"/>
              <a:t> </a:t>
            </a:r>
            <a:r>
              <a:rPr lang="es-ES" altLang="ja-JP" sz="600" baseline="0" dirty="0" err="1" smtClean="0"/>
              <a:t>it</a:t>
            </a:r>
            <a:r>
              <a:rPr lang="es-ES" altLang="ja-JP" sz="600" baseline="0" dirty="0" smtClean="0"/>
              <a:t> can </a:t>
            </a:r>
            <a:r>
              <a:rPr lang="es-ES" altLang="ja-JP" sz="600" baseline="0" dirty="0" err="1" smtClean="0"/>
              <a:t>be</a:t>
            </a:r>
            <a:r>
              <a:rPr lang="es-ES" altLang="ja-JP" sz="600" baseline="0" dirty="0" smtClean="0"/>
              <a:t> </a:t>
            </a:r>
            <a:r>
              <a:rPr lang="es-ES" altLang="ja-JP" sz="600" baseline="0" dirty="0" err="1" smtClean="0"/>
              <a:t>used</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create</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designs</a:t>
            </a:r>
            <a:r>
              <a:rPr lang="es-ES" altLang="ja-JP" sz="600" baseline="0" dirty="0" smtClean="0"/>
              <a:t> at </a:t>
            </a:r>
            <a:r>
              <a:rPr lang="es-ES" altLang="ja-JP" sz="600" baseline="0" dirty="0" err="1" smtClean="0"/>
              <a:t>various</a:t>
            </a:r>
            <a:r>
              <a:rPr lang="es-ES" altLang="ja-JP" sz="600" baseline="0" dirty="0" smtClean="0"/>
              <a:t> </a:t>
            </a:r>
            <a:r>
              <a:rPr lang="es-ES" altLang="ja-JP" sz="600" baseline="0" dirty="0" err="1" smtClean="0"/>
              <a:t>abstraction</a:t>
            </a:r>
            <a:r>
              <a:rPr lang="es-ES" altLang="ja-JP" sz="600" baseline="0" dirty="0" smtClean="0"/>
              <a:t> </a:t>
            </a:r>
            <a:r>
              <a:rPr lang="es-ES" altLang="ja-JP" sz="600" baseline="0" dirty="0" err="1" smtClean="0"/>
              <a:t>level</a:t>
            </a:r>
            <a:r>
              <a:rPr lang="es-ES" altLang="ja-JP" sz="600" baseline="0" dirty="0" smtClean="0"/>
              <a:t>. </a:t>
            </a:r>
          </a:p>
          <a:p>
            <a:r>
              <a:rPr lang="es-ES" altLang="ja-JP" sz="600" baseline="0" dirty="0" err="1" smtClean="0"/>
              <a:t>It</a:t>
            </a:r>
            <a:r>
              <a:rPr lang="es-ES" altLang="ja-JP" sz="600" baseline="0" dirty="0" smtClean="0"/>
              <a:t> can </a:t>
            </a:r>
            <a:r>
              <a:rPr lang="es-ES" altLang="ja-JP" sz="600" baseline="0" dirty="0" err="1" smtClean="0"/>
              <a:t>be</a:t>
            </a:r>
            <a:r>
              <a:rPr lang="es-ES" altLang="ja-JP" sz="600" baseline="0" dirty="0" smtClean="0"/>
              <a:t> at </a:t>
            </a:r>
            <a:r>
              <a:rPr lang="es-ES" altLang="ja-JP" sz="600" baseline="0" dirty="0" err="1" smtClean="0"/>
              <a:t>the</a:t>
            </a:r>
            <a:r>
              <a:rPr lang="es-ES" altLang="ja-JP" sz="600" baseline="0" dirty="0" smtClean="0"/>
              <a:t> pin </a:t>
            </a:r>
            <a:r>
              <a:rPr lang="es-ES" altLang="ja-JP" sz="600" baseline="0" dirty="0" err="1" smtClean="0"/>
              <a:t>level</a:t>
            </a:r>
            <a:r>
              <a:rPr lang="es-ES" altLang="ja-JP" sz="600" baseline="0" dirty="0" smtClean="0"/>
              <a:t> similar </a:t>
            </a:r>
            <a:r>
              <a:rPr lang="es-ES" altLang="ja-JP" sz="600" baseline="0" dirty="0" err="1" smtClean="0"/>
              <a:t>to</a:t>
            </a:r>
            <a:r>
              <a:rPr lang="es-ES" altLang="ja-JP" sz="600" baseline="0" dirty="0" smtClean="0"/>
              <a:t> RTL, so </a:t>
            </a:r>
            <a:r>
              <a:rPr lang="es-ES" altLang="ja-JP" sz="600" baseline="0" dirty="0" err="1" smtClean="0"/>
              <a:t>the</a:t>
            </a:r>
            <a:r>
              <a:rPr lang="es-ES" altLang="ja-JP" sz="600" baseline="0" dirty="0" smtClean="0"/>
              <a:t> </a:t>
            </a:r>
            <a:r>
              <a:rPr lang="es-ES" altLang="ja-JP" sz="600" baseline="0" dirty="0" err="1" smtClean="0"/>
              <a:t>communication</a:t>
            </a:r>
            <a:r>
              <a:rPr lang="es-ES" altLang="ja-JP" sz="600" baseline="0" dirty="0" smtClean="0"/>
              <a:t> </a:t>
            </a:r>
            <a:r>
              <a:rPr lang="es-ES" altLang="ja-JP" sz="600" baseline="0" dirty="0" err="1" smtClean="0"/>
              <a:t>between</a:t>
            </a:r>
            <a:r>
              <a:rPr lang="es-ES" altLang="ja-JP" sz="600" baseline="0" dirty="0" smtClean="0"/>
              <a:t> </a:t>
            </a:r>
            <a:r>
              <a:rPr lang="es-ES" altLang="ja-JP" sz="600" baseline="0" dirty="0" err="1" smtClean="0"/>
              <a:t>various</a:t>
            </a:r>
            <a:r>
              <a:rPr lang="es-ES" altLang="ja-JP" sz="600" baseline="0" dirty="0" smtClean="0"/>
              <a:t> IP </a:t>
            </a:r>
            <a:r>
              <a:rPr lang="es-ES" altLang="ja-JP" sz="600" baseline="0" dirty="0" err="1" smtClean="0"/>
              <a:t>models</a:t>
            </a:r>
            <a:r>
              <a:rPr lang="es-ES" altLang="ja-JP" sz="600" baseline="0" dirty="0" smtClean="0"/>
              <a:t> </a:t>
            </a:r>
            <a:r>
              <a:rPr lang="es-ES" altLang="ja-JP" sz="600" baseline="0" dirty="0" err="1" smtClean="0"/>
              <a:t>happens</a:t>
            </a:r>
            <a:r>
              <a:rPr lang="es-ES" altLang="ja-JP" sz="600" baseline="0" dirty="0" smtClean="0"/>
              <a:t> </a:t>
            </a:r>
            <a:r>
              <a:rPr lang="es-ES" altLang="ja-JP" sz="600" baseline="0" dirty="0" err="1" smtClean="0"/>
              <a:t>through</a:t>
            </a:r>
            <a:r>
              <a:rPr lang="es-ES" altLang="ja-JP" sz="600" baseline="0" dirty="0" smtClean="0"/>
              <a:t> </a:t>
            </a:r>
            <a:r>
              <a:rPr lang="es-ES" altLang="ja-JP" sz="600" baseline="0" dirty="0" err="1" smtClean="0"/>
              <a:t>the</a:t>
            </a:r>
            <a:r>
              <a:rPr lang="es-ES" altLang="ja-JP" sz="600" baseline="0" dirty="0" smtClean="0"/>
              <a:t> pin interface similar </a:t>
            </a:r>
            <a:r>
              <a:rPr lang="es-ES" altLang="ja-JP" sz="600" baseline="0" dirty="0" err="1" smtClean="0"/>
              <a:t>to</a:t>
            </a:r>
            <a:r>
              <a:rPr lang="es-ES" altLang="ja-JP" sz="600" baseline="0" dirty="0" smtClean="0"/>
              <a:t> </a:t>
            </a:r>
            <a:r>
              <a:rPr lang="es-ES" altLang="ja-JP" sz="600" baseline="0" dirty="0" err="1" smtClean="0"/>
              <a:t>the</a:t>
            </a:r>
            <a:r>
              <a:rPr lang="es-ES" altLang="ja-JP" sz="600" baseline="0" dirty="0" smtClean="0"/>
              <a:t> real </a:t>
            </a:r>
            <a:r>
              <a:rPr lang="es-ES" altLang="ja-JP" sz="600" baseline="0" dirty="0" err="1" smtClean="0"/>
              <a:t>harware</a:t>
            </a:r>
            <a:r>
              <a:rPr lang="es-ES" altLang="ja-JP" sz="600" baseline="0" dirty="0" smtClean="0"/>
              <a:t> pin interface.</a:t>
            </a:r>
          </a:p>
          <a:p>
            <a:r>
              <a:rPr lang="es-ES" altLang="ja-JP" sz="600" baseline="0" dirty="0" err="1" smtClean="0"/>
              <a:t>Or</a:t>
            </a:r>
            <a:r>
              <a:rPr lang="es-ES" altLang="ja-JP" sz="600" baseline="0" dirty="0" smtClean="0"/>
              <a:t> </a:t>
            </a:r>
            <a:r>
              <a:rPr lang="es-ES" altLang="ja-JP" sz="600" baseline="0" dirty="0" err="1" smtClean="0"/>
              <a:t>it</a:t>
            </a:r>
            <a:r>
              <a:rPr lang="es-ES" altLang="ja-JP" sz="600" baseline="0" dirty="0" smtClean="0"/>
              <a:t> can </a:t>
            </a:r>
            <a:r>
              <a:rPr lang="es-ES" altLang="ja-JP" sz="600" baseline="0" dirty="0" err="1" smtClean="0"/>
              <a:t>be</a:t>
            </a:r>
            <a:r>
              <a:rPr lang="es-ES" altLang="ja-JP" sz="600" baseline="0" dirty="0" smtClean="0"/>
              <a:t> </a:t>
            </a:r>
            <a:r>
              <a:rPr lang="es-ES" altLang="ja-JP" sz="600" baseline="0" dirty="0" err="1" smtClean="0"/>
              <a:t>used</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model</a:t>
            </a:r>
            <a:r>
              <a:rPr lang="es-ES" altLang="ja-JP" sz="600" baseline="0" dirty="0" smtClean="0"/>
              <a:t> at </a:t>
            </a:r>
            <a:r>
              <a:rPr lang="es-ES" altLang="ja-JP" sz="600" baseline="0" dirty="0" err="1" smtClean="0"/>
              <a:t>Transaction</a:t>
            </a:r>
            <a:r>
              <a:rPr lang="es-ES" altLang="ja-JP" sz="600" baseline="0" dirty="0" smtClean="0"/>
              <a:t> </a:t>
            </a:r>
            <a:r>
              <a:rPr lang="es-ES" altLang="ja-JP" sz="600" baseline="0" dirty="0" err="1" smtClean="0"/>
              <a:t>level</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communication</a:t>
            </a:r>
            <a:r>
              <a:rPr lang="es-ES" altLang="ja-JP" sz="600" baseline="0" dirty="0" smtClean="0"/>
              <a:t> </a:t>
            </a:r>
            <a:r>
              <a:rPr lang="es-ES" altLang="ja-JP" sz="600" baseline="0" dirty="0" err="1" smtClean="0"/>
              <a:t>between</a:t>
            </a:r>
            <a:r>
              <a:rPr lang="es-ES" altLang="ja-JP" sz="600" baseline="0" dirty="0" smtClean="0"/>
              <a:t> </a:t>
            </a:r>
            <a:r>
              <a:rPr lang="es-ES" altLang="ja-JP" sz="600" baseline="0" dirty="0" err="1" smtClean="0"/>
              <a:t>the</a:t>
            </a:r>
            <a:r>
              <a:rPr lang="es-ES" altLang="ja-JP" sz="600" baseline="0" dirty="0" smtClean="0"/>
              <a:t> IP blocks </a:t>
            </a:r>
            <a:r>
              <a:rPr lang="es-ES" altLang="ja-JP" sz="600" baseline="0" dirty="0" err="1" smtClean="0"/>
              <a:t>happen</a:t>
            </a:r>
            <a:r>
              <a:rPr lang="es-ES" altLang="ja-JP" sz="600" baseline="0" dirty="0" smtClean="0"/>
              <a:t> </a:t>
            </a:r>
            <a:r>
              <a:rPr lang="es-ES" altLang="ja-JP" sz="600" baseline="0" dirty="0" err="1" smtClean="0"/>
              <a:t>through</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function</a:t>
            </a:r>
            <a:r>
              <a:rPr lang="es-ES" altLang="ja-JP" sz="600" baseline="0" dirty="0" smtClean="0"/>
              <a:t> </a:t>
            </a:r>
            <a:r>
              <a:rPr lang="es-ES" altLang="ja-JP" sz="600" baseline="0" dirty="0" err="1" smtClean="0"/>
              <a:t>calls</a:t>
            </a:r>
            <a:r>
              <a:rPr lang="es-ES" altLang="ja-JP" sz="600" baseline="0" dirty="0" smtClean="0"/>
              <a:t> </a:t>
            </a:r>
            <a:r>
              <a:rPr lang="es-ES" altLang="ja-JP" sz="600" baseline="0" dirty="0" err="1" smtClean="0"/>
              <a:t>using</a:t>
            </a:r>
            <a:r>
              <a:rPr lang="es-ES" altLang="ja-JP" sz="600" baseline="0" dirty="0" smtClean="0"/>
              <a:t> a </a:t>
            </a:r>
            <a:r>
              <a:rPr lang="es-ES" altLang="ja-JP" sz="600" baseline="0" dirty="0" err="1" smtClean="0"/>
              <a:t>higher</a:t>
            </a:r>
            <a:r>
              <a:rPr lang="es-ES" altLang="ja-JP" sz="600" baseline="0" dirty="0" smtClean="0"/>
              <a:t> </a:t>
            </a:r>
            <a:r>
              <a:rPr lang="es-ES" altLang="ja-JP" sz="600" baseline="0" dirty="0" err="1" smtClean="0"/>
              <a:t>level</a:t>
            </a:r>
            <a:r>
              <a:rPr lang="es-ES" altLang="ja-JP" sz="600" baseline="0" dirty="0" smtClean="0"/>
              <a:t> </a:t>
            </a:r>
            <a:r>
              <a:rPr lang="es-ES" altLang="ja-JP" sz="600" baseline="0" dirty="0" err="1" smtClean="0"/>
              <a:t>protocol</a:t>
            </a:r>
            <a:r>
              <a:rPr lang="es-ES" altLang="ja-JP" sz="600" baseline="0" dirty="0" smtClean="0"/>
              <a:t>.</a:t>
            </a:r>
          </a:p>
          <a:p>
            <a:r>
              <a:rPr lang="es-ES" altLang="ja-JP" sz="600" baseline="0" dirty="0" err="1" smtClean="0"/>
              <a:t>People</a:t>
            </a:r>
            <a:r>
              <a:rPr lang="es-ES" altLang="ja-JP" sz="600" baseline="0" dirty="0" smtClean="0"/>
              <a:t> </a:t>
            </a:r>
            <a:r>
              <a:rPr lang="es-ES" altLang="ja-JP" sz="600" baseline="0" dirty="0" err="1" smtClean="0"/>
              <a:t>have</a:t>
            </a:r>
            <a:r>
              <a:rPr lang="es-ES" altLang="ja-JP" sz="600" baseline="0" dirty="0" smtClean="0"/>
              <a:t> </a:t>
            </a:r>
            <a:r>
              <a:rPr lang="es-ES" altLang="ja-JP" sz="600" baseline="0" dirty="0" err="1" smtClean="0"/>
              <a:t>been</a:t>
            </a:r>
            <a:r>
              <a:rPr lang="es-ES" altLang="ja-JP" sz="600" baseline="0" dirty="0" smtClean="0"/>
              <a:t> </a:t>
            </a:r>
            <a:r>
              <a:rPr lang="es-ES" altLang="ja-JP" sz="600" baseline="0" dirty="0" err="1" smtClean="0"/>
              <a:t>creating</a:t>
            </a:r>
            <a:r>
              <a:rPr lang="es-ES" altLang="ja-JP" sz="600" baseline="0" dirty="0" smtClean="0"/>
              <a:t> </a:t>
            </a:r>
            <a:r>
              <a:rPr lang="es-ES" altLang="ja-JP" sz="600" baseline="0" dirty="0" err="1" smtClean="0"/>
              <a:t>Transaction</a:t>
            </a:r>
            <a:r>
              <a:rPr lang="es-ES" altLang="ja-JP" sz="600" baseline="0" dirty="0" smtClean="0"/>
              <a:t> </a:t>
            </a:r>
            <a:r>
              <a:rPr lang="es-ES" altLang="ja-JP" sz="600" baseline="0" dirty="0" err="1" smtClean="0"/>
              <a:t>level</a:t>
            </a:r>
            <a:r>
              <a:rPr lang="es-ES" altLang="ja-JP" sz="600" baseline="0" dirty="0" smtClean="0"/>
              <a:t> </a:t>
            </a:r>
            <a:r>
              <a:rPr lang="es-ES" altLang="ja-JP" sz="600" baseline="0" dirty="0" err="1" smtClean="0"/>
              <a:t>models</a:t>
            </a:r>
            <a:r>
              <a:rPr lang="es-ES" altLang="ja-JP" sz="600" baseline="0" dirty="0" smtClean="0"/>
              <a:t> </a:t>
            </a:r>
            <a:r>
              <a:rPr lang="es-ES" altLang="ja-JP" sz="600" baseline="0" dirty="0" err="1" smtClean="0"/>
              <a:t>since</a:t>
            </a:r>
            <a:r>
              <a:rPr lang="es-ES" altLang="ja-JP" sz="600" baseline="0" dirty="0" smtClean="0"/>
              <a:t> </a:t>
            </a:r>
            <a:r>
              <a:rPr lang="es-ES" altLang="ja-JP" sz="600" baseline="0" dirty="0" err="1" smtClean="0"/>
              <a:t>long</a:t>
            </a:r>
            <a:r>
              <a:rPr lang="es-ES" altLang="ja-JP" sz="600" baseline="0" dirty="0" smtClean="0"/>
              <a:t> time, </a:t>
            </a:r>
            <a:r>
              <a:rPr lang="es-ES" altLang="ja-JP" sz="600" baseline="0" dirty="0" err="1" smtClean="0"/>
              <a:t>every</a:t>
            </a:r>
            <a:r>
              <a:rPr lang="es-ES" altLang="ja-JP" sz="600" baseline="0" dirty="0" smtClean="0"/>
              <a:t> </a:t>
            </a:r>
            <a:r>
              <a:rPr lang="es-ES" altLang="ja-JP" sz="600" baseline="0" dirty="0" err="1" smtClean="0"/>
              <a:t>one</a:t>
            </a:r>
            <a:r>
              <a:rPr lang="es-ES" altLang="ja-JP" sz="600" baseline="0" dirty="0" smtClean="0"/>
              <a:t> </a:t>
            </a:r>
            <a:r>
              <a:rPr lang="es-ES" altLang="ja-JP" sz="600" baseline="0" dirty="0" err="1" smtClean="0"/>
              <a:t>was</a:t>
            </a:r>
            <a:r>
              <a:rPr lang="es-ES" altLang="ja-JP" sz="600" baseline="0" dirty="0" smtClean="0"/>
              <a:t> </a:t>
            </a:r>
            <a:r>
              <a:rPr lang="es-ES" altLang="ja-JP" sz="600" baseline="0" dirty="0" err="1" smtClean="0"/>
              <a:t>defining</a:t>
            </a:r>
            <a:r>
              <a:rPr lang="es-ES" altLang="ja-JP" sz="600" baseline="0" dirty="0" smtClean="0"/>
              <a:t> </a:t>
            </a:r>
            <a:r>
              <a:rPr lang="es-ES" altLang="ja-JP" sz="600" baseline="0" dirty="0" err="1" smtClean="0"/>
              <a:t>their</a:t>
            </a:r>
            <a:r>
              <a:rPr lang="es-ES" altLang="ja-JP" sz="600" baseline="0" dirty="0" smtClean="0"/>
              <a:t> </a:t>
            </a:r>
            <a:r>
              <a:rPr lang="es-ES" altLang="ja-JP" sz="600" baseline="0" dirty="0" err="1" smtClean="0"/>
              <a:t>own</a:t>
            </a:r>
            <a:r>
              <a:rPr lang="es-ES" altLang="ja-JP" sz="600" baseline="0" dirty="0" smtClean="0"/>
              <a:t> </a:t>
            </a:r>
            <a:r>
              <a:rPr lang="es-ES" altLang="ja-JP" sz="600" baseline="0" dirty="0" err="1" smtClean="0"/>
              <a:t>function</a:t>
            </a:r>
            <a:r>
              <a:rPr lang="es-ES" altLang="ja-JP" sz="600" baseline="0" dirty="0" smtClean="0"/>
              <a:t> interfaces and </a:t>
            </a:r>
            <a:r>
              <a:rPr lang="es-ES" altLang="ja-JP" sz="600" baseline="0" dirty="0" err="1" smtClean="0"/>
              <a:t>protocol</a:t>
            </a:r>
            <a:r>
              <a:rPr lang="es-ES" altLang="ja-JP" sz="600" baseline="0" dirty="0" smtClean="0"/>
              <a:t>.</a:t>
            </a:r>
          </a:p>
          <a:p>
            <a:r>
              <a:rPr lang="es-ES" altLang="ja-JP" sz="600" baseline="0" dirty="0" smtClean="0"/>
              <a:t>OSCI TLM </a:t>
            </a:r>
            <a:r>
              <a:rPr lang="es-ES" altLang="ja-JP" sz="600" baseline="0" dirty="0" err="1" smtClean="0"/>
              <a:t>working</a:t>
            </a:r>
            <a:r>
              <a:rPr lang="es-ES" altLang="ja-JP" sz="600" baseline="0" dirty="0" smtClean="0"/>
              <a:t> </a:t>
            </a:r>
            <a:r>
              <a:rPr lang="es-ES" altLang="ja-JP" sz="600" baseline="0" dirty="0" err="1" smtClean="0"/>
              <a:t>group</a:t>
            </a:r>
            <a:r>
              <a:rPr lang="es-ES" altLang="ja-JP" sz="600" baseline="0" dirty="0" smtClean="0"/>
              <a:t> has </a:t>
            </a:r>
            <a:r>
              <a:rPr lang="es-ES" altLang="ja-JP" sz="600" baseline="0" dirty="0" err="1" smtClean="0"/>
              <a:t>been</a:t>
            </a:r>
            <a:r>
              <a:rPr lang="es-ES" altLang="ja-JP" sz="600" baseline="0" dirty="0" smtClean="0"/>
              <a:t> </a:t>
            </a:r>
            <a:r>
              <a:rPr lang="es-ES" altLang="ja-JP" sz="600" baseline="0" dirty="0" err="1" smtClean="0"/>
              <a:t>working</a:t>
            </a:r>
            <a:r>
              <a:rPr lang="es-ES" altLang="ja-JP" sz="600" baseline="0" dirty="0" smtClean="0"/>
              <a:t> </a:t>
            </a:r>
            <a:r>
              <a:rPr lang="es-ES" altLang="ja-JP" sz="600" baseline="0" dirty="0" err="1" smtClean="0"/>
              <a:t>to</a:t>
            </a:r>
            <a:r>
              <a:rPr lang="es-ES" altLang="ja-JP" sz="600" baseline="0" dirty="0" smtClean="0"/>
              <a:t> define a </a:t>
            </a:r>
            <a:r>
              <a:rPr lang="es-ES" altLang="ja-JP" sz="600" baseline="0" dirty="0" err="1" smtClean="0"/>
              <a:t>standard</a:t>
            </a:r>
            <a:r>
              <a:rPr lang="es-ES" altLang="ja-JP" sz="600" baseline="0" dirty="0" smtClean="0"/>
              <a:t> </a:t>
            </a:r>
            <a:r>
              <a:rPr lang="es-ES" altLang="ja-JP" sz="600" baseline="0" dirty="0" err="1" smtClean="0"/>
              <a:t>way</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creating</a:t>
            </a:r>
            <a:r>
              <a:rPr lang="es-ES" altLang="ja-JP" sz="600" baseline="0" dirty="0" smtClean="0"/>
              <a:t> </a:t>
            </a:r>
            <a:r>
              <a:rPr lang="es-ES" altLang="ja-JP" sz="600" baseline="0" dirty="0" err="1" smtClean="0"/>
              <a:t>the</a:t>
            </a:r>
            <a:r>
              <a:rPr lang="es-ES" altLang="ja-JP" sz="600" baseline="0" dirty="0" smtClean="0"/>
              <a:t> TLM </a:t>
            </a:r>
            <a:r>
              <a:rPr lang="es-ES" altLang="ja-JP" sz="600" baseline="0" dirty="0" err="1" smtClean="0"/>
              <a:t>models</a:t>
            </a:r>
            <a:r>
              <a:rPr lang="es-ES" altLang="ja-JP" sz="600" baseline="0" dirty="0" smtClean="0"/>
              <a:t>.</a:t>
            </a:r>
          </a:p>
          <a:p>
            <a:r>
              <a:rPr lang="es-ES" altLang="ja-JP" sz="600" baseline="0" dirty="0" err="1" smtClean="0"/>
              <a:t>They</a:t>
            </a:r>
            <a:r>
              <a:rPr lang="es-ES" altLang="ja-JP" sz="600" baseline="0" dirty="0" smtClean="0"/>
              <a:t> </a:t>
            </a:r>
            <a:r>
              <a:rPr lang="es-ES" altLang="ja-JP" sz="600" baseline="0" dirty="0" err="1" smtClean="0"/>
              <a:t>have</a:t>
            </a:r>
            <a:r>
              <a:rPr lang="es-ES" altLang="ja-JP" sz="600" baseline="0" dirty="0" smtClean="0"/>
              <a:t> </a:t>
            </a:r>
            <a:r>
              <a:rPr lang="es-ES" altLang="ja-JP" sz="600" baseline="0" dirty="0" err="1" smtClean="0"/>
              <a:t>earlier</a:t>
            </a:r>
            <a:r>
              <a:rPr lang="es-ES" altLang="ja-JP" sz="600" baseline="0" dirty="0" smtClean="0"/>
              <a:t> </a:t>
            </a:r>
            <a:r>
              <a:rPr lang="es-ES" altLang="ja-JP" sz="600" baseline="0" dirty="0" err="1" smtClean="0"/>
              <a:t>released</a:t>
            </a:r>
            <a:r>
              <a:rPr lang="es-ES" altLang="ja-JP" sz="600" baseline="0" dirty="0" smtClean="0"/>
              <a:t> TLM1.0</a:t>
            </a:r>
          </a:p>
          <a:p>
            <a:r>
              <a:rPr lang="es-ES" altLang="ja-JP" sz="600" baseline="0" dirty="0" smtClean="0"/>
              <a:t>TLM2.0 </a:t>
            </a:r>
            <a:r>
              <a:rPr lang="es-ES" altLang="ja-JP" sz="600" baseline="0" dirty="0" err="1" smtClean="0"/>
              <a:t>was</a:t>
            </a:r>
            <a:r>
              <a:rPr lang="es-ES" altLang="ja-JP" sz="600" baseline="0" dirty="0" smtClean="0"/>
              <a:t> </a:t>
            </a:r>
            <a:r>
              <a:rPr lang="es-ES" altLang="ja-JP" sz="600" baseline="0" dirty="0" err="1" smtClean="0"/>
              <a:t>released</a:t>
            </a:r>
            <a:r>
              <a:rPr lang="es-ES" altLang="ja-JP" sz="600" baseline="0" dirty="0" smtClean="0"/>
              <a:t> </a:t>
            </a:r>
            <a:r>
              <a:rPr lang="es-ES" altLang="ja-JP" sz="600" baseline="0" dirty="0" err="1" smtClean="0"/>
              <a:t>about</a:t>
            </a:r>
            <a:r>
              <a:rPr lang="es-ES" altLang="ja-JP" sz="600" baseline="0" dirty="0" smtClean="0"/>
              <a:t> 2 </a:t>
            </a:r>
            <a:r>
              <a:rPr lang="es-ES" altLang="ja-JP" sz="600" baseline="0" dirty="0" err="1" smtClean="0"/>
              <a:t>years</a:t>
            </a:r>
            <a:r>
              <a:rPr lang="es-ES" altLang="ja-JP" sz="600" baseline="0" dirty="0" smtClean="0"/>
              <a:t> back, and </a:t>
            </a:r>
            <a:r>
              <a:rPr lang="es-ES" altLang="ja-JP" sz="600" baseline="0" dirty="0" err="1" smtClean="0"/>
              <a:t>is</a:t>
            </a:r>
            <a:r>
              <a:rPr lang="es-ES" altLang="ja-JP" sz="600" baseline="0" dirty="0" smtClean="0"/>
              <a:t> </a:t>
            </a:r>
            <a:r>
              <a:rPr lang="es-ES" altLang="ja-JP" sz="600" baseline="0" dirty="0" err="1" smtClean="0"/>
              <a:t>being</a:t>
            </a:r>
            <a:r>
              <a:rPr lang="es-ES" altLang="ja-JP" sz="600" baseline="0" dirty="0" smtClean="0"/>
              <a:t> </a:t>
            </a:r>
            <a:r>
              <a:rPr lang="es-ES" altLang="ja-JP" sz="600" baseline="0" dirty="0" err="1" smtClean="0"/>
              <a:t>adopted</a:t>
            </a:r>
            <a:r>
              <a:rPr lang="es-ES" altLang="ja-JP" sz="600" baseline="0" dirty="0" smtClean="0"/>
              <a:t> in </a:t>
            </a:r>
            <a:r>
              <a:rPr lang="es-ES" altLang="ja-JP" sz="600" baseline="0" dirty="0" err="1" smtClean="0"/>
              <a:t>the</a:t>
            </a:r>
            <a:r>
              <a:rPr lang="es-ES" altLang="ja-JP" sz="600" baseline="0" dirty="0" smtClean="0"/>
              <a:t> </a:t>
            </a:r>
            <a:r>
              <a:rPr lang="es-ES" altLang="ja-JP" sz="600" baseline="0" dirty="0" err="1" smtClean="0"/>
              <a:t>industry</a:t>
            </a:r>
            <a:r>
              <a:rPr lang="es-ES" altLang="ja-JP" sz="600" baseline="0" dirty="0" smtClean="0"/>
              <a:t> quite </a:t>
            </a:r>
            <a:r>
              <a:rPr lang="es-ES" altLang="ja-JP" sz="600" baseline="0" dirty="0" err="1" smtClean="0"/>
              <a:t>rapidly</a:t>
            </a:r>
            <a:r>
              <a:rPr lang="es-ES" altLang="ja-JP" sz="600" baseline="0" dirty="0" smtClean="0"/>
              <a:t>. </a:t>
            </a:r>
            <a:r>
              <a:rPr lang="es-ES" altLang="ja-JP" sz="600" baseline="0" dirty="0" err="1" smtClean="0"/>
              <a:t>Almost</a:t>
            </a:r>
            <a:r>
              <a:rPr lang="es-ES" altLang="ja-JP" sz="600" baseline="0" dirty="0" smtClean="0"/>
              <a:t> </a:t>
            </a:r>
            <a:r>
              <a:rPr lang="es-ES" altLang="ja-JP" sz="600" baseline="0" dirty="0" err="1" smtClean="0"/>
              <a:t>all</a:t>
            </a:r>
            <a:r>
              <a:rPr lang="es-ES" altLang="ja-JP" sz="600" baseline="0" dirty="0" smtClean="0"/>
              <a:t> </a:t>
            </a:r>
            <a:r>
              <a:rPr lang="es-ES" altLang="ja-JP" sz="600" baseline="0" dirty="0" err="1" smtClean="0"/>
              <a:t>the</a:t>
            </a:r>
            <a:r>
              <a:rPr lang="es-ES" altLang="ja-JP" sz="600" baseline="0" dirty="0" smtClean="0"/>
              <a:t> ESL </a:t>
            </a:r>
            <a:r>
              <a:rPr lang="es-ES" altLang="ja-JP" sz="600" baseline="0" dirty="0" err="1" smtClean="0"/>
              <a:t>tools</a:t>
            </a:r>
            <a:r>
              <a:rPr lang="es-ES" altLang="ja-JP" sz="600" baseline="0" dirty="0" smtClean="0"/>
              <a:t> </a:t>
            </a:r>
            <a:r>
              <a:rPr lang="es-ES" altLang="ja-JP" sz="600" baseline="0" dirty="0" err="1" smtClean="0"/>
              <a:t>support</a:t>
            </a:r>
            <a:r>
              <a:rPr lang="es-ES" altLang="ja-JP" sz="600" baseline="0" dirty="0" smtClean="0"/>
              <a:t> </a:t>
            </a:r>
            <a:r>
              <a:rPr lang="es-ES" altLang="ja-JP" sz="600" baseline="0" dirty="0" err="1" smtClean="0"/>
              <a:t>the</a:t>
            </a:r>
            <a:r>
              <a:rPr lang="es-ES" altLang="ja-JP" sz="600" baseline="0" dirty="0" smtClean="0"/>
              <a:t> TLM2.0</a:t>
            </a:r>
          </a:p>
          <a:p>
            <a:r>
              <a:rPr lang="es-ES" altLang="ja-JP" sz="600" baseline="0" dirty="0" smtClean="0"/>
              <a:t>TLM2.0, </a:t>
            </a:r>
            <a:r>
              <a:rPr lang="es-ES" altLang="ja-JP" sz="600" baseline="0" dirty="0" err="1" smtClean="0"/>
              <a:t>provides</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standard</a:t>
            </a:r>
            <a:r>
              <a:rPr lang="es-ES" altLang="ja-JP" sz="600" baseline="0" dirty="0" smtClean="0"/>
              <a:t> </a:t>
            </a:r>
            <a:r>
              <a:rPr lang="es-ES" altLang="ja-JP" sz="600" baseline="0" dirty="0" err="1" smtClean="0"/>
              <a:t>function</a:t>
            </a:r>
            <a:r>
              <a:rPr lang="es-ES" altLang="ja-JP" sz="600" baseline="0" dirty="0" smtClean="0"/>
              <a:t> interfaces </a:t>
            </a:r>
            <a:r>
              <a:rPr lang="es-ES" altLang="ja-JP" sz="600" baseline="0" dirty="0" err="1" smtClean="0"/>
              <a:t>through</a:t>
            </a:r>
            <a:r>
              <a:rPr lang="es-ES" altLang="ja-JP" sz="600" baseline="0" dirty="0" smtClean="0"/>
              <a:t> </a:t>
            </a:r>
            <a:r>
              <a:rPr lang="es-ES" altLang="ja-JP" sz="600" baseline="0" dirty="0" err="1" smtClean="0"/>
              <a:t>which</a:t>
            </a:r>
            <a:r>
              <a:rPr lang="es-ES" altLang="ja-JP" sz="600" baseline="0" dirty="0" smtClean="0"/>
              <a:t> </a:t>
            </a:r>
            <a:r>
              <a:rPr lang="es-ES" altLang="ja-JP" sz="600" baseline="0" dirty="0" err="1" smtClean="0"/>
              <a:t>models</a:t>
            </a:r>
            <a:r>
              <a:rPr lang="es-ES" altLang="ja-JP" sz="600" baseline="0" dirty="0" smtClean="0"/>
              <a:t> </a:t>
            </a:r>
            <a:r>
              <a:rPr lang="es-ES" altLang="ja-JP" sz="600" baseline="0" dirty="0" err="1" smtClean="0"/>
              <a:t>communicate</a:t>
            </a:r>
            <a:r>
              <a:rPr lang="es-ES" altLang="ja-JP" sz="600" baseline="0" dirty="0" smtClean="0"/>
              <a:t> </a:t>
            </a:r>
            <a:r>
              <a:rPr lang="es-ES" altLang="ja-JP" sz="600" baseline="0" dirty="0" err="1" smtClean="0"/>
              <a:t>with</a:t>
            </a:r>
            <a:r>
              <a:rPr lang="es-ES" altLang="ja-JP" sz="600" baseline="0" dirty="0" smtClean="0"/>
              <a:t> </a:t>
            </a:r>
            <a:r>
              <a:rPr lang="es-ES" altLang="ja-JP" sz="600" baseline="0" dirty="0" err="1" smtClean="0"/>
              <a:t>each</a:t>
            </a:r>
            <a:r>
              <a:rPr lang="es-ES" altLang="ja-JP" sz="600" baseline="0" dirty="0" smtClean="0"/>
              <a:t> </a:t>
            </a:r>
            <a:r>
              <a:rPr lang="es-ES" altLang="ja-JP" sz="600" baseline="0" dirty="0" err="1" smtClean="0"/>
              <a:t>other</a:t>
            </a:r>
            <a:r>
              <a:rPr lang="es-ES" altLang="ja-JP" sz="600" baseline="0" dirty="0" smtClean="0"/>
              <a:t>. </a:t>
            </a:r>
          </a:p>
          <a:p>
            <a:r>
              <a:rPr lang="es-ES" altLang="ja-JP" sz="600" baseline="0" dirty="0" err="1" smtClean="0"/>
              <a:t>It</a:t>
            </a:r>
            <a:r>
              <a:rPr lang="es-ES" altLang="ja-JP" sz="600" baseline="0" dirty="0" smtClean="0"/>
              <a:t> </a:t>
            </a:r>
            <a:r>
              <a:rPr lang="es-ES" altLang="ja-JP" sz="600" baseline="0" dirty="0" err="1" smtClean="0"/>
              <a:t>also</a:t>
            </a:r>
            <a:r>
              <a:rPr lang="es-ES" altLang="ja-JP" sz="600" baseline="0" dirty="0" smtClean="0"/>
              <a:t> </a:t>
            </a:r>
            <a:r>
              <a:rPr lang="es-ES" altLang="ja-JP" sz="600" baseline="0" dirty="0" err="1" smtClean="0"/>
              <a:t>provides</a:t>
            </a:r>
            <a:r>
              <a:rPr lang="es-ES" altLang="ja-JP" sz="600" baseline="0" dirty="0" smtClean="0"/>
              <a:t> a </a:t>
            </a:r>
            <a:r>
              <a:rPr lang="es-ES" altLang="ja-JP" sz="600" baseline="0" dirty="0" err="1" smtClean="0"/>
              <a:t>generic</a:t>
            </a:r>
            <a:r>
              <a:rPr lang="es-ES" altLang="ja-JP" sz="600" baseline="0" dirty="0" smtClean="0"/>
              <a:t> </a:t>
            </a:r>
            <a:r>
              <a:rPr lang="es-ES" altLang="ja-JP" sz="600" baseline="0" dirty="0" err="1" smtClean="0"/>
              <a:t>protocol</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modeling</a:t>
            </a:r>
            <a:r>
              <a:rPr lang="es-ES" altLang="ja-JP" sz="600" baseline="0" dirty="0" smtClean="0"/>
              <a:t> of </a:t>
            </a:r>
            <a:r>
              <a:rPr lang="es-ES" altLang="ja-JP" sz="600" baseline="0" dirty="0" err="1" smtClean="0"/>
              <a:t>memory</a:t>
            </a:r>
            <a:r>
              <a:rPr lang="es-ES" altLang="ja-JP" sz="600" baseline="0" dirty="0" smtClean="0"/>
              <a:t> </a:t>
            </a:r>
            <a:r>
              <a:rPr lang="es-ES" altLang="ja-JP" sz="600" baseline="0" dirty="0" err="1" smtClean="0"/>
              <a:t>mapped</a:t>
            </a:r>
            <a:r>
              <a:rPr lang="es-ES" altLang="ja-JP" sz="600" baseline="0" dirty="0" smtClean="0"/>
              <a:t> buses at </a:t>
            </a:r>
            <a:r>
              <a:rPr lang="es-ES" altLang="ja-JP" sz="600" baseline="0" dirty="0" err="1" smtClean="0"/>
              <a:t>higher</a:t>
            </a:r>
            <a:r>
              <a:rPr lang="es-ES" altLang="ja-JP" sz="600" baseline="0" dirty="0" smtClean="0"/>
              <a:t> </a:t>
            </a:r>
            <a:r>
              <a:rPr lang="es-ES" altLang="ja-JP" sz="600" baseline="0" dirty="0" err="1" smtClean="0"/>
              <a:t>abstraction</a:t>
            </a:r>
            <a:r>
              <a:rPr lang="es-ES" altLang="ja-JP" sz="600" baseline="0" dirty="0" smtClean="0"/>
              <a:t> </a:t>
            </a:r>
            <a:r>
              <a:rPr lang="es-ES" altLang="ja-JP" sz="600" baseline="0" dirty="0" err="1" smtClean="0"/>
              <a:t>levels</a:t>
            </a:r>
            <a:r>
              <a:rPr lang="es-ES" altLang="ja-JP" sz="600" baseline="0" dirty="0" smtClean="0"/>
              <a:t> (</a:t>
            </a:r>
            <a:r>
              <a:rPr lang="es-ES" altLang="ja-JP" sz="600" baseline="0" dirty="0" err="1" smtClean="0"/>
              <a:t>Loosely</a:t>
            </a:r>
            <a:r>
              <a:rPr lang="es-ES" altLang="ja-JP" sz="600" baseline="0" dirty="0" smtClean="0"/>
              <a:t> </a:t>
            </a:r>
            <a:r>
              <a:rPr lang="es-ES" altLang="ja-JP" sz="600" baseline="0" dirty="0" err="1" smtClean="0"/>
              <a:t>timed</a:t>
            </a:r>
            <a:r>
              <a:rPr lang="es-ES" altLang="ja-JP" sz="600" baseline="0" dirty="0" smtClean="0"/>
              <a:t> </a:t>
            </a:r>
            <a:r>
              <a:rPr lang="es-ES" altLang="ja-JP" sz="600" baseline="0" dirty="0" err="1" smtClean="0"/>
              <a:t>or</a:t>
            </a:r>
            <a:r>
              <a:rPr lang="es-ES" altLang="ja-JP" sz="600" baseline="0" dirty="0" smtClean="0"/>
              <a:t> bus </a:t>
            </a:r>
            <a:r>
              <a:rPr lang="es-ES" altLang="ja-JP" sz="600" baseline="0" dirty="0" err="1" smtClean="0"/>
              <a:t>agnosting</a:t>
            </a:r>
            <a:r>
              <a:rPr lang="es-ES" altLang="ja-JP" sz="600" baseline="0" dirty="0" smtClean="0"/>
              <a:t> AT). </a:t>
            </a:r>
          </a:p>
          <a:p>
            <a:r>
              <a:rPr lang="es-ES" altLang="ja-JP" sz="600" baseline="0" dirty="0" err="1" smtClean="0"/>
              <a:t>This</a:t>
            </a:r>
            <a:r>
              <a:rPr lang="es-ES" altLang="ja-JP" sz="600" baseline="0" dirty="0" smtClean="0"/>
              <a:t> </a:t>
            </a:r>
            <a:r>
              <a:rPr lang="es-ES" altLang="ja-JP" sz="600" baseline="0" dirty="0" err="1" smtClean="0"/>
              <a:t>protocol</a:t>
            </a:r>
            <a:r>
              <a:rPr lang="es-ES" altLang="ja-JP" sz="600" baseline="0" dirty="0" smtClean="0"/>
              <a:t> </a:t>
            </a:r>
            <a:r>
              <a:rPr lang="es-ES" altLang="ja-JP" sz="600" baseline="0" dirty="0" err="1" smtClean="0"/>
              <a:t>is</a:t>
            </a:r>
            <a:r>
              <a:rPr lang="es-ES" altLang="ja-JP" sz="600" baseline="0" dirty="0" smtClean="0"/>
              <a:t> bis </a:t>
            </a:r>
            <a:r>
              <a:rPr lang="es-ES" altLang="ja-JP" sz="600" baseline="0" dirty="0" err="1" smtClean="0"/>
              <a:t>agnostic</a:t>
            </a:r>
            <a:r>
              <a:rPr lang="es-ES" altLang="ja-JP" sz="600" baseline="0" dirty="0" smtClean="0"/>
              <a:t>.</a:t>
            </a:r>
          </a:p>
          <a:p>
            <a:endParaRPr lang="es-ES" altLang="ja-JP" sz="600" baseline="0" dirty="0" smtClean="0"/>
          </a:p>
          <a:p>
            <a:pPr>
              <a:buFont typeface="Arial" pitchFamily="34" charset="0"/>
              <a:buChar char="•"/>
            </a:pPr>
            <a:r>
              <a:rPr lang="es-ES" altLang="ja-JP" sz="600" baseline="0" dirty="0" err="1" smtClean="0"/>
              <a:t>However</a:t>
            </a:r>
            <a:r>
              <a:rPr lang="es-ES" altLang="ja-JP" sz="600" baseline="0" dirty="0" smtClean="0"/>
              <a:t> </a:t>
            </a:r>
            <a:r>
              <a:rPr lang="es-ES" altLang="ja-JP" sz="600" baseline="0" dirty="0" err="1" smtClean="0"/>
              <a:t>when</a:t>
            </a:r>
            <a:r>
              <a:rPr lang="es-ES" altLang="ja-JP" sz="600" baseline="0" dirty="0" smtClean="0"/>
              <a:t> </a:t>
            </a:r>
            <a:r>
              <a:rPr lang="es-ES" altLang="ja-JP" sz="600" baseline="0" dirty="0" err="1" smtClean="0"/>
              <a:t>you</a:t>
            </a:r>
            <a:r>
              <a:rPr lang="es-ES" altLang="ja-JP" sz="600" baseline="0" dirty="0" smtClean="0"/>
              <a:t> </a:t>
            </a:r>
            <a:r>
              <a:rPr lang="es-ES" altLang="ja-JP" sz="600" baseline="0" dirty="0" err="1" smtClean="0"/>
              <a:t>have</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the</a:t>
            </a:r>
            <a:r>
              <a:rPr lang="es-ES" altLang="ja-JP" sz="600" baseline="0" dirty="0" smtClean="0"/>
              <a:t> bus at </a:t>
            </a:r>
            <a:r>
              <a:rPr lang="es-ES" altLang="ja-JP" sz="600" baseline="0" dirty="0" err="1" smtClean="0"/>
              <a:t>lower</a:t>
            </a:r>
            <a:r>
              <a:rPr lang="es-ES" altLang="ja-JP" sz="600" baseline="0" dirty="0" smtClean="0"/>
              <a:t> </a:t>
            </a:r>
            <a:r>
              <a:rPr lang="es-ES" altLang="ja-JP" sz="600" baseline="0" dirty="0" err="1" smtClean="0"/>
              <a:t>abstraction</a:t>
            </a:r>
            <a:r>
              <a:rPr lang="es-ES" altLang="ja-JP" sz="600" baseline="0" dirty="0" smtClean="0"/>
              <a:t> </a:t>
            </a:r>
            <a:r>
              <a:rPr lang="es-ES" altLang="ja-JP" sz="600" baseline="0" dirty="0" err="1" smtClean="0"/>
              <a:t>levels</a:t>
            </a:r>
            <a:r>
              <a:rPr lang="es-ES" altLang="ja-JP" sz="600" baseline="0" dirty="0" smtClean="0"/>
              <a:t>, </a:t>
            </a:r>
            <a:r>
              <a:rPr lang="es-ES" altLang="ja-JP" sz="600" baseline="0" dirty="0" err="1" smtClean="0"/>
              <a:t>then</a:t>
            </a:r>
            <a:r>
              <a:rPr lang="es-ES" altLang="ja-JP" sz="600" baseline="0" dirty="0" smtClean="0"/>
              <a:t> </a:t>
            </a:r>
            <a:r>
              <a:rPr lang="es-ES" altLang="ja-JP" sz="600" baseline="0" dirty="0" err="1" smtClean="0"/>
              <a:t>generic</a:t>
            </a:r>
            <a:r>
              <a:rPr lang="es-ES" altLang="ja-JP" sz="600" baseline="0" dirty="0" smtClean="0"/>
              <a:t> </a:t>
            </a:r>
            <a:r>
              <a:rPr lang="es-ES" altLang="ja-JP" sz="600" baseline="0" dirty="0" err="1" smtClean="0"/>
              <a:t>protocol</a:t>
            </a:r>
            <a:r>
              <a:rPr lang="es-ES" altLang="ja-JP" sz="600" baseline="0" dirty="0" smtClean="0"/>
              <a:t> </a:t>
            </a:r>
            <a:r>
              <a:rPr lang="es-ES" altLang="ja-JP" sz="600" baseline="0" dirty="0" err="1" smtClean="0"/>
              <a:t>is</a:t>
            </a:r>
            <a:r>
              <a:rPr lang="es-ES" altLang="ja-JP" sz="600" baseline="0" dirty="0" smtClean="0"/>
              <a:t> </a:t>
            </a:r>
            <a:r>
              <a:rPr lang="es-ES" altLang="ja-JP" sz="600" baseline="0" dirty="0" err="1" smtClean="0"/>
              <a:t>not</a:t>
            </a:r>
            <a:r>
              <a:rPr lang="es-ES" altLang="ja-JP" sz="600" baseline="0" dirty="0" smtClean="0"/>
              <a:t> </a:t>
            </a:r>
            <a:r>
              <a:rPr lang="es-ES" altLang="ja-JP" sz="600" baseline="0" dirty="0" err="1" smtClean="0"/>
              <a:t>good</a:t>
            </a:r>
            <a:r>
              <a:rPr lang="es-ES" altLang="ja-JP" sz="600" baseline="0" dirty="0" smtClean="0"/>
              <a:t> </a:t>
            </a:r>
            <a:r>
              <a:rPr lang="es-ES" altLang="ja-JP" sz="600" baseline="0" dirty="0" err="1" smtClean="0"/>
              <a:t>enough</a:t>
            </a:r>
            <a:r>
              <a:rPr lang="es-ES" altLang="ja-JP" sz="600" baseline="0" dirty="0" smtClean="0"/>
              <a:t> and </a:t>
            </a:r>
            <a:r>
              <a:rPr lang="es-ES" altLang="ja-JP" sz="600" baseline="0" dirty="0" err="1" smtClean="0"/>
              <a:t>the</a:t>
            </a:r>
            <a:r>
              <a:rPr lang="es-ES" altLang="ja-JP" sz="600" baseline="0" dirty="0" smtClean="0"/>
              <a:t> bus </a:t>
            </a:r>
            <a:r>
              <a:rPr lang="es-ES" altLang="ja-JP" sz="600" baseline="0" dirty="0" err="1" smtClean="0"/>
              <a:t>specific</a:t>
            </a:r>
            <a:r>
              <a:rPr lang="es-ES" altLang="ja-JP" sz="600" baseline="0" dirty="0" smtClean="0"/>
              <a:t> </a:t>
            </a:r>
            <a:r>
              <a:rPr lang="es-ES" altLang="ja-JP" sz="600" baseline="0" dirty="0" err="1" smtClean="0"/>
              <a:t>details</a:t>
            </a:r>
            <a:r>
              <a:rPr lang="es-ES" altLang="ja-JP" sz="600" baseline="0" dirty="0" smtClean="0"/>
              <a:t> comes </a:t>
            </a:r>
            <a:r>
              <a:rPr lang="es-ES" altLang="ja-JP" sz="600" baseline="0" dirty="0" err="1" smtClean="0"/>
              <a:t>into</a:t>
            </a:r>
            <a:r>
              <a:rPr lang="es-ES" altLang="ja-JP" sz="600" baseline="0" dirty="0" smtClean="0"/>
              <a:t> </a:t>
            </a:r>
            <a:r>
              <a:rPr lang="es-ES" altLang="ja-JP" sz="600" baseline="0" dirty="0" err="1" smtClean="0"/>
              <a:t>picture</a:t>
            </a:r>
            <a:r>
              <a:rPr lang="es-ES" altLang="ja-JP" sz="600" baseline="0" dirty="0" smtClean="0"/>
              <a:t>. </a:t>
            </a:r>
          </a:p>
          <a:p>
            <a:r>
              <a:rPr lang="es-ES" altLang="ja-JP" sz="600" baseline="0" dirty="0" smtClean="0"/>
              <a:t>TLM2.0 </a:t>
            </a:r>
            <a:r>
              <a:rPr lang="es-ES" altLang="ja-JP" sz="600" baseline="0" dirty="0" err="1" smtClean="0"/>
              <a:t>provides</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extension</a:t>
            </a:r>
            <a:r>
              <a:rPr lang="es-ES" altLang="ja-JP" sz="600" baseline="0" dirty="0" smtClean="0"/>
              <a:t> </a:t>
            </a:r>
            <a:r>
              <a:rPr lang="es-ES" altLang="ja-JP" sz="600" baseline="0" dirty="0" err="1" smtClean="0"/>
              <a:t>mechanism</a:t>
            </a:r>
            <a:r>
              <a:rPr lang="es-ES" altLang="ja-JP" sz="600" baseline="0" dirty="0" smtClean="0"/>
              <a:t>, </a:t>
            </a:r>
            <a:r>
              <a:rPr lang="es-ES" altLang="ja-JP" sz="600" baseline="0" dirty="0" err="1" smtClean="0"/>
              <a:t>through</a:t>
            </a:r>
            <a:r>
              <a:rPr lang="es-ES" altLang="ja-JP" sz="600" baseline="0" dirty="0" smtClean="0"/>
              <a:t> </a:t>
            </a:r>
            <a:r>
              <a:rPr lang="es-ES" altLang="ja-JP" sz="600" baseline="0" dirty="0" err="1" smtClean="0"/>
              <a:t>which</a:t>
            </a:r>
            <a:r>
              <a:rPr lang="es-ES" altLang="ja-JP" sz="600" baseline="0" dirty="0" smtClean="0"/>
              <a:t> </a:t>
            </a:r>
            <a:r>
              <a:rPr lang="es-ES" altLang="ja-JP" sz="600" baseline="0" dirty="0" err="1" smtClean="0"/>
              <a:t>it</a:t>
            </a:r>
            <a:r>
              <a:rPr lang="es-ES" altLang="ja-JP" sz="600" baseline="0" dirty="0" smtClean="0"/>
              <a:t> can </a:t>
            </a:r>
            <a:r>
              <a:rPr lang="es-ES" altLang="ja-JP" sz="600" baseline="0" dirty="0" err="1" smtClean="0"/>
              <a:t>be</a:t>
            </a:r>
            <a:r>
              <a:rPr lang="es-ES" altLang="ja-JP" sz="600" baseline="0" dirty="0" smtClean="0"/>
              <a:t> extended </a:t>
            </a:r>
            <a:r>
              <a:rPr lang="es-ES" altLang="ja-JP" sz="600" baseline="0" dirty="0" err="1" smtClean="0"/>
              <a:t>for</a:t>
            </a:r>
            <a:r>
              <a:rPr lang="es-ES" altLang="ja-JP" sz="600" baseline="0" dirty="0" smtClean="0"/>
              <a:t> bus </a:t>
            </a:r>
            <a:r>
              <a:rPr lang="es-ES" altLang="ja-JP" sz="600" baseline="0" dirty="0" err="1" smtClean="0"/>
              <a:t>specific</a:t>
            </a:r>
            <a:r>
              <a:rPr lang="es-ES" altLang="ja-JP" sz="600" baseline="0" dirty="0" smtClean="0"/>
              <a:t> </a:t>
            </a:r>
            <a:r>
              <a:rPr lang="es-ES" altLang="ja-JP" sz="600" baseline="0" dirty="0" err="1" smtClean="0"/>
              <a:t>protocol</a:t>
            </a:r>
            <a:endParaRPr lang="es-ES" altLang="ja-JP" sz="600" baseline="0" dirty="0" smtClean="0"/>
          </a:p>
          <a:p>
            <a:r>
              <a:rPr lang="es-ES" altLang="ja-JP" sz="600" baseline="0" dirty="0" err="1" smtClean="0"/>
              <a:t>The</a:t>
            </a:r>
            <a:r>
              <a:rPr lang="es-ES" altLang="ja-JP" sz="600" baseline="0" dirty="0" smtClean="0"/>
              <a:t> </a:t>
            </a:r>
            <a:r>
              <a:rPr lang="es-ES" altLang="ja-JP" sz="600" baseline="0" dirty="0" err="1" smtClean="0"/>
              <a:t>same</a:t>
            </a:r>
            <a:r>
              <a:rPr lang="es-ES" altLang="ja-JP" sz="600" baseline="0" dirty="0" smtClean="0"/>
              <a:t> </a:t>
            </a:r>
            <a:r>
              <a:rPr lang="es-ES" altLang="ja-JP" sz="600" baseline="0" dirty="0" err="1" smtClean="0"/>
              <a:t>extension</a:t>
            </a:r>
            <a:r>
              <a:rPr lang="es-ES" altLang="ja-JP" sz="600" baseline="0" dirty="0" smtClean="0"/>
              <a:t> </a:t>
            </a:r>
            <a:r>
              <a:rPr lang="es-ES" altLang="ja-JP" sz="600" baseline="0" dirty="0" err="1" smtClean="0"/>
              <a:t>mechanism</a:t>
            </a:r>
            <a:r>
              <a:rPr lang="es-ES" altLang="ja-JP" sz="600" baseline="0" dirty="0" smtClean="0"/>
              <a:t> can </a:t>
            </a:r>
            <a:r>
              <a:rPr lang="es-ES" altLang="ja-JP" sz="600" baseline="0" dirty="0" err="1" smtClean="0"/>
              <a:t>also</a:t>
            </a:r>
            <a:r>
              <a:rPr lang="es-ES" altLang="ja-JP" sz="600" baseline="0" dirty="0" smtClean="0"/>
              <a:t> </a:t>
            </a:r>
            <a:r>
              <a:rPr lang="es-ES" altLang="ja-JP" sz="600" baseline="0" dirty="0" err="1" smtClean="0"/>
              <a:t>be</a:t>
            </a:r>
            <a:r>
              <a:rPr lang="es-ES" altLang="ja-JP" sz="600" baseline="0" dirty="0" smtClean="0"/>
              <a:t> </a:t>
            </a:r>
            <a:r>
              <a:rPr lang="es-ES" altLang="ja-JP" sz="600" baseline="0" dirty="0" err="1" smtClean="0"/>
              <a:t>used</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extend</a:t>
            </a:r>
            <a:r>
              <a:rPr lang="es-ES" altLang="ja-JP" sz="600" baseline="0" dirty="0" smtClean="0"/>
              <a:t> </a:t>
            </a:r>
            <a:r>
              <a:rPr lang="es-ES" altLang="ja-JP" sz="600" baseline="0" dirty="0" err="1" smtClean="0"/>
              <a:t>the</a:t>
            </a:r>
            <a:r>
              <a:rPr lang="es-ES" altLang="ja-JP" sz="600" baseline="0" dirty="0" smtClean="0"/>
              <a:t> TLM2.0 </a:t>
            </a:r>
            <a:r>
              <a:rPr lang="es-ES" altLang="ja-JP" sz="600" baseline="0" dirty="0" err="1" smtClean="0"/>
              <a:t>for</a:t>
            </a:r>
            <a:r>
              <a:rPr lang="es-ES" altLang="ja-JP" sz="600" baseline="0" dirty="0" smtClean="0"/>
              <a:t> non </a:t>
            </a:r>
            <a:r>
              <a:rPr lang="es-ES" altLang="ja-JP" sz="600" baseline="0" dirty="0" err="1" smtClean="0"/>
              <a:t>memory</a:t>
            </a:r>
            <a:r>
              <a:rPr lang="es-ES" altLang="ja-JP" sz="600" baseline="0" dirty="0" smtClean="0"/>
              <a:t> </a:t>
            </a:r>
            <a:r>
              <a:rPr lang="es-ES" altLang="ja-JP" sz="600" baseline="0" dirty="0" err="1" smtClean="0"/>
              <a:t>mapped</a:t>
            </a:r>
            <a:r>
              <a:rPr lang="es-ES" altLang="ja-JP" sz="600" baseline="0" dirty="0" smtClean="0"/>
              <a:t> </a:t>
            </a:r>
            <a:r>
              <a:rPr lang="es-ES" altLang="ja-JP" sz="600" baseline="0" dirty="0" err="1" smtClean="0"/>
              <a:t>communication</a:t>
            </a:r>
            <a:r>
              <a:rPr lang="es-ES" altLang="ja-JP" sz="600" baseline="0" dirty="0" smtClean="0"/>
              <a:t> </a:t>
            </a:r>
            <a:r>
              <a:rPr lang="es-ES" altLang="ja-JP" sz="600" baseline="0" dirty="0" err="1" smtClean="0"/>
              <a:t>protocol</a:t>
            </a:r>
            <a:r>
              <a:rPr lang="es-ES" altLang="ja-JP" sz="600" baseline="0" dirty="0" smtClean="0"/>
              <a:t> (Ethernet, USB, UART etc..)</a:t>
            </a:r>
          </a:p>
          <a:p>
            <a:endParaRPr lang="es-ES" altLang="ja-JP" sz="600" baseline="0" dirty="0" smtClean="0"/>
          </a:p>
          <a:p>
            <a:pPr>
              <a:buFont typeface="Arial" pitchFamily="34" charset="0"/>
              <a:buChar char="•"/>
            </a:pPr>
            <a:r>
              <a:rPr lang="es-ES" altLang="ja-JP" sz="600" baseline="0" dirty="0" smtClean="0"/>
              <a:t>STARC </a:t>
            </a:r>
            <a:r>
              <a:rPr lang="es-ES" altLang="ja-JP" sz="600" baseline="0" dirty="0" err="1" smtClean="0"/>
              <a:t>is</a:t>
            </a:r>
            <a:r>
              <a:rPr lang="es-ES" altLang="ja-JP" sz="600" baseline="0" dirty="0" smtClean="0"/>
              <a:t> a </a:t>
            </a:r>
            <a:r>
              <a:rPr lang="es-ES" altLang="ja-JP" sz="600" baseline="0" dirty="0" err="1" smtClean="0"/>
              <a:t>consortium</a:t>
            </a:r>
            <a:r>
              <a:rPr lang="es-ES" altLang="ja-JP" sz="600" baseline="0" dirty="0" smtClean="0"/>
              <a:t> of semiconductor </a:t>
            </a:r>
            <a:r>
              <a:rPr lang="es-ES" altLang="ja-JP" sz="600" baseline="0" dirty="0" err="1" smtClean="0"/>
              <a:t>companies</a:t>
            </a:r>
            <a:r>
              <a:rPr lang="es-ES" altLang="ja-JP" sz="600" baseline="0" dirty="0" smtClean="0"/>
              <a:t> in </a:t>
            </a:r>
            <a:r>
              <a:rPr lang="es-ES" altLang="ja-JP" sz="600" baseline="0" dirty="0" err="1" smtClean="0"/>
              <a:t>Japan</a:t>
            </a:r>
            <a:r>
              <a:rPr lang="es-ES" altLang="ja-JP" sz="600" baseline="0" dirty="0" smtClean="0"/>
              <a:t>, </a:t>
            </a:r>
            <a:r>
              <a:rPr lang="es-ES" altLang="ja-JP" sz="600" baseline="0" dirty="0" err="1" smtClean="0"/>
              <a:t>they</a:t>
            </a:r>
            <a:r>
              <a:rPr lang="es-ES" altLang="ja-JP" sz="600" baseline="0" dirty="0" smtClean="0"/>
              <a:t> </a:t>
            </a:r>
            <a:r>
              <a:rPr lang="es-ES" altLang="ja-JP" sz="600" baseline="0" dirty="0" err="1" smtClean="0"/>
              <a:t>have</a:t>
            </a:r>
            <a:r>
              <a:rPr lang="es-ES" altLang="ja-JP" sz="600" baseline="0" dirty="0" smtClean="0"/>
              <a:t> </a:t>
            </a:r>
            <a:r>
              <a:rPr lang="es-ES" altLang="ja-JP" sz="600" baseline="0" dirty="0" err="1" smtClean="0"/>
              <a:t>defined</a:t>
            </a:r>
            <a:r>
              <a:rPr lang="es-ES" altLang="ja-JP" sz="600" baseline="0" dirty="0" smtClean="0"/>
              <a:t> </a:t>
            </a:r>
            <a:r>
              <a:rPr lang="es-ES" altLang="ja-JP" sz="600" baseline="0" dirty="0" err="1" smtClean="0"/>
              <a:t>some</a:t>
            </a:r>
            <a:r>
              <a:rPr lang="es-ES" altLang="ja-JP" sz="600" baseline="0" dirty="0" smtClean="0"/>
              <a:t> </a:t>
            </a:r>
            <a:r>
              <a:rPr lang="es-ES" altLang="ja-JP" sz="600" baseline="0" dirty="0" err="1" smtClean="0"/>
              <a:t>guidelines</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how</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create</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using</a:t>
            </a:r>
            <a:r>
              <a:rPr lang="es-ES" altLang="ja-JP" sz="600" baseline="0" dirty="0" smtClean="0"/>
              <a:t> </a:t>
            </a:r>
            <a:r>
              <a:rPr lang="es-ES" altLang="ja-JP" sz="600" baseline="0" dirty="0" err="1" smtClean="0"/>
              <a:t>System</a:t>
            </a:r>
            <a:r>
              <a:rPr lang="es-ES" altLang="ja-JP" sz="600" baseline="0" dirty="0" smtClean="0"/>
              <a:t> &amp; TLM2.0. </a:t>
            </a:r>
            <a:r>
              <a:rPr lang="es-ES" altLang="ja-JP" sz="600" baseline="0" dirty="0" err="1" smtClean="0"/>
              <a:t>They</a:t>
            </a:r>
            <a:r>
              <a:rPr lang="es-ES" altLang="ja-JP" sz="600" baseline="0" dirty="0" smtClean="0"/>
              <a:t> </a:t>
            </a:r>
            <a:r>
              <a:rPr lang="es-ES" altLang="ja-JP" sz="600" baseline="0" dirty="0" err="1" smtClean="0"/>
              <a:t>have</a:t>
            </a:r>
            <a:r>
              <a:rPr lang="es-ES" altLang="ja-JP" sz="600" baseline="0" dirty="0" smtClean="0"/>
              <a:t> </a:t>
            </a:r>
            <a:r>
              <a:rPr lang="es-ES" altLang="ja-JP" sz="600" baseline="0" dirty="0" err="1" smtClean="0"/>
              <a:t>mainly</a:t>
            </a:r>
            <a:r>
              <a:rPr lang="es-ES" altLang="ja-JP" sz="600" baseline="0" dirty="0" smtClean="0"/>
              <a:t> </a:t>
            </a:r>
            <a:r>
              <a:rPr lang="es-ES" altLang="ja-JP" sz="600" baseline="0" dirty="0" err="1" smtClean="0"/>
              <a:t>fiocussed</a:t>
            </a:r>
            <a:r>
              <a:rPr lang="es-ES" altLang="ja-JP" sz="600" baseline="0" dirty="0" smtClean="0"/>
              <a:t> </a:t>
            </a:r>
            <a:r>
              <a:rPr lang="es-ES" altLang="ja-JP" sz="600" baseline="0" dirty="0" err="1" smtClean="0"/>
              <a:t>on</a:t>
            </a:r>
            <a:r>
              <a:rPr lang="es-ES" altLang="ja-JP" sz="600" baseline="0" dirty="0" smtClean="0"/>
              <a:t> </a:t>
            </a:r>
            <a:r>
              <a:rPr lang="es-ES" altLang="ja-JP" sz="600" baseline="0" dirty="0" err="1" smtClean="0"/>
              <a:t>how</a:t>
            </a:r>
            <a:r>
              <a:rPr lang="es-ES" altLang="ja-JP" sz="600" baseline="0" dirty="0" smtClean="0"/>
              <a:t> </a:t>
            </a:r>
            <a:r>
              <a:rPr lang="es-ES" altLang="ja-JP" sz="600" baseline="0" dirty="0" err="1" smtClean="0"/>
              <a:t>to</a:t>
            </a:r>
            <a:r>
              <a:rPr lang="es-ES" altLang="ja-JP" sz="600" baseline="0" dirty="0" smtClean="0"/>
              <a:t> define </a:t>
            </a:r>
            <a:r>
              <a:rPr lang="es-ES" altLang="ja-JP" sz="600" baseline="0" dirty="0" err="1" smtClean="0"/>
              <a:t>the</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architecture</a:t>
            </a:r>
            <a:r>
              <a:rPr lang="es-ES" altLang="ja-JP" sz="600" baseline="0" dirty="0" smtClean="0"/>
              <a:t> </a:t>
            </a:r>
            <a:r>
              <a:rPr lang="es-ES" altLang="ja-JP" sz="600" baseline="0" dirty="0" err="1" smtClean="0"/>
              <a:t>such</a:t>
            </a:r>
            <a:r>
              <a:rPr lang="es-ES" altLang="ja-JP" sz="600" baseline="0" dirty="0" smtClean="0"/>
              <a:t> </a:t>
            </a:r>
            <a:r>
              <a:rPr lang="es-ES" altLang="ja-JP" sz="600" baseline="0" dirty="0" err="1" smtClean="0"/>
              <a:t>that</a:t>
            </a:r>
            <a:r>
              <a:rPr lang="es-ES" altLang="ja-JP" sz="600" baseline="0" dirty="0" smtClean="0"/>
              <a:t> </a:t>
            </a:r>
            <a:r>
              <a:rPr lang="es-ES" altLang="ja-JP" sz="600" baseline="0" dirty="0" err="1" smtClean="0"/>
              <a:t>bulk</a:t>
            </a:r>
            <a:r>
              <a:rPr lang="es-ES" altLang="ja-JP" sz="600" baseline="0" dirty="0" smtClean="0"/>
              <a:t> of </a:t>
            </a:r>
            <a:r>
              <a:rPr lang="es-ES" altLang="ja-JP" sz="600" baseline="0" dirty="0" err="1" smtClean="0"/>
              <a:t>the</a:t>
            </a:r>
            <a:r>
              <a:rPr lang="es-ES" altLang="ja-JP" sz="600" baseline="0" dirty="0" smtClean="0"/>
              <a:t> </a:t>
            </a:r>
            <a:r>
              <a:rPr lang="es-ES" altLang="ja-JP" sz="600" baseline="0" dirty="0" err="1" smtClean="0"/>
              <a:t>code</a:t>
            </a:r>
            <a:r>
              <a:rPr lang="es-ES" altLang="ja-JP" sz="600" baseline="0" dirty="0" smtClean="0"/>
              <a:t> can </a:t>
            </a:r>
            <a:r>
              <a:rPr lang="es-ES" altLang="ja-JP" sz="600" baseline="0" dirty="0" err="1" smtClean="0"/>
              <a:t>be</a:t>
            </a:r>
            <a:r>
              <a:rPr lang="es-ES" altLang="ja-JP" sz="600" baseline="0" dirty="0" smtClean="0"/>
              <a:t> re-</a:t>
            </a:r>
            <a:r>
              <a:rPr lang="es-ES" altLang="ja-JP" sz="600" baseline="0" dirty="0" err="1" smtClean="0"/>
              <a:t>used</a:t>
            </a:r>
            <a:r>
              <a:rPr lang="es-ES" altLang="ja-JP" sz="600" baseline="0" dirty="0" smtClean="0"/>
              <a:t> </a:t>
            </a:r>
            <a:r>
              <a:rPr lang="es-ES" altLang="ja-JP" sz="600" baseline="0" dirty="0" err="1" smtClean="0"/>
              <a:t>accross</a:t>
            </a:r>
            <a:r>
              <a:rPr lang="es-ES" altLang="ja-JP" sz="600" baseline="0" dirty="0" smtClean="0"/>
              <a:t> </a:t>
            </a:r>
            <a:r>
              <a:rPr lang="es-ES" altLang="ja-JP" sz="600" baseline="0" dirty="0" err="1" smtClean="0"/>
              <a:t>abstraction</a:t>
            </a:r>
            <a:r>
              <a:rPr lang="es-ES" altLang="ja-JP" sz="600" baseline="0" dirty="0" smtClean="0"/>
              <a:t> </a:t>
            </a:r>
            <a:r>
              <a:rPr lang="es-ES" altLang="ja-JP" sz="600" baseline="0" dirty="0" err="1" smtClean="0"/>
              <a:t>levels</a:t>
            </a:r>
            <a:r>
              <a:rPr lang="es-ES" altLang="ja-JP" sz="600" baseline="0" dirty="0" smtClean="0"/>
              <a:t>. </a:t>
            </a:r>
            <a:r>
              <a:rPr lang="es-ES" altLang="ja-JP" sz="600" baseline="0" dirty="0" err="1" smtClean="0"/>
              <a:t>We</a:t>
            </a:r>
            <a:r>
              <a:rPr lang="es-ES" altLang="ja-JP" sz="600" baseline="0" dirty="0" smtClean="0"/>
              <a:t> </a:t>
            </a:r>
            <a:r>
              <a:rPr lang="es-ES" altLang="ja-JP" sz="600" baseline="0" dirty="0" err="1" smtClean="0"/>
              <a:t>will</a:t>
            </a:r>
            <a:r>
              <a:rPr lang="es-ES" altLang="ja-JP" sz="600" baseline="0" dirty="0" smtClean="0"/>
              <a:t> </a:t>
            </a:r>
            <a:r>
              <a:rPr lang="es-ES" altLang="ja-JP" sz="600" baseline="0" dirty="0" err="1" smtClean="0"/>
              <a:t>discuss</a:t>
            </a:r>
            <a:r>
              <a:rPr lang="es-ES" altLang="ja-JP" sz="600" baseline="0" dirty="0" smtClean="0"/>
              <a:t> more </a:t>
            </a:r>
            <a:r>
              <a:rPr lang="es-ES" altLang="ja-JP" sz="600" baseline="0" dirty="0" err="1" smtClean="0"/>
              <a:t>about</a:t>
            </a:r>
            <a:r>
              <a:rPr lang="es-ES" altLang="ja-JP" sz="600" baseline="0" dirty="0" smtClean="0"/>
              <a:t> </a:t>
            </a:r>
            <a:r>
              <a:rPr lang="es-ES" altLang="ja-JP" sz="600" baseline="0" dirty="0" err="1" smtClean="0"/>
              <a:t>these</a:t>
            </a:r>
            <a:r>
              <a:rPr lang="es-ES" altLang="ja-JP" sz="600" baseline="0" dirty="0" smtClean="0"/>
              <a:t> </a:t>
            </a:r>
            <a:r>
              <a:rPr lang="es-ES" altLang="ja-JP" sz="600" baseline="0" dirty="0" err="1" smtClean="0"/>
              <a:t>on</a:t>
            </a:r>
            <a:r>
              <a:rPr lang="es-ES" altLang="ja-JP" sz="600" baseline="0" dirty="0" smtClean="0"/>
              <a:t> </a:t>
            </a:r>
            <a:r>
              <a:rPr lang="es-ES" altLang="ja-JP" sz="600" baseline="0" dirty="0" err="1" smtClean="0"/>
              <a:t>later</a:t>
            </a:r>
            <a:r>
              <a:rPr lang="es-ES" altLang="ja-JP" sz="600" baseline="0" dirty="0" smtClean="0"/>
              <a:t> </a:t>
            </a:r>
            <a:r>
              <a:rPr lang="es-ES" altLang="ja-JP" sz="600" baseline="0" dirty="0" err="1" smtClean="0"/>
              <a:t>slides</a:t>
            </a:r>
            <a:endParaRPr lang="es-ES" altLang="ja-JP" sz="600" baseline="0" dirty="0" smtClean="0"/>
          </a:p>
          <a:p>
            <a:pPr>
              <a:buFont typeface="Arial" pitchFamily="34" charset="0"/>
              <a:buNone/>
            </a:pPr>
            <a:endParaRPr lang="es-ES" altLang="ja-JP" sz="600" baseline="0" dirty="0" smtClean="0"/>
          </a:p>
          <a:p>
            <a:pPr>
              <a:buFont typeface="Arial" pitchFamily="34" charset="0"/>
              <a:buChar char="•"/>
            </a:pPr>
            <a:r>
              <a:rPr lang="es-ES" altLang="ja-JP" sz="600" baseline="0" dirty="0" smtClean="0"/>
              <a:t>TLM2.0 </a:t>
            </a:r>
            <a:r>
              <a:rPr lang="es-ES" altLang="ja-JP" sz="600" baseline="0" dirty="0" err="1" smtClean="0"/>
              <a:t>is</a:t>
            </a:r>
            <a:r>
              <a:rPr lang="es-ES" altLang="ja-JP" sz="600" baseline="0" dirty="0" smtClean="0"/>
              <a:t> </a:t>
            </a:r>
            <a:r>
              <a:rPr lang="es-ES" altLang="ja-JP" sz="600" baseline="0" dirty="0" err="1" smtClean="0"/>
              <a:t>mainly</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creating</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simulation</a:t>
            </a:r>
            <a:r>
              <a:rPr lang="es-ES" altLang="ja-JP" sz="600" baseline="0" dirty="0" smtClean="0"/>
              <a:t> </a:t>
            </a:r>
            <a:r>
              <a:rPr lang="es-ES" altLang="ja-JP" sz="600" baseline="0" dirty="0" err="1" smtClean="0"/>
              <a:t>models</a:t>
            </a:r>
            <a:r>
              <a:rPr lang="es-ES" altLang="ja-JP" sz="600" baseline="0" dirty="0" smtClean="0"/>
              <a:t>.</a:t>
            </a:r>
          </a:p>
          <a:p>
            <a:pPr>
              <a:buFont typeface="Arial" pitchFamily="34" charset="0"/>
              <a:buNone/>
            </a:pPr>
            <a:r>
              <a:rPr lang="es-ES" altLang="ja-JP" sz="600" baseline="0" dirty="0" err="1" smtClean="0"/>
              <a:t>Other</a:t>
            </a:r>
            <a:r>
              <a:rPr lang="es-ES" altLang="ja-JP" sz="600" baseline="0" dirty="0" smtClean="0"/>
              <a:t> use of </a:t>
            </a:r>
            <a:r>
              <a:rPr lang="es-ES" altLang="ja-JP" sz="600" baseline="0" dirty="0" err="1" smtClean="0"/>
              <a:t>modeling</a:t>
            </a:r>
            <a:r>
              <a:rPr lang="es-ES" altLang="ja-JP" sz="600" baseline="0" dirty="0" smtClean="0"/>
              <a:t> </a:t>
            </a:r>
            <a:r>
              <a:rPr lang="es-ES" altLang="ja-JP" sz="600" baseline="0" dirty="0" err="1" smtClean="0"/>
              <a:t>is</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create</a:t>
            </a:r>
            <a:r>
              <a:rPr lang="es-ES" altLang="ja-JP" sz="600" baseline="0" dirty="0" smtClean="0"/>
              <a:t> </a:t>
            </a:r>
            <a:r>
              <a:rPr lang="es-ES" altLang="ja-JP" sz="600" baseline="0" dirty="0" err="1" smtClean="0"/>
              <a:t>the</a:t>
            </a:r>
            <a:r>
              <a:rPr lang="es-ES" altLang="ja-JP" sz="600" baseline="0" dirty="0" smtClean="0"/>
              <a:t> </a:t>
            </a:r>
            <a:r>
              <a:rPr lang="es-ES" altLang="ja-JP" sz="600" baseline="0" dirty="0" err="1" smtClean="0"/>
              <a:t>high</a:t>
            </a:r>
            <a:r>
              <a:rPr lang="es-ES" altLang="ja-JP" sz="600" baseline="0" dirty="0" smtClean="0"/>
              <a:t> </a:t>
            </a:r>
            <a:r>
              <a:rPr lang="es-ES" altLang="ja-JP" sz="600" baseline="0" dirty="0" err="1" smtClean="0"/>
              <a:t>level</a:t>
            </a:r>
            <a:r>
              <a:rPr lang="es-ES" altLang="ja-JP" sz="600" baseline="0" dirty="0" smtClean="0"/>
              <a:t> </a:t>
            </a:r>
            <a:r>
              <a:rPr lang="es-ES" altLang="ja-JP" sz="600" baseline="0" dirty="0" err="1" smtClean="0"/>
              <a:t>models</a:t>
            </a:r>
            <a:r>
              <a:rPr lang="es-ES" altLang="ja-JP" sz="600" baseline="0" dirty="0" smtClean="0"/>
              <a:t> </a:t>
            </a:r>
            <a:r>
              <a:rPr lang="es-ES" altLang="ja-JP" sz="600" baseline="0" dirty="0" err="1" smtClean="0"/>
              <a:t>for</a:t>
            </a:r>
            <a:r>
              <a:rPr lang="es-ES" altLang="ja-JP" sz="600" baseline="0" dirty="0" smtClean="0"/>
              <a:t> </a:t>
            </a:r>
            <a:r>
              <a:rPr lang="es-ES" altLang="ja-JP" sz="600" baseline="0" dirty="0" err="1" smtClean="0"/>
              <a:t>Synthesis</a:t>
            </a:r>
            <a:r>
              <a:rPr lang="es-ES" altLang="ja-JP" sz="600" baseline="0" dirty="0" smtClean="0"/>
              <a:t>, </a:t>
            </a:r>
            <a:r>
              <a:rPr lang="es-ES" altLang="ja-JP" sz="600" baseline="0" dirty="0" err="1" smtClean="0"/>
              <a:t>these</a:t>
            </a:r>
            <a:r>
              <a:rPr lang="es-ES" altLang="ja-JP" sz="600" baseline="0" dirty="0" smtClean="0"/>
              <a:t> </a:t>
            </a:r>
            <a:r>
              <a:rPr lang="es-ES" altLang="ja-JP" sz="600" baseline="0" dirty="0" err="1" smtClean="0"/>
              <a:t>models</a:t>
            </a:r>
            <a:r>
              <a:rPr lang="es-ES" altLang="ja-JP" sz="600" baseline="0" dirty="0" smtClean="0"/>
              <a:t> can </a:t>
            </a:r>
            <a:r>
              <a:rPr lang="es-ES" altLang="ja-JP" sz="600" baseline="0" dirty="0" err="1" smtClean="0"/>
              <a:t>be</a:t>
            </a:r>
            <a:r>
              <a:rPr lang="es-ES" altLang="ja-JP" sz="600" baseline="0" dirty="0" smtClean="0"/>
              <a:t> </a:t>
            </a:r>
            <a:r>
              <a:rPr lang="es-ES" altLang="ja-JP" sz="600" baseline="0" dirty="0" err="1" smtClean="0"/>
              <a:t>synthesized</a:t>
            </a:r>
            <a:r>
              <a:rPr lang="es-ES" altLang="ja-JP" sz="600" baseline="0" dirty="0" smtClean="0"/>
              <a:t> </a:t>
            </a:r>
            <a:r>
              <a:rPr lang="es-ES" altLang="ja-JP" sz="600" baseline="0" dirty="0" err="1" smtClean="0"/>
              <a:t>using</a:t>
            </a:r>
            <a:r>
              <a:rPr lang="es-ES" altLang="ja-JP" sz="600" baseline="0" dirty="0" smtClean="0"/>
              <a:t> HLS </a:t>
            </a:r>
            <a:r>
              <a:rPr lang="es-ES" altLang="ja-JP" sz="600" baseline="0" dirty="0" err="1" smtClean="0"/>
              <a:t>tool</a:t>
            </a:r>
            <a:r>
              <a:rPr lang="es-ES" altLang="ja-JP" sz="600" baseline="0" dirty="0" smtClean="0"/>
              <a:t> </a:t>
            </a:r>
            <a:r>
              <a:rPr lang="es-ES" altLang="ja-JP" sz="600" baseline="0" dirty="0" err="1" smtClean="0"/>
              <a:t>to</a:t>
            </a:r>
            <a:r>
              <a:rPr lang="es-ES" altLang="ja-JP" sz="600" baseline="0" dirty="0" smtClean="0"/>
              <a:t> </a:t>
            </a:r>
            <a:r>
              <a:rPr lang="es-ES" altLang="ja-JP" sz="600" baseline="0" dirty="0" err="1" smtClean="0"/>
              <a:t>automatically</a:t>
            </a:r>
            <a:r>
              <a:rPr lang="es-ES" altLang="ja-JP" sz="600" baseline="0" dirty="0" smtClean="0"/>
              <a:t> </a:t>
            </a:r>
            <a:r>
              <a:rPr lang="es-ES" altLang="ja-JP" sz="600" baseline="0" dirty="0" err="1" smtClean="0"/>
              <a:t>generate</a:t>
            </a:r>
            <a:r>
              <a:rPr lang="es-ES" altLang="ja-JP" sz="600" baseline="0" dirty="0" smtClean="0"/>
              <a:t> </a:t>
            </a:r>
            <a:r>
              <a:rPr lang="es-ES" altLang="ja-JP" sz="600" baseline="0" dirty="0" err="1" smtClean="0"/>
              <a:t>the</a:t>
            </a:r>
            <a:r>
              <a:rPr lang="es-ES" altLang="ja-JP" sz="600" baseline="0" dirty="0" smtClean="0"/>
              <a:t> RTL. </a:t>
            </a:r>
            <a:r>
              <a:rPr lang="es-ES" altLang="ja-JP" sz="600" baseline="0" dirty="0" err="1" smtClean="0"/>
              <a:t>The</a:t>
            </a:r>
            <a:r>
              <a:rPr lang="es-ES" altLang="ja-JP" sz="600" baseline="0" dirty="0" smtClean="0"/>
              <a:t> </a:t>
            </a:r>
            <a:r>
              <a:rPr lang="es-ES" altLang="ja-JP" sz="600" baseline="0" dirty="0" err="1" smtClean="0"/>
              <a:t>Synthesis</a:t>
            </a:r>
            <a:r>
              <a:rPr lang="es-ES" altLang="ja-JP" sz="600" baseline="0" dirty="0" smtClean="0"/>
              <a:t> </a:t>
            </a:r>
            <a:r>
              <a:rPr lang="es-ES" altLang="ja-JP" sz="600" baseline="0" dirty="0" err="1" smtClean="0"/>
              <a:t>working</a:t>
            </a:r>
            <a:r>
              <a:rPr lang="es-ES" altLang="ja-JP" sz="600" baseline="0" dirty="0" smtClean="0"/>
              <a:t> </a:t>
            </a:r>
            <a:r>
              <a:rPr lang="es-ES" altLang="ja-JP" sz="600" baseline="0" dirty="0" err="1" smtClean="0"/>
              <a:t>group</a:t>
            </a:r>
            <a:r>
              <a:rPr lang="es-ES" altLang="ja-JP" sz="600" baseline="0" dirty="0" smtClean="0"/>
              <a:t> of OSCI </a:t>
            </a:r>
            <a:r>
              <a:rPr lang="es-ES" altLang="ja-JP" sz="600" baseline="0" dirty="0" err="1" smtClean="0"/>
              <a:t>is</a:t>
            </a:r>
            <a:r>
              <a:rPr lang="es-ES" altLang="ja-JP" sz="600" baseline="0" dirty="0" smtClean="0"/>
              <a:t> </a:t>
            </a:r>
            <a:r>
              <a:rPr lang="es-ES" altLang="ja-JP" sz="600" baseline="0" dirty="0" err="1" smtClean="0"/>
              <a:t>working</a:t>
            </a:r>
            <a:r>
              <a:rPr lang="es-ES" altLang="ja-JP" sz="600" baseline="0" dirty="0" smtClean="0"/>
              <a:t> </a:t>
            </a:r>
            <a:r>
              <a:rPr lang="es-ES" altLang="ja-JP" sz="600" baseline="0" dirty="0" err="1" smtClean="0"/>
              <a:t>to</a:t>
            </a:r>
            <a:r>
              <a:rPr lang="es-ES" altLang="ja-JP" sz="600" baseline="0" dirty="0" smtClean="0"/>
              <a:t> define </a:t>
            </a:r>
            <a:r>
              <a:rPr lang="es-ES" altLang="ja-JP" sz="600" baseline="0" dirty="0" err="1" smtClean="0"/>
              <a:t>the</a:t>
            </a:r>
            <a:r>
              <a:rPr lang="es-ES" altLang="ja-JP" sz="600" baseline="0" dirty="0" smtClean="0"/>
              <a:t> </a:t>
            </a:r>
            <a:r>
              <a:rPr lang="es-ES" altLang="ja-JP" sz="600" baseline="0" dirty="0" err="1" smtClean="0"/>
              <a:t>Synthesizable</a:t>
            </a:r>
            <a:r>
              <a:rPr lang="es-ES" altLang="ja-JP" sz="600" baseline="0" dirty="0" smtClean="0"/>
              <a:t> </a:t>
            </a:r>
            <a:r>
              <a:rPr lang="es-ES" altLang="ja-JP" sz="600" baseline="0" dirty="0" err="1" smtClean="0"/>
              <a:t>subset</a:t>
            </a:r>
            <a:r>
              <a:rPr lang="es-ES" altLang="ja-JP" sz="600" baseline="0" dirty="0" smtClean="0"/>
              <a:t> of SystemC. </a:t>
            </a:r>
            <a:r>
              <a:rPr lang="es-ES" altLang="ja-JP" sz="600" baseline="0" dirty="0" err="1" smtClean="0"/>
              <a:t>Any</a:t>
            </a:r>
            <a:r>
              <a:rPr lang="es-ES" altLang="ja-JP" sz="600" baseline="0" dirty="0" smtClean="0"/>
              <a:t> </a:t>
            </a:r>
            <a:r>
              <a:rPr lang="es-ES" altLang="ja-JP" sz="600" baseline="0" dirty="0" err="1" smtClean="0"/>
              <a:t>model</a:t>
            </a:r>
            <a:r>
              <a:rPr lang="es-ES" altLang="ja-JP" sz="600" baseline="0" dirty="0" smtClean="0"/>
              <a:t> </a:t>
            </a:r>
            <a:r>
              <a:rPr lang="es-ES" altLang="ja-JP" sz="600" baseline="0" dirty="0" err="1" smtClean="0"/>
              <a:t>created</a:t>
            </a:r>
            <a:r>
              <a:rPr lang="es-ES" altLang="ja-JP" sz="600" baseline="0" dirty="0" smtClean="0"/>
              <a:t> </a:t>
            </a:r>
            <a:r>
              <a:rPr lang="es-ES" altLang="ja-JP" sz="600" baseline="0" dirty="0" err="1" smtClean="0"/>
              <a:t>by</a:t>
            </a:r>
            <a:r>
              <a:rPr lang="es-ES" altLang="ja-JP" sz="600" baseline="0" dirty="0" smtClean="0"/>
              <a:t> </a:t>
            </a:r>
            <a:r>
              <a:rPr lang="es-ES" altLang="ja-JP" sz="600" baseline="0" dirty="0" err="1" smtClean="0"/>
              <a:t>using</a:t>
            </a:r>
            <a:r>
              <a:rPr lang="es-ES" altLang="ja-JP" sz="600" baseline="0" dirty="0" smtClean="0"/>
              <a:t> </a:t>
            </a:r>
            <a:r>
              <a:rPr lang="es-ES" altLang="ja-JP" sz="600" baseline="0" dirty="0" err="1" smtClean="0"/>
              <a:t>this</a:t>
            </a:r>
            <a:r>
              <a:rPr lang="es-ES" altLang="ja-JP" sz="600" baseline="0" dirty="0" smtClean="0"/>
              <a:t> </a:t>
            </a:r>
            <a:r>
              <a:rPr lang="es-ES" altLang="ja-JP" sz="600" baseline="0" dirty="0" err="1" smtClean="0"/>
              <a:t>subset</a:t>
            </a:r>
            <a:r>
              <a:rPr lang="es-ES" altLang="ja-JP" sz="600" baseline="0" dirty="0" smtClean="0"/>
              <a:t> </a:t>
            </a:r>
            <a:r>
              <a:rPr lang="es-ES" altLang="ja-JP" sz="600" baseline="0" dirty="0" err="1" smtClean="0"/>
              <a:t>should</a:t>
            </a:r>
            <a:r>
              <a:rPr lang="es-ES" altLang="ja-JP" sz="600" baseline="0" dirty="0" smtClean="0"/>
              <a:t> </a:t>
            </a:r>
            <a:r>
              <a:rPr lang="es-ES" altLang="ja-JP" sz="600" baseline="0" dirty="0" err="1" smtClean="0"/>
              <a:t>be</a:t>
            </a:r>
            <a:r>
              <a:rPr lang="es-ES" altLang="ja-JP" sz="600" baseline="0" dirty="0" smtClean="0"/>
              <a:t> </a:t>
            </a:r>
            <a:r>
              <a:rPr lang="es-ES" altLang="ja-JP" sz="600" baseline="0" dirty="0" err="1" smtClean="0"/>
              <a:t>synthesizable</a:t>
            </a:r>
            <a:r>
              <a:rPr lang="es-ES" altLang="ja-JP" sz="600" baseline="0" dirty="0" smtClean="0"/>
              <a:t> </a:t>
            </a:r>
            <a:r>
              <a:rPr lang="es-ES" altLang="ja-JP" sz="600" baseline="0" dirty="0" err="1" smtClean="0"/>
              <a:t>by</a:t>
            </a:r>
            <a:r>
              <a:rPr lang="es-ES" altLang="ja-JP" sz="600" baseline="0" dirty="0" smtClean="0"/>
              <a:t> a HLS </a:t>
            </a:r>
            <a:r>
              <a:rPr lang="es-ES" altLang="ja-JP" sz="600" baseline="0" dirty="0" err="1" smtClean="0"/>
              <a:t>tool</a:t>
            </a:r>
            <a:endParaRPr lang="es-ES" altLang="ja-JP" sz="600" baseline="0" dirty="0" smtClean="0"/>
          </a:p>
          <a:p>
            <a:r>
              <a:rPr lang="es-ES" altLang="ja-JP" sz="600" baseline="0" dirty="0" smtClean="0"/>
              <a:t>***</a:t>
            </a:r>
          </a:p>
          <a:p>
            <a:endParaRPr lang="es-ES" altLang="ja-JP" sz="6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43555575-7D59-4B56-A4A4-3DE9B5AD64AE}" type="slidenum">
              <a:rPr lang="ja-JP" altLang="en-US" smtClean="0">
                <a:latin typeface="Times New Roman" pitchFamily="16" charset="0"/>
              </a:rPr>
              <a:pPr>
                <a:defRPr/>
              </a:pPr>
              <a:t>4</a:t>
            </a:fld>
            <a:endParaRPr lang="en-US" altLang="ja-JP" smtClean="0">
              <a:latin typeface="Times New Roman" pitchFamily="16"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a:buFont typeface="Arial" pitchFamily="34" charset="0"/>
              <a:buNone/>
            </a:pPr>
            <a:r>
              <a:rPr lang="es-ES" altLang="ja-JP" sz="800" dirty="0" err="1" smtClean="0"/>
              <a:t>It</a:t>
            </a:r>
            <a:r>
              <a:rPr lang="es-ES" altLang="ja-JP" sz="800" dirty="0" smtClean="0"/>
              <a:t> </a:t>
            </a:r>
            <a:r>
              <a:rPr lang="es-ES" altLang="ja-JP" sz="800" dirty="0" err="1" smtClean="0"/>
              <a:t>is</a:t>
            </a:r>
            <a:r>
              <a:rPr lang="es-ES" altLang="ja-JP" sz="800" dirty="0" smtClean="0"/>
              <a:t> </a:t>
            </a:r>
            <a:r>
              <a:rPr lang="es-ES" altLang="ja-JP" sz="800" dirty="0" err="1" smtClean="0"/>
              <a:t>feasible</a:t>
            </a:r>
            <a:r>
              <a:rPr lang="es-ES" altLang="ja-JP" sz="800" dirty="0" smtClean="0"/>
              <a:t> </a:t>
            </a:r>
            <a:r>
              <a:rPr lang="es-ES" altLang="ja-JP" sz="800" dirty="0" err="1" smtClean="0"/>
              <a:t>to</a:t>
            </a:r>
            <a:r>
              <a:rPr lang="es-ES" altLang="ja-JP" sz="800" dirty="0" smtClean="0"/>
              <a:t> do </a:t>
            </a:r>
            <a:r>
              <a:rPr lang="es-ES" altLang="ja-JP" sz="800" dirty="0" err="1" smtClean="0"/>
              <a:t>the</a:t>
            </a:r>
            <a:r>
              <a:rPr lang="es-ES" altLang="ja-JP" sz="800" dirty="0" smtClean="0"/>
              <a:t> </a:t>
            </a:r>
            <a:r>
              <a:rPr lang="es-ES" altLang="ja-JP" sz="800" dirty="0" err="1" smtClean="0"/>
              <a:t>modeling</a:t>
            </a:r>
            <a:r>
              <a:rPr lang="es-ES" altLang="ja-JP" sz="800" dirty="0" smtClean="0"/>
              <a:t> </a:t>
            </a:r>
            <a:r>
              <a:rPr lang="es-ES" altLang="ja-JP" sz="800" dirty="0" err="1" smtClean="0"/>
              <a:t>without</a:t>
            </a:r>
            <a:r>
              <a:rPr lang="es-ES" altLang="ja-JP" sz="800" dirty="0" smtClean="0"/>
              <a:t> </a:t>
            </a:r>
            <a:r>
              <a:rPr lang="es-ES" altLang="ja-JP" sz="800" dirty="0" err="1" smtClean="0"/>
              <a:t>using</a:t>
            </a:r>
            <a:r>
              <a:rPr lang="es-ES" altLang="ja-JP" sz="800" dirty="0" smtClean="0"/>
              <a:t> </a:t>
            </a:r>
            <a:r>
              <a:rPr lang="es-ES" altLang="ja-JP" sz="800" dirty="0" err="1" smtClean="0"/>
              <a:t>any</a:t>
            </a:r>
            <a:r>
              <a:rPr lang="es-ES" altLang="ja-JP" sz="800" dirty="0" smtClean="0"/>
              <a:t> of </a:t>
            </a:r>
            <a:r>
              <a:rPr lang="es-ES" altLang="ja-JP" sz="800" dirty="0" err="1" smtClean="0"/>
              <a:t>the</a:t>
            </a:r>
            <a:r>
              <a:rPr lang="es-ES" altLang="ja-JP" sz="800" dirty="0" smtClean="0"/>
              <a:t> </a:t>
            </a:r>
            <a:r>
              <a:rPr lang="es-ES" altLang="ja-JP" sz="800" dirty="0" err="1" smtClean="0"/>
              <a:t>standard</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talked</a:t>
            </a:r>
            <a:r>
              <a:rPr lang="es-ES" altLang="ja-JP" sz="800" baseline="0" dirty="0" smtClean="0"/>
              <a:t> </a:t>
            </a:r>
            <a:r>
              <a:rPr lang="es-ES" altLang="ja-JP" sz="800" baseline="0" dirty="0" err="1" smtClean="0"/>
              <a:t>about</a:t>
            </a:r>
            <a:r>
              <a:rPr lang="es-ES" altLang="ja-JP" sz="800" baseline="0" dirty="0" smtClean="0"/>
              <a:t> and </a:t>
            </a:r>
            <a:r>
              <a:rPr lang="es-ES" altLang="ja-JP" sz="800" baseline="0" dirty="0" err="1" smtClean="0"/>
              <a:t>people</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been</a:t>
            </a:r>
            <a:r>
              <a:rPr lang="es-ES" altLang="ja-JP" sz="800" baseline="0" dirty="0" smtClean="0"/>
              <a:t> </a:t>
            </a:r>
            <a:r>
              <a:rPr lang="es-ES" altLang="ja-JP" sz="800" baseline="0" dirty="0" err="1" smtClean="0"/>
              <a:t>doing</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since</a:t>
            </a:r>
            <a:r>
              <a:rPr lang="es-ES" altLang="ja-JP" sz="800" baseline="0" dirty="0" smtClean="0"/>
              <a:t> </a:t>
            </a:r>
            <a:r>
              <a:rPr lang="es-ES" altLang="ja-JP" sz="800" baseline="0" dirty="0" err="1" smtClean="0"/>
              <a:t>long</a:t>
            </a:r>
            <a:r>
              <a:rPr lang="es-ES" altLang="ja-JP" sz="800" baseline="0" dirty="0" smtClean="0"/>
              <a:t> time.</a:t>
            </a:r>
          </a:p>
          <a:p>
            <a:r>
              <a:rPr lang="es-ES" altLang="ja-JP" sz="800" baseline="0" dirty="0" err="1" smtClean="0"/>
              <a:t>Howver</a:t>
            </a:r>
            <a:r>
              <a:rPr lang="es-ES" altLang="ja-JP" sz="800" baseline="0" dirty="0" smtClean="0"/>
              <a:t> </a:t>
            </a:r>
            <a:r>
              <a:rPr lang="es-ES" altLang="ja-JP" sz="800" baseline="0" dirty="0" err="1" smtClean="0"/>
              <a:t>there</a:t>
            </a:r>
            <a:r>
              <a:rPr lang="es-ES" altLang="ja-JP" sz="800" baseline="0" dirty="0" smtClean="0"/>
              <a:t> are </a:t>
            </a:r>
            <a:r>
              <a:rPr lang="es-ES" altLang="ja-JP" sz="800" baseline="0" dirty="0" err="1" smtClean="0"/>
              <a:t>several</a:t>
            </a:r>
            <a:r>
              <a:rPr lang="es-ES" altLang="ja-JP" sz="800" baseline="0" dirty="0" smtClean="0"/>
              <a:t> </a:t>
            </a:r>
            <a:r>
              <a:rPr lang="es-ES" altLang="ja-JP" sz="800" dirty="0" err="1" smtClean="0"/>
              <a:t>benefits</a:t>
            </a:r>
            <a:r>
              <a:rPr lang="es-ES" altLang="ja-JP" sz="800" dirty="0" smtClean="0"/>
              <a:t> of </a:t>
            </a:r>
            <a:r>
              <a:rPr lang="es-ES" altLang="ja-JP" sz="800" dirty="0" err="1" smtClean="0"/>
              <a:t>using</a:t>
            </a:r>
            <a:r>
              <a:rPr lang="es-ES" altLang="ja-JP" sz="800" baseline="0" dirty="0" smtClean="0"/>
              <a:t> </a:t>
            </a:r>
            <a:r>
              <a:rPr lang="es-ES" altLang="ja-JP" sz="800" baseline="0" dirty="0" err="1" smtClean="0"/>
              <a:t>standards</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easier</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integrate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vendors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create</a:t>
            </a:r>
            <a:r>
              <a:rPr lang="es-ES" altLang="ja-JP" sz="800" baseline="0" dirty="0" smtClean="0"/>
              <a:t> </a:t>
            </a:r>
            <a:r>
              <a:rPr lang="es-ES" altLang="ja-JP" sz="800" baseline="0" dirty="0" err="1" smtClean="0"/>
              <a:t>the</a:t>
            </a:r>
            <a:r>
              <a:rPr lang="es-ES" altLang="ja-JP" sz="800" baseline="0" dirty="0" smtClean="0"/>
              <a:t> complete virtual </a:t>
            </a:r>
            <a:r>
              <a:rPr lang="es-ES" altLang="ja-JP" sz="800" baseline="0" dirty="0" err="1" smtClean="0"/>
              <a:t>platform</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SoC.</a:t>
            </a:r>
            <a:endParaRPr lang="es-ES" altLang="ja-JP" sz="800" baseline="0" dirty="0" smtClean="0"/>
          </a:p>
          <a:p>
            <a:r>
              <a:rPr lang="es-ES" altLang="ja-JP" sz="800" baseline="0" dirty="0" err="1" smtClean="0"/>
              <a:t>If</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are </a:t>
            </a:r>
            <a:r>
              <a:rPr lang="es-ES" altLang="ja-JP" sz="800" baseline="0" dirty="0" err="1" smtClean="0"/>
              <a:t>not</a:t>
            </a:r>
            <a:r>
              <a:rPr lang="es-ES" altLang="ja-JP" sz="800" baseline="0" dirty="0" smtClean="0"/>
              <a:t> </a:t>
            </a:r>
            <a:r>
              <a:rPr lang="es-ES" altLang="ja-JP" sz="800" baseline="0" dirty="0" err="1" smtClean="0"/>
              <a:t>created</a:t>
            </a:r>
            <a:r>
              <a:rPr lang="es-ES" altLang="ja-JP" sz="800" baseline="0" dirty="0" smtClean="0"/>
              <a:t> </a:t>
            </a:r>
            <a:r>
              <a:rPr lang="es-ES" altLang="ja-JP" sz="800" baseline="0" dirty="0" err="1" smtClean="0"/>
              <a:t>using</a:t>
            </a:r>
            <a:r>
              <a:rPr lang="es-ES" altLang="ja-JP" sz="800" baseline="0" dirty="0" smtClean="0"/>
              <a:t> </a:t>
            </a:r>
            <a:r>
              <a:rPr lang="es-ES" altLang="ja-JP" sz="800" baseline="0" dirty="0" err="1" smtClean="0"/>
              <a:t>standard</a:t>
            </a:r>
            <a:r>
              <a:rPr lang="es-ES" altLang="ja-JP" sz="800" baseline="0" dirty="0" smtClean="0"/>
              <a:t> interfaces, </a:t>
            </a:r>
            <a:r>
              <a:rPr lang="es-ES" altLang="ja-JP" sz="800" baseline="0" dirty="0" err="1" smtClean="0"/>
              <a:t>then</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take</a:t>
            </a:r>
            <a:r>
              <a:rPr lang="es-ES" altLang="ja-JP" sz="800" baseline="0" dirty="0" smtClean="0"/>
              <a:t> </a:t>
            </a:r>
            <a:r>
              <a:rPr lang="es-ES" altLang="ja-JP" sz="800" baseline="0" dirty="0" err="1" smtClean="0"/>
              <a:t>lots</a:t>
            </a:r>
            <a:r>
              <a:rPr lang="es-ES" altLang="ja-JP" sz="800" baseline="0" dirty="0" smtClean="0"/>
              <a:t> of </a:t>
            </a:r>
            <a:r>
              <a:rPr lang="es-ES" altLang="ja-JP" sz="800" baseline="0" dirty="0" err="1" smtClean="0"/>
              <a:t>efforts</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make</a:t>
            </a:r>
            <a:r>
              <a:rPr lang="es-ES" altLang="ja-JP" sz="800" baseline="0" dirty="0" smtClean="0"/>
              <a:t> </a:t>
            </a:r>
            <a:r>
              <a:rPr lang="es-ES" altLang="ja-JP" sz="800" baseline="0" dirty="0" err="1" smtClean="0"/>
              <a:t>these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co-exist</a:t>
            </a:r>
            <a:r>
              <a:rPr lang="es-ES" altLang="ja-JP" sz="800" baseline="0" dirty="0" smtClean="0"/>
              <a:t> in </a:t>
            </a:r>
            <a:r>
              <a:rPr lang="es-ES" altLang="ja-JP" sz="800" baseline="0" dirty="0" err="1" smtClean="0"/>
              <a:t>the</a:t>
            </a:r>
            <a:r>
              <a:rPr lang="es-ES" altLang="ja-JP" sz="800" baseline="0" dirty="0" smtClean="0"/>
              <a:t> virtual </a:t>
            </a:r>
            <a:r>
              <a:rPr lang="es-ES" altLang="ja-JP" sz="800" baseline="0" dirty="0" err="1" smtClean="0"/>
              <a:t>platform</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Models</a:t>
            </a:r>
            <a:r>
              <a:rPr lang="es-ES" altLang="ja-JP" sz="800" baseline="0" dirty="0" smtClean="0"/>
              <a:t> </a:t>
            </a:r>
            <a:r>
              <a:rPr lang="es-ES" altLang="ja-JP" sz="800" baseline="0" dirty="0" err="1" smtClean="0"/>
              <a:t>created</a:t>
            </a:r>
            <a:r>
              <a:rPr lang="es-ES" altLang="ja-JP" sz="800" baseline="0" dirty="0" smtClean="0"/>
              <a:t> as per </a:t>
            </a:r>
            <a:r>
              <a:rPr lang="es-ES" altLang="ja-JP" sz="800" baseline="0" dirty="0" err="1" smtClean="0"/>
              <a:t>standards</a:t>
            </a:r>
            <a:r>
              <a:rPr lang="es-ES" altLang="ja-JP" sz="800" baseline="0" dirty="0" smtClean="0"/>
              <a:t> </a:t>
            </a:r>
            <a:r>
              <a:rPr lang="es-ES" altLang="ja-JP" sz="800" baseline="0" dirty="0" err="1" smtClean="0"/>
              <a:t>become</a:t>
            </a:r>
            <a:r>
              <a:rPr lang="es-ES" altLang="ja-JP" sz="800" baseline="0" dirty="0" smtClean="0"/>
              <a:t> </a:t>
            </a:r>
            <a:r>
              <a:rPr lang="es-ES" altLang="ja-JP" sz="800" baseline="0" dirty="0" err="1" smtClean="0"/>
              <a:t>independent</a:t>
            </a:r>
            <a:r>
              <a:rPr lang="es-ES" altLang="ja-JP" sz="800" baseline="0" dirty="0" smtClean="0"/>
              <a:t> of </a:t>
            </a:r>
            <a:r>
              <a:rPr lang="es-ES" altLang="ja-JP" sz="800" baseline="0" dirty="0" err="1" smtClean="0"/>
              <a:t>any</a:t>
            </a:r>
            <a:r>
              <a:rPr lang="es-ES" altLang="ja-JP" sz="800" baseline="0" dirty="0" smtClean="0"/>
              <a:t> ESL </a:t>
            </a:r>
            <a:r>
              <a:rPr lang="es-ES" altLang="ja-JP" sz="800" baseline="0" dirty="0" err="1" smtClean="0"/>
              <a:t>tool</a:t>
            </a:r>
            <a:r>
              <a:rPr lang="es-ES" altLang="ja-JP" sz="800" baseline="0" dirty="0" smtClean="0"/>
              <a:t> </a:t>
            </a:r>
            <a:r>
              <a:rPr lang="es-ES" altLang="ja-JP" sz="800" baseline="0" dirty="0" err="1" smtClean="0"/>
              <a:t>environment</a:t>
            </a:r>
            <a:r>
              <a:rPr lang="es-ES" altLang="ja-JP" sz="800" baseline="0" dirty="0" smtClean="0"/>
              <a:t>. </a:t>
            </a:r>
          </a:p>
          <a:p>
            <a:r>
              <a:rPr lang="es-ES" altLang="ja-JP" sz="800" baseline="0" dirty="0" err="1" smtClean="0"/>
              <a:t>Till</a:t>
            </a:r>
            <a:r>
              <a:rPr lang="es-ES" altLang="ja-JP" sz="800" baseline="0" dirty="0" smtClean="0"/>
              <a:t> </a:t>
            </a:r>
            <a:r>
              <a:rPr lang="es-ES" altLang="ja-JP" sz="800" baseline="0" dirty="0" err="1" smtClean="0"/>
              <a:t>some</a:t>
            </a:r>
            <a:r>
              <a:rPr lang="es-ES" altLang="ja-JP" sz="800" baseline="0" dirty="0" smtClean="0"/>
              <a:t> time back </a:t>
            </a:r>
            <a:r>
              <a:rPr lang="es-ES" altLang="ja-JP" sz="800" baseline="0" dirty="0" err="1" smtClean="0"/>
              <a:t>the</a:t>
            </a:r>
            <a:r>
              <a:rPr lang="es-ES" altLang="ja-JP" sz="800" baseline="0" dirty="0" smtClean="0"/>
              <a:t> </a:t>
            </a:r>
            <a:r>
              <a:rPr lang="es-ES" altLang="ja-JP" sz="800" baseline="0" dirty="0" err="1" smtClean="0"/>
              <a:t>biggest</a:t>
            </a:r>
            <a:r>
              <a:rPr lang="es-ES" altLang="ja-JP" sz="800" baseline="0" dirty="0" smtClean="0"/>
              <a:t> </a:t>
            </a:r>
            <a:r>
              <a:rPr lang="es-ES" altLang="ja-JP" sz="800" baseline="0" dirty="0" err="1" smtClean="0"/>
              <a:t>problem</a:t>
            </a:r>
            <a:r>
              <a:rPr lang="es-ES" altLang="ja-JP" sz="800" baseline="0" dirty="0" smtClean="0"/>
              <a:t> </a:t>
            </a:r>
            <a:r>
              <a:rPr lang="es-ES" altLang="ja-JP" sz="800" baseline="0" dirty="0" err="1" smtClean="0"/>
              <a:t>was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if</a:t>
            </a:r>
            <a:r>
              <a:rPr lang="es-ES" altLang="ja-JP" sz="800" baseline="0" dirty="0" smtClean="0"/>
              <a:t> </a:t>
            </a:r>
            <a:r>
              <a:rPr lang="es-ES" altLang="ja-JP" sz="800" baseline="0" dirty="0" err="1" smtClean="0"/>
              <a:t>you</a:t>
            </a:r>
            <a:r>
              <a:rPr lang="es-ES" altLang="ja-JP" sz="800" baseline="0" dirty="0" smtClean="0"/>
              <a:t> </a:t>
            </a:r>
            <a:r>
              <a:rPr lang="es-ES" altLang="ja-JP" sz="800" baseline="0" dirty="0" err="1" smtClean="0"/>
              <a:t>create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one</a:t>
            </a:r>
            <a:r>
              <a:rPr lang="es-ES" altLang="ja-JP" sz="800" baseline="0" dirty="0" smtClean="0"/>
              <a:t> ESL </a:t>
            </a:r>
            <a:r>
              <a:rPr lang="es-ES" altLang="ja-JP" sz="800" baseline="0" dirty="0" err="1" smtClean="0"/>
              <a:t>tool</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then</a:t>
            </a:r>
            <a:r>
              <a:rPr lang="es-ES" altLang="ja-JP" sz="800" baseline="0" dirty="0" smtClean="0"/>
              <a:t> </a:t>
            </a:r>
            <a:r>
              <a:rPr lang="es-ES" altLang="ja-JP" sz="800" baseline="0" dirty="0" err="1" smtClean="0"/>
              <a:t>you</a:t>
            </a:r>
            <a:r>
              <a:rPr lang="es-ES" altLang="ja-JP" sz="800" baseline="0" dirty="0" smtClean="0"/>
              <a:t> </a:t>
            </a:r>
            <a:r>
              <a:rPr lang="es-ES" altLang="ja-JP" sz="800" baseline="0" dirty="0" err="1" smtClean="0"/>
              <a:t>cannot</a:t>
            </a:r>
            <a:r>
              <a:rPr lang="es-ES" altLang="ja-JP" sz="800" baseline="0" dirty="0" smtClean="0"/>
              <a:t> use </a:t>
            </a:r>
            <a:r>
              <a:rPr lang="es-ES" altLang="ja-JP" sz="800" baseline="0" dirty="0" err="1" smtClean="0"/>
              <a:t>the</a:t>
            </a:r>
            <a:r>
              <a:rPr lang="es-ES" altLang="ja-JP" sz="800" baseline="0" dirty="0" smtClean="0"/>
              <a:t> </a:t>
            </a:r>
            <a:r>
              <a:rPr lang="es-ES" altLang="ja-JP" sz="800" baseline="0" dirty="0" err="1" smtClean="0"/>
              <a:t>same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other</a:t>
            </a:r>
            <a:r>
              <a:rPr lang="es-ES" altLang="ja-JP" sz="800" baseline="0" dirty="0" smtClean="0"/>
              <a:t> ESL </a:t>
            </a:r>
            <a:r>
              <a:rPr lang="es-ES" altLang="ja-JP" sz="800" baseline="0" dirty="0" err="1" smtClean="0"/>
              <a:t>tools</a:t>
            </a:r>
            <a:r>
              <a:rPr lang="es-ES" altLang="ja-JP" sz="800" baseline="0" dirty="0" smtClean="0"/>
              <a:t>. </a:t>
            </a:r>
          </a:p>
          <a:p>
            <a:r>
              <a:rPr lang="es-ES" altLang="ja-JP" sz="800" baseline="0" dirty="0" err="1" smtClean="0"/>
              <a:t>Now</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like</a:t>
            </a:r>
            <a:r>
              <a:rPr lang="es-ES" altLang="ja-JP" sz="800" baseline="0" dirty="0" smtClean="0"/>
              <a:t> TLM2.0 are </a:t>
            </a:r>
            <a:r>
              <a:rPr lang="es-ES" altLang="ja-JP" sz="800" baseline="0" dirty="0" err="1" smtClean="0"/>
              <a:t>becoming</a:t>
            </a:r>
            <a:r>
              <a:rPr lang="es-ES" altLang="ja-JP" sz="800" baseline="0" dirty="0" smtClean="0"/>
              <a:t> popular, </a:t>
            </a:r>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becoming</a:t>
            </a:r>
            <a:r>
              <a:rPr lang="es-ES" altLang="ja-JP" sz="800" baseline="0" dirty="0" smtClean="0"/>
              <a:t> </a:t>
            </a:r>
            <a:r>
              <a:rPr lang="es-ES" altLang="ja-JP" sz="800" baseline="0" dirty="0" err="1" smtClean="0"/>
              <a:t>feasible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develop</a:t>
            </a:r>
            <a:r>
              <a:rPr lang="es-ES" altLang="ja-JP" sz="800" baseline="0" dirty="0" smtClean="0"/>
              <a:t> </a:t>
            </a:r>
            <a:r>
              <a:rPr lang="es-ES" altLang="ja-JP" sz="800" baseline="0" dirty="0" err="1" smtClean="0"/>
              <a:t>tool</a:t>
            </a:r>
            <a:r>
              <a:rPr lang="es-ES" altLang="ja-JP" sz="800" baseline="0" dirty="0" smtClean="0"/>
              <a:t> </a:t>
            </a:r>
            <a:r>
              <a:rPr lang="es-ES" altLang="ja-JP" sz="800" baseline="0" dirty="0" err="1" smtClean="0"/>
              <a:t>independent</a:t>
            </a:r>
            <a:r>
              <a:rPr lang="es-ES" altLang="ja-JP" sz="800" baseline="0" dirty="0" smtClean="0"/>
              <a:t> </a:t>
            </a:r>
            <a:r>
              <a:rPr lang="es-ES" altLang="ja-JP" sz="800" baseline="0" dirty="0" err="1" smtClean="0"/>
              <a:t>models</a:t>
            </a:r>
            <a:r>
              <a:rPr lang="es-ES" altLang="ja-JP" sz="800" baseline="0" dirty="0" smtClean="0"/>
              <a:t>.</a:t>
            </a:r>
          </a:p>
          <a:p>
            <a:r>
              <a:rPr lang="es-ES" altLang="ja-JP" sz="800" baseline="0" dirty="0" err="1" smtClean="0"/>
              <a:t>Now</a:t>
            </a:r>
            <a:r>
              <a:rPr lang="es-ES" altLang="ja-JP" sz="800" baseline="0" dirty="0" smtClean="0"/>
              <a:t> </a:t>
            </a:r>
            <a:r>
              <a:rPr lang="es-ES" altLang="ja-JP" sz="800" baseline="0" dirty="0" err="1" smtClean="0"/>
              <a:t>that</a:t>
            </a:r>
            <a:r>
              <a:rPr lang="es-ES" altLang="ja-JP" sz="800" baseline="0" dirty="0" smtClean="0"/>
              <a:t> SystemC </a:t>
            </a:r>
            <a:r>
              <a:rPr lang="es-ES" altLang="ja-JP" sz="800" baseline="0" dirty="0" err="1" smtClean="0"/>
              <a:t>is</a:t>
            </a:r>
            <a:r>
              <a:rPr lang="es-ES" altLang="ja-JP" sz="800" baseline="0" dirty="0" smtClean="0"/>
              <a:t> </a:t>
            </a:r>
            <a:r>
              <a:rPr lang="es-ES" altLang="ja-JP" sz="800" baseline="0" dirty="0" err="1" smtClean="0"/>
              <a:t>being</a:t>
            </a:r>
            <a:r>
              <a:rPr lang="es-ES" altLang="ja-JP" sz="800" baseline="0" dirty="0" smtClean="0"/>
              <a:t> </a:t>
            </a:r>
            <a:r>
              <a:rPr lang="es-ES" altLang="ja-JP" sz="800" baseline="0" dirty="0" err="1" smtClean="0"/>
              <a:t>proposed</a:t>
            </a:r>
            <a:r>
              <a:rPr lang="es-ES" altLang="ja-JP" sz="800" baseline="0" dirty="0" smtClean="0"/>
              <a:t> as </a:t>
            </a:r>
            <a:r>
              <a:rPr lang="es-ES" altLang="ja-JP" sz="800" baseline="0" dirty="0" err="1" smtClean="0"/>
              <a:t>the</a:t>
            </a:r>
            <a:r>
              <a:rPr lang="es-ES" altLang="ja-JP" sz="800" baseline="0" dirty="0" smtClean="0"/>
              <a:t> </a:t>
            </a:r>
            <a:r>
              <a:rPr lang="es-ES" altLang="ja-JP" sz="800" baseline="0" dirty="0" err="1" smtClean="0"/>
              <a:t>language</a:t>
            </a:r>
            <a:r>
              <a:rPr lang="es-ES" altLang="ja-JP" sz="800" baseline="0" dirty="0" smtClean="0"/>
              <a:t> of </a:t>
            </a:r>
            <a:r>
              <a:rPr lang="es-ES" altLang="ja-JP" sz="800" baseline="0" dirty="0" err="1" smtClean="0"/>
              <a:t>design</a:t>
            </a:r>
            <a:r>
              <a:rPr lang="es-ES" altLang="ja-JP" sz="800" baseline="0" dirty="0" smtClean="0"/>
              <a:t> </a:t>
            </a:r>
            <a:r>
              <a:rPr lang="es-ES" altLang="ja-JP" sz="800" baseline="0" dirty="0" err="1" smtClean="0"/>
              <a:t>entry</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very</a:t>
            </a:r>
            <a:r>
              <a:rPr lang="es-ES" altLang="ja-JP" sz="800" baseline="0" dirty="0" smtClean="0"/>
              <a:t> </a:t>
            </a:r>
            <a:r>
              <a:rPr lang="es-ES" altLang="ja-JP" sz="800" baseline="0" dirty="0" err="1" smtClean="0"/>
              <a:t>much</a:t>
            </a:r>
            <a:r>
              <a:rPr lang="es-ES" altLang="ja-JP" sz="800" baseline="0" dirty="0" smtClean="0"/>
              <a:t> </a:t>
            </a:r>
            <a:r>
              <a:rPr lang="es-ES" altLang="ja-JP" sz="800" baseline="0" dirty="0" err="1" smtClean="0"/>
              <a:t>necessary</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same</a:t>
            </a:r>
            <a:r>
              <a:rPr lang="es-ES" altLang="ja-JP" sz="800" baseline="0" dirty="0" smtClean="0"/>
              <a:t> SystemC </a:t>
            </a:r>
            <a:r>
              <a:rPr lang="es-ES" altLang="ja-JP" sz="800" baseline="0" dirty="0" err="1" smtClean="0"/>
              <a:t>model</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work</a:t>
            </a:r>
            <a:r>
              <a:rPr lang="es-ES" altLang="ja-JP" sz="800" baseline="0" dirty="0" smtClean="0"/>
              <a:t> fine </a:t>
            </a:r>
            <a:r>
              <a:rPr lang="es-ES" altLang="ja-JP" sz="800" baseline="0" dirty="0" err="1" smtClean="0"/>
              <a:t>with</a:t>
            </a:r>
            <a:r>
              <a:rPr lang="es-ES" altLang="ja-JP" sz="800" baseline="0" dirty="0" smtClean="0"/>
              <a:t> </a:t>
            </a:r>
            <a:r>
              <a:rPr lang="es-ES" altLang="ja-JP" sz="800" baseline="0" dirty="0" err="1" smtClean="0"/>
              <a:t>all</a:t>
            </a:r>
            <a:r>
              <a:rPr lang="es-ES" altLang="ja-JP" sz="800" baseline="0" dirty="0" smtClean="0"/>
              <a:t> </a:t>
            </a:r>
            <a:r>
              <a:rPr lang="es-ES" altLang="ja-JP" sz="800" baseline="0" dirty="0" err="1" smtClean="0"/>
              <a:t>the</a:t>
            </a:r>
            <a:r>
              <a:rPr lang="es-ES" altLang="ja-JP" sz="800" baseline="0" dirty="0" smtClean="0"/>
              <a:t> ESL </a:t>
            </a:r>
            <a:r>
              <a:rPr lang="es-ES" altLang="ja-JP" sz="800" baseline="0" dirty="0" err="1" smtClean="0"/>
              <a:t>tools</a:t>
            </a:r>
            <a:r>
              <a:rPr lang="es-ES" altLang="ja-JP" sz="800" baseline="0" dirty="0" smtClean="0"/>
              <a:t>. </a:t>
            </a:r>
            <a:r>
              <a:rPr lang="es-ES" altLang="ja-JP" sz="800" baseline="0" dirty="0" err="1" smtClean="0"/>
              <a:t>Just</a:t>
            </a:r>
            <a:r>
              <a:rPr lang="es-ES" altLang="ja-JP" sz="800" baseline="0" dirty="0" smtClean="0"/>
              <a:t> </a:t>
            </a:r>
            <a:r>
              <a:rPr lang="es-ES" altLang="ja-JP" sz="800" baseline="0" dirty="0" err="1" smtClean="0"/>
              <a:t>like</a:t>
            </a:r>
            <a:r>
              <a:rPr lang="es-ES" altLang="ja-JP" sz="800" baseline="0" dirty="0" smtClean="0"/>
              <a:t> verilog </a:t>
            </a:r>
            <a:r>
              <a:rPr lang="es-ES" altLang="ja-JP" sz="800" baseline="0" dirty="0" err="1" smtClean="0"/>
              <a:t>code</a:t>
            </a:r>
            <a:r>
              <a:rPr lang="es-ES" altLang="ja-JP" sz="800" baseline="0" dirty="0" smtClean="0"/>
              <a:t> </a:t>
            </a:r>
            <a:r>
              <a:rPr lang="es-ES" altLang="ja-JP" sz="800" baseline="0" dirty="0" err="1" smtClean="0"/>
              <a:t>works</a:t>
            </a:r>
            <a:r>
              <a:rPr lang="es-ES" altLang="ja-JP" sz="800" baseline="0" dirty="0" smtClean="0"/>
              <a:t> fine </a:t>
            </a:r>
            <a:r>
              <a:rPr lang="es-ES" altLang="ja-JP" sz="800" baseline="0" dirty="0" err="1" smtClean="0"/>
              <a:t>with</a:t>
            </a:r>
            <a:r>
              <a:rPr lang="es-ES" altLang="ja-JP" sz="800" baseline="0" dirty="0" smtClean="0"/>
              <a:t> </a:t>
            </a:r>
            <a:r>
              <a:rPr lang="es-ES" altLang="ja-JP" sz="800" baseline="0" dirty="0" err="1" smtClean="0"/>
              <a:t>all</a:t>
            </a:r>
            <a:r>
              <a:rPr lang="es-ES" altLang="ja-JP" sz="800" baseline="0" dirty="0" smtClean="0"/>
              <a:t> </a:t>
            </a:r>
            <a:r>
              <a:rPr lang="es-ES" altLang="ja-JP" sz="800" baseline="0" dirty="0" err="1" smtClean="0"/>
              <a:t>the</a:t>
            </a:r>
            <a:r>
              <a:rPr lang="es-ES" altLang="ja-JP" sz="800" baseline="0" dirty="0" smtClean="0"/>
              <a:t> EDA </a:t>
            </a:r>
            <a:r>
              <a:rPr lang="es-ES" altLang="ja-JP" sz="800" baseline="0" dirty="0" err="1" smtClean="0"/>
              <a:t>tools</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Stanadards</a:t>
            </a:r>
            <a:r>
              <a:rPr lang="es-ES" altLang="ja-JP" sz="800" baseline="0" dirty="0" smtClean="0"/>
              <a:t> </a:t>
            </a:r>
            <a:r>
              <a:rPr lang="es-ES" altLang="ja-JP" sz="800" baseline="0" dirty="0" err="1" smtClean="0"/>
              <a:t>also</a:t>
            </a:r>
            <a:r>
              <a:rPr lang="es-ES" altLang="ja-JP" sz="800" baseline="0" dirty="0" smtClean="0"/>
              <a:t> </a:t>
            </a:r>
            <a:r>
              <a:rPr lang="es-ES" altLang="ja-JP" sz="800" baseline="0" dirty="0" err="1" smtClean="0"/>
              <a:t>allow</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mix</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tools</a:t>
            </a:r>
            <a:r>
              <a:rPr lang="es-ES" altLang="ja-JP" sz="800" baseline="0" dirty="0" smtClean="0"/>
              <a:t> and </a:t>
            </a:r>
            <a:r>
              <a:rPr lang="es-ES" altLang="ja-JP" sz="800" baseline="0" dirty="0" err="1" smtClean="0"/>
              <a:t>and</a:t>
            </a:r>
            <a:r>
              <a:rPr lang="es-ES" altLang="ja-JP" sz="800" baseline="0" dirty="0" smtClean="0"/>
              <a:t> </a:t>
            </a:r>
            <a:r>
              <a:rPr lang="es-ES" altLang="ja-JP" sz="800" baseline="0" dirty="0" err="1" smtClean="0"/>
              <a:t>expertise</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vendors</a:t>
            </a:r>
            <a:r>
              <a:rPr lang="es-ES" altLang="ja-JP" sz="800" baseline="0" dirty="0" smtClean="0"/>
              <a:t> in </a:t>
            </a:r>
            <a:r>
              <a:rPr lang="es-ES" altLang="ja-JP" sz="800" baseline="0" dirty="0" err="1" smtClean="0"/>
              <a:t>the</a:t>
            </a:r>
            <a:r>
              <a:rPr lang="es-ES" altLang="ja-JP" sz="800" baseline="0" dirty="0" smtClean="0"/>
              <a:t> </a:t>
            </a:r>
            <a:r>
              <a:rPr lang="es-ES" altLang="ja-JP" sz="800" baseline="0" dirty="0" err="1" smtClean="0"/>
              <a:t>design</a:t>
            </a:r>
            <a:r>
              <a:rPr lang="es-ES" altLang="ja-JP" sz="800" baseline="0" dirty="0" smtClean="0"/>
              <a:t> </a:t>
            </a:r>
            <a:r>
              <a:rPr lang="es-ES" altLang="ja-JP" sz="800" baseline="0" dirty="0" err="1" smtClean="0"/>
              <a:t>flow</a:t>
            </a:r>
            <a:r>
              <a:rPr lang="es-ES" altLang="ja-JP" sz="800" baseline="0" dirty="0" smtClean="0"/>
              <a:t>.</a:t>
            </a:r>
          </a:p>
          <a:p>
            <a:r>
              <a:rPr lang="es-ES" altLang="ja-JP" sz="800" baseline="0" dirty="0" err="1" smtClean="0"/>
              <a:t>If</a:t>
            </a:r>
            <a:r>
              <a:rPr lang="es-ES" altLang="ja-JP" sz="800" baseline="0" dirty="0" smtClean="0"/>
              <a:t> </a:t>
            </a:r>
            <a:r>
              <a:rPr lang="es-ES" altLang="ja-JP" sz="800" baseline="0" dirty="0" err="1" smtClean="0"/>
              <a:t>we</a:t>
            </a:r>
            <a:r>
              <a:rPr lang="es-ES" altLang="ja-JP" sz="800" baseline="0" dirty="0" smtClean="0"/>
              <a:t> </a:t>
            </a:r>
            <a:r>
              <a:rPr lang="es-ES" altLang="ja-JP" sz="800" baseline="0" dirty="0" err="1" smtClean="0"/>
              <a:t>talk</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the</a:t>
            </a:r>
            <a:r>
              <a:rPr lang="es-ES" altLang="ja-JP" sz="800" baseline="0" dirty="0" smtClean="0"/>
              <a:t> TLM </a:t>
            </a:r>
            <a:r>
              <a:rPr lang="es-ES" altLang="ja-JP" sz="800" baseline="0" dirty="0" err="1" smtClean="0"/>
              <a:t>driven</a:t>
            </a:r>
            <a:r>
              <a:rPr lang="es-ES" altLang="ja-JP" sz="800" baseline="0" dirty="0" smtClean="0"/>
              <a:t> </a:t>
            </a:r>
            <a:r>
              <a:rPr lang="es-ES" altLang="ja-JP" sz="800" baseline="0" dirty="0" err="1" smtClean="0"/>
              <a:t>design</a:t>
            </a:r>
            <a:r>
              <a:rPr lang="es-ES" altLang="ja-JP" sz="800" baseline="0" dirty="0" smtClean="0"/>
              <a:t> and </a:t>
            </a:r>
            <a:r>
              <a:rPr lang="es-ES" altLang="ja-JP" sz="800" baseline="0" dirty="0" err="1" smtClean="0"/>
              <a:t>verification</a:t>
            </a:r>
            <a:r>
              <a:rPr lang="es-ES" altLang="ja-JP" sz="800" baseline="0" dirty="0" smtClean="0"/>
              <a:t> </a:t>
            </a:r>
            <a:r>
              <a:rPr lang="es-ES" altLang="ja-JP" sz="800" baseline="0" dirty="0" err="1" smtClean="0"/>
              <a:t>methodology</a:t>
            </a:r>
            <a:r>
              <a:rPr lang="es-ES" altLang="ja-JP" sz="800" baseline="0" dirty="0" smtClean="0"/>
              <a:t> </a:t>
            </a:r>
            <a:r>
              <a:rPr lang="es-ES" altLang="ja-JP" sz="800" baseline="0" dirty="0" err="1" smtClean="0"/>
              <a:t>proposed</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Cadence</a:t>
            </a:r>
            <a:r>
              <a:rPr lang="es-ES" altLang="ja-JP" sz="800" baseline="0" dirty="0" smtClean="0"/>
              <a:t>:</a:t>
            </a:r>
          </a:p>
          <a:p>
            <a:r>
              <a:rPr lang="es-ES" altLang="ja-JP" sz="800" baseline="0" dirty="0" err="1" smtClean="0"/>
              <a:t>It</a:t>
            </a:r>
            <a:r>
              <a:rPr lang="es-ES" altLang="ja-JP" sz="800" baseline="0" dirty="0" smtClean="0"/>
              <a:t> </a:t>
            </a:r>
            <a:r>
              <a:rPr lang="es-ES" altLang="ja-JP" sz="800" baseline="0" dirty="0" err="1" smtClean="0"/>
              <a:t>supports</a:t>
            </a:r>
            <a:r>
              <a:rPr lang="es-ES" altLang="ja-JP" sz="800" baseline="0" dirty="0" smtClean="0"/>
              <a:t> Virtual </a:t>
            </a:r>
            <a:r>
              <a:rPr lang="es-ES" altLang="ja-JP" sz="800" baseline="0" dirty="0" err="1" smtClean="0"/>
              <a:t>platform</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from</a:t>
            </a:r>
            <a:r>
              <a:rPr lang="es-ES" altLang="ja-JP" sz="800" baseline="0" dirty="0" smtClean="0"/>
              <a:t> ARM </a:t>
            </a:r>
            <a:r>
              <a:rPr lang="es-ES" altLang="ja-JP" sz="800" baseline="0" dirty="0" err="1" smtClean="0"/>
              <a:t>ie</a:t>
            </a:r>
            <a:r>
              <a:rPr lang="es-ES" altLang="ja-JP" sz="800" baseline="0" dirty="0" smtClean="0"/>
              <a:t>.. ARM </a:t>
            </a:r>
            <a:r>
              <a:rPr lang="es-ES" altLang="ja-JP" sz="800" baseline="0" dirty="0" err="1" smtClean="0"/>
              <a:t>fast</a:t>
            </a:r>
            <a:r>
              <a:rPr lang="es-ES" altLang="ja-JP" sz="800" baseline="0" dirty="0" smtClean="0"/>
              <a:t> </a:t>
            </a:r>
            <a:r>
              <a:rPr lang="es-ES" altLang="ja-JP" sz="800" baseline="0" dirty="0" err="1" smtClean="0"/>
              <a:t>models</a:t>
            </a:r>
            <a:r>
              <a:rPr lang="es-ES" altLang="ja-JP" sz="800" baseline="0" dirty="0" smtClean="0"/>
              <a:t>, Open virtual </a:t>
            </a:r>
            <a:r>
              <a:rPr lang="es-ES" altLang="ja-JP" sz="800" baseline="0" dirty="0" err="1" smtClean="0"/>
              <a:t>platform</a:t>
            </a:r>
            <a:r>
              <a:rPr lang="es-ES" altLang="ja-JP" sz="800" baseline="0" dirty="0" smtClean="0"/>
              <a:t> </a:t>
            </a:r>
            <a:r>
              <a:rPr lang="es-ES" altLang="ja-JP" sz="800" baseline="0" dirty="0" err="1" smtClean="0"/>
              <a:t>from</a:t>
            </a:r>
            <a:r>
              <a:rPr lang="es-ES" altLang="ja-JP" sz="800" baseline="0" dirty="0" smtClean="0"/>
              <a:t> Imperas </a:t>
            </a:r>
            <a:r>
              <a:rPr lang="es-ES" altLang="ja-JP" sz="800" baseline="0" dirty="0" err="1" smtClean="0"/>
              <a:t>or</a:t>
            </a:r>
            <a:r>
              <a:rPr lang="es-ES" altLang="ja-JP" sz="800" baseline="0" dirty="0" smtClean="0"/>
              <a:t> </a:t>
            </a:r>
            <a:r>
              <a:rPr lang="es-ES" altLang="ja-JP" sz="800" baseline="0" dirty="0" err="1" smtClean="0"/>
              <a:t>any</a:t>
            </a:r>
            <a:r>
              <a:rPr lang="es-ES" altLang="ja-JP" sz="800" baseline="0" dirty="0" smtClean="0"/>
              <a:t> </a:t>
            </a:r>
            <a:r>
              <a:rPr lang="es-ES" altLang="ja-JP" sz="800" baseline="0" dirty="0" err="1" smtClean="0"/>
              <a:t>other</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accepts</a:t>
            </a:r>
            <a:r>
              <a:rPr lang="es-ES" altLang="ja-JP" sz="800" baseline="0" dirty="0" smtClean="0"/>
              <a:t> TLM2.0 </a:t>
            </a:r>
            <a:r>
              <a:rPr lang="es-ES" altLang="ja-JP" sz="800" baseline="0" dirty="0" err="1" smtClean="0"/>
              <a:t>based</a:t>
            </a:r>
            <a:r>
              <a:rPr lang="es-ES" altLang="ja-JP" sz="800" baseline="0" dirty="0" smtClean="0"/>
              <a:t> </a:t>
            </a:r>
            <a:r>
              <a:rPr lang="es-ES" altLang="ja-JP" sz="800" baseline="0" dirty="0" err="1" smtClean="0"/>
              <a:t>models</a:t>
            </a:r>
            <a:r>
              <a:rPr lang="es-ES" altLang="ja-JP" sz="800" baseline="0" dirty="0" smtClean="0"/>
              <a:t>.</a:t>
            </a:r>
          </a:p>
          <a:p>
            <a:r>
              <a:rPr lang="es-ES" altLang="ja-JP" sz="800" baseline="0" dirty="0" err="1" smtClean="0"/>
              <a:t>The</a:t>
            </a:r>
            <a:r>
              <a:rPr lang="es-ES" altLang="ja-JP" sz="800" baseline="0" dirty="0" smtClean="0"/>
              <a:t> C-</a:t>
            </a:r>
            <a:r>
              <a:rPr lang="es-ES" altLang="ja-JP" sz="800" baseline="0" dirty="0" err="1" smtClean="0"/>
              <a:t>to</a:t>
            </a:r>
            <a:r>
              <a:rPr lang="es-ES" altLang="ja-JP" sz="800" baseline="0" dirty="0" smtClean="0"/>
              <a:t>-</a:t>
            </a:r>
            <a:r>
              <a:rPr lang="es-ES" altLang="ja-JP" sz="800" baseline="0" dirty="0" err="1" smtClean="0"/>
              <a:t>silicon</a:t>
            </a:r>
            <a:r>
              <a:rPr lang="es-ES" altLang="ja-JP" sz="800" baseline="0" dirty="0" smtClean="0"/>
              <a:t> </a:t>
            </a:r>
            <a:r>
              <a:rPr lang="es-ES" altLang="ja-JP" sz="800" baseline="0" dirty="0" err="1" smtClean="0"/>
              <a:t>frm</a:t>
            </a:r>
            <a:r>
              <a:rPr lang="es-ES" altLang="ja-JP" sz="800" baseline="0" dirty="0" smtClean="0"/>
              <a:t> </a:t>
            </a:r>
            <a:r>
              <a:rPr lang="es-ES" altLang="ja-JP" sz="800" baseline="0" dirty="0" err="1" smtClean="0"/>
              <a:t>Cadence</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used</a:t>
            </a:r>
            <a:r>
              <a:rPr lang="es-ES" altLang="ja-JP" sz="800" baseline="0" dirty="0" smtClean="0"/>
              <a:t> as </a:t>
            </a:r>
            <a:r>
              <a:rPr lang="es-ES" altLang="ja-JP" sz="800" baseline="0" dirty="0" err="1" smtClean="0"/>
              <a:t>the</a:t>
            </a:r>
            <a:r>
              <a:rPr lang="es-ES" altLang="ja-JP" sz="800" baseline="0" dirty="0" smtClean="0"/>
              <a:t> HLS </a:t>
            </a:r>
            <a:r>
              <a:rPr lang="es-ES" altLang="ja-JP" sz="800" baseline="0" dirty="0" err="1" smtClean="0"/>
              <a:t>tools</a:t>
            </a:r>
            <a:endParaRPr lang="es-ES" altLang="ja-JP" sz="800" baseline="0" dirty="0" smtClean="0"/>
          </a:p>
          <a:p>
            <a:r>
              <a:rPr lang="es-ES" altLang="ja-JP" sz="800" baseline="0" dirty="0" err="1" smtClean="0"/>
              <a:t>The</a:t>
            </a:r>
            <a:r>
              <a:rPr lang="es-ES" altLang="ja-JP" sz="800" baseline="0" dirty="0" smtClean="0"/>
              <a:t> </a:t>
            </a:r>
            <a:r>
              <a:rPr lang="es-ES" altLang="ja-JP" sz="800" baseline="0" dirty="0" err="1" smtClean="0"/>
              <a:t>equivalnce</a:t>
            </a:r>
            <a:r>
              <a:rPr lang="es-ES" altLang="ja-JP" sz="800" baseline="0" dirty="0" smtClean="0"/>
              <a:t> </a:t>
            </a:r>
            <a:r>
              <a:rPr lang="es-ES" altLang="ja-JP" sz="800" baseline="0" dirty="0" err="1" smtClean="0"/>
              <a:t>checker</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Calypto</a:t>
            </a:r>
            <a:r>
              <a:rPr lang="es-ES" altLang="ja-JP" sz="800" baseline="0" dirty="0" smtClean="0"/>
              <a:t> and </a:t>
            </a:r>
            <a:r>
              <a:rPr lang="es-ES" altLang="ja-JP" sz="800" baseline="0" dirty="0" err="1" smtClean="0"/>
              <a:t>the</a:t>
            </a:r>
            <a:r>
              <a:rPr lang="es-ES" altLang="ja-JP" sz="800" baseline="0" dirty="0" smtClean="0"/>
              <a:t> UVM </a:t>
            </a:r>
            <a:r>
              <a:rPr lang="es-ES" altLang="ja-JP" sz="800" baseline="0" dirty="0" err="1" smtClean="0"/>
              <a:t>based</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used</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purpose</a:t>
            </a:r>
            <a:endParaRPr lang="es-ES" altLang="ja-JP" sz="800" baseline="0" dirty="0" smtClean="0"/>
          </a:p>
          <a:p>
            <a:r>
              <a:rPr lang="es-ES" altLang="ja-JP" sz="800" baseline="0" dirty="0" err="1" smtClean="0"/>
              <a:t>Companies</a:t>
            </a:r>
            <a:r>
              <a:rPr lang="es-ES" altLang="ja-JP" sz="800" baseline="0" dirty="0" smtClean="0"/>
              <a:t> </a:t>
            </a:r>
            <a:r>
              <a:rPr lang="es-ES" altLang="ja-JP" sz="800" baseline="0" dirty="0" err="1" smtClean="0"/>
              <a:t>like</a:t>
            </a:r>
            <a:r>
              <a:rPr lang="es-ES" altLang="ja-JP" sz="800" baseline="0" dirty="0" smtClean="0"/>
              <a:t> CircuitSutra </a:t>
            </a:r>
            <a:r>
              <a:rPr lang="es-ES" altLang="ja-JP" sz="800" baseline="0" dirty="0" err="1" smtClean="0"/>
              <a:t>provides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based</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services</a:t>
            </a:r>
            <a:endParaRPr lang="es-ES" altLang="ja-JP" sz="800" baseline="0" dirty="0" smtClean="0"/>
          </a:p>
          <a:p>
            <a:endParaRPr lang="es-ES" altLang="ja-JP" sz="800" baseline="0" dirty="0" smtClean="0"/>
          </a:p>
          <a:p>
            <a:pPr>
              <a:buFont typeface="Arial" pitchFamily="34" charset="0"/>
              <a:buChar char="•"/>
            </a:pPr>
            <a:r>
              <a:rPr lang="es-ES" altLang="ja-JP" sz="800" baseline="0" dirty="0" err="1" smtClean="0"/>
              <a:t>Also</a:t>
            </a:r>
            <a:r>
              <a:rPr lang="es-ES" altLang="ja-JP" sz="800" baseline="0" dirty="0" smtClean="0"/>
              <a:t> </a:t>
            </a:r>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feasible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source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components</a:t>
            </a:r>
            <a:r>
              <a:rPr lang="es-ES" altLang="ja-JP" sz="800" baseline="0" dirty="0" smtClean="0"/>
              <a:t> of a </a:t>
            </a:r>
            <a:r>
              <a:rPr lang="es-ES" altLang="ja-JP" sz="800" baseline="0" dirty="0" err="1" smtClean="0"/>
              <a:t>model</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groups</a:t>
            </a:r>
            <a:r>
              <a:rPr lang="es-ES" altLang="ja-JP" sz="800" baseline="0" dirty="0" smtClean="0"/>
              <a:t> / </a:t>
            </a:r>
            <a:r>
              <a:rPr lang="es-ES" altLang="ja-JP" sz="800" baseline="0" dirty="0" err="1" smtClean="0"/>
              <a:t>vendor</a:t>
            </a:r>
            <a:r>
              <a:rPr lang="es-ES" altLang="ja-JP" sz="800" baseline="0" dirty="0" smtClean="0"/>
              <a:t>. </a:t>
            </a:r>
          </a:p>
          <a:p>
            <a:r>
              <a:rPr lang="es-ES" altLang="ja-JP" sz="800" baseline="0" dirty="0" err="1" smtClean="0"/>
              <a:t>One</a:t>
            </a:r>
            <a:r>
              <a:rPr lang="es-ES" altLang="ja-JP" sz="800" baseline="0" dirty="0" smtClean="0"/>
              <a:t> </a:t>
            </a:r>
            <a:r>
              <a:rPr lang="es-ES" altLang="ja-JP" sz="800" baseline="0" dirty="0" err="1" smtClean="0"/>
              <a:t>team</a:t>
            </a:r>
            <a:r>
              <a:rPr lang="es-ES" altLang="ja-JP" sz="800" baseline="0" dirty="0" smtClean="0"/>
              <a:t> </a:t>
            </a:r>
            <a:r>
              <a:rPr lang="es-ES" altLang="ja-JP" sz="800" baseline="0" dirty="0" err="1" smtClean="0"/>
              <a:t>might</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creating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untimed</a:t>
            </a:r>
            <a:r>
              <a:rPr lang="es-ES" altLang="ja-JP" sz="800" baseline="0" dirty="0" smtClean="0"/>
              <a:t> / LT </a:t>
            </a:r>
            <a:r>
              <a:rPr lang="es-ES" altLang="ja-JP" sz="800" baseline="0" dirty="0" err="1" smtClean="0"/>
              <a:t>models</a:t>
            </a:r>
            <a:r>
              <a:rPr lang="es-ES" altLang="ja-JP" sz="800" baseline="0" dirty="0" smtClean="0"/>
              <a:t>.</a:t>
            </a:r>
          </a:p>
          <a:p>
            <a:r>
              <a:rPr lang="es-ES" altLang="ja-JP" sz="800" baseline="0" dirty="0" err="1" smtClean="0"/>
              <a:t>Another</a:t>
            </a:r>
            <a:r>
              <a:rPr lang="es-ES" altLang="ja-JP" sz="800" baseline="0" dirty="0" smtClean="0"/>
              <a:t> </a:t>
            </a:r>
            <a:r>
              <a:rPr lang="es-ES" altLang="ja-JP" sz="800" baseline="0" dirty="0" err="1" smtClean="0"/>
              <a:t>team</a:t>
            </a:r>
            <a:r>
              <a:rPr lang="es-ES" altLang="ja-JP" sz="800" baseline="0" dirty="0" smtClean="0"/>
              <a:t> </a:t>
            </a:r>
            <a:r>
              <a:rPr lang="es-ES" altLang="ja-JP" sz="800" baseline="0" dirty="0" err="1" smtClean="0"/>
              <a:t>may</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creating</a:t>
            </a:r>
            <a:r>
              <a:rPr lang="es-ES" altLang="ja-JP" sz="800" baseline="0" dirty="0" smtClean="0"/>
              <a:t> </a:t>
            </a:r>
            <a:r>
              <a:rPr lang="es-ES" altLang="ja-JP" sz="800" baseline="0" dirty="0" err="1" smtClean="0"/>
              <a:t>the</a:t>
            </a:r>
            <a:r>
              <a:rPr lang="es-ES" altLang="ja-JP" sz="800" baseline="0" dirty="0" smtClean="0"/>
              <a:t> bus </a:t>
            </a:r>
            <a:r>
              <a:rPr lang="es-ES" altLang="ja-JP" sz="800" baseline="0" dirty="0" err="1" smtClean="0"/>
              <a:t>specific</a:t>
            </a:r>
            <a:r>
              <a:rPr lang="es-ES" altLang="ja-JP" sz="800" baseline="0" dirty="0" smtClean="0"/>
              <a:t> </a:t>
            </a:r>
            <a:r>
              <a:rPr lang="es-ES" altLang="ja-JP" sz="800" baseline="0" dirty="0" err="1" smtClean="0"/>
              <a:t>adaptors</a:t>
            </a:r>
            <a:r>
              <a:rPr lang="es-ES" altLang="ja-JP" sz="800" baseline="0" dirty="0" smtClean="0"/>
              <a:t> / </a:t>
            </a:r>
            <a:r>
              <a:rPr lang="es-ES" altLang="ja-JP" sz="800" baseline="0" dirty="0" err="1" smtClean="0"/>
              <a:t>transactors</a:t>
            </a:r>
            <a:r>
              <a:rPr lang="es-ES" altLang="ja-JP" sz="800" baseline="0" dirty="0" smtClean="0"/>
              <a:t>. </a:t>
            </a:r>
            <a:r>
              <a:rPr lang="es-ES" altLang="ja-JP" sz="800" baseline="0" dirty="0" err="1" smtClean="0"/>
              <a:t>These</a:t>
            </a:r>
            <a:r>
              <a:rPr lang="es-ES" altLang="ja-JP" sz="800" baseline="0" dirty="0" smtClean="0"/>
              <a:t> </a:t>
            </a:r>
            <a:r>
              <a:rPr lang="es-ES" altLang="ja-JP" sz="800" baseline="0" dirty="0" err="1" smtClean="0"/>
              <a:t>two</a:t>
            </a:r>
            <a:r>
              <a:rPr lang="es-ES" altLang="ja-JP" sz="800" baseline="0" dirty="0" smtClean="0"/>
              <a:t> </a:t>
            </a:r>
            <a:r>
              <a:rPr lang="es-ES" altLang="ja-JP" sz="800" baseline="0" dirty="0" err="1" smtClean="0"/>
              <a:t>things</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combined</a:t>
            </a:r>
            <a:r>
              <a:rPr lang="es-ES" altLang="ja-JP" sz="800" baseline="0" dirty="0" smtClean="0"/>
              <a:t> </a:t>
            </a:r>
            <a:r>
              <a:rPr lang="es-ES" altLang="ja-JP" sz="800" baseline="0" dirty="0" err="1" smtClean="0"/>
              <a:t>together</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form</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a:t>
            </a:r>
            <a:r>
              <a:rPr lang="es-ES" altLang="ja-JP" sz="800" baseline="0" dirty="0" smtClean="0"/>
              <a:t> at </a:t>
            </a:r>
            <a:r>
              <a:rPr lang="es-ES" altLang="ja-JP" sz="800" baseline="0" dirty="0" err="1" smtClean="0"/>
              <a:t>different</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Models</a:t>
            </a:r>
            <a:r>
              <a:rPr lang="es-ES" altLang="ja-JP" sz="800" baseline="0" dirty="0" smtClean="0"/>
              <a:t> </a:t>
            </a:r>
            <a:r>
              <a:rPr lang="es-ES" altLang="ja-JP" sz="800" baseline="0" dirty="0" err="1" smtClean="0"/>
              <a:t>created</a:t>
            </a:r>
            <a:r>
              <a:rPr lang="es-ES" altLang="ja-JP" sz="800" baseline="0" dirty="0" smtClean="0"/>
              <a:t> as per </a:t>
            </a:r>
            <a:r>
              <a:rPr lang="es-ES" altLang="ja-JP" sz="800" baseline="0" dirty="0" err="1" smtClean="0"/>
              <a:t>standards</a:t>
            </a:r>
            <a:r>
              <a:rPr lang="es-ES" altLang="ja-JP" sz="800" baseline="0" dirty="0" smtClean="0"/>
              <a:t> </a:t>
            </a:r>
            <a:r>
              <a:rPr lang="es-ES" altLang="ja-JP" sz="800" baseline="0" dirty="0" err="1" smtClean="0"/>
              <a:t>also</a:t>
            </a:r>
            <a:r>
              <a:rPr lang="es-ES" altLang="ja-JP" sz="800" baseline="0" dirty="0" smtClean="0"/>
              <a:t> </a:t>
            </a:r>
            <a:r>
              <a:rPr lang="es-ES" altLang="ja-JP" sz="800" baseline="0" dirty="0" err="1" smtClean="0"/>
              <a:t>allows</a:t>
            </a:r>
            <a:r>
              <a:rPr lang="es-ES" altLang="ja-JP" sz="800" baseline="0" dirty="0" smtClean="0"/>
              <a:t> </a:t>
            </a:r>
            <a:r>
              <a:rPr lang="es-ES" altLang="ja-JP" sz="800" baseline="0" dirty="0" err="1" smtClean="0"/>
              <a:t>to</a:t>
            </a:r>
            <a:r>
              <a:rPr lang="es-ES" altLang="ja-JP" sz="800" baseline="0" dirty="0" smtClean="0"/>
              <a:t> re-use </a:t>
            </a:r>
            <a:r>
              <a:rPr lang="es-ES" altLang="ja-JP" sz="800" baseline="0" dirty="0" err="1" smtClean="0"/>
              <a:t>the</a:t>
            </a:r>
            <a:r>
              <a:rPr lang="es-ES" altLang="ja-JP" sz="800" baseline="0" dirty="0" smtClean="0"/>
              <a:t> </a:t>
            </a:r>
            <a:r>
              <a:rPr lang="es-ES" altLang="ja-JP" sz="800" baseline="0" dirty="0" err="1" smtClean="0"/>
              <a:t>code</a:t>
            </a:r>
            <a:r>
              <a:rPr lang="es-ES" altLang="ja-JP" sz="800" baseline="0" dirty="0" smtClean="0"/>
              <a:t> </a:t>
            </a:r>
            <a:r>
              <a:rPr lang="es-ES" altLang="ja-JP" sz="800" baseline="0" dirty="0" err="1" smtClean="0"/>
              <a:t>accross</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applications</a:t>
            </a:r>
            <a:r>
              <a:rPr lang="es-ES" altLang="ja-JP" sz="800" baseline="0" dirty="0" smtClean="0"/>
              <a:t> / </a:t>
            </a:r>
            <a:r>
              <a:rPr lang="es-ES" altLang="ja-JP" sz="800" baseline="0" dirty="0" err="1" smtClean="0"/>
              <a:t>architectures</a:t>
            </a:r>
            <a:r>
              <a:rPr lang="es-ES" altLang="ja-JP" sz="800" baseline="0" dirty="0" smtClean="0"/>
              <a:t>/\.</a:t>
            </a:r>
          </a:p>
          <a:p>
            <a:r>
              <a:rPr lang="es-ES" altLang="ja-JP" sz="800" baseline="0" dirty="0" err="1" smtClean="0"/>
              <a:t>We</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talk</a:t>
            </a:r>
            <a:r>
              <a:rPr lang="es-ES" altLang="ja-JP" sz="800" baseline="0" dirty="0" smtClean="0"/>
              <a:t> more </a:t>
            </a:r>
            <a:r>
              <a:rPr lang="es-ES" altLang="ja-JP" sz="800" baseline="0" dirty="0" err="1" smtClean="0"/>
              <a:t>about</a:t>
            </a:r>
            <a:r>
              <a:rPr lang="es-ES" altLang="ja-JP" sz="800" baseline="0" dirty="0" smtClean="0"/>
              <a:t> </a:t>
            </a:r>
            <a:r>
              <a:rPr lang="es-ES" altLang="ja-JP" sz="800" baseline="0" dirty="0" err="1" smtClean="0"/>
              <a:t>how</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same</a:t>
            </a:r>
            <a:r>
              <a:rPr lang="es-ES" altLang="ja-JP" sz="800" baseline="0" dirty="0" smtClean="0"/>
              <a:t> SystemC </a:t>
            </a:r>
            <a:r>
              <a:rPr lang="es-ES" altLang="ja-JP" sz="800" baseline="0" dirty="0" err="1" smtClean="0"/>
              <a:t>model</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synthesized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create</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RTLs</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SoC</a:t>
            </a:r>
            <a:r>
              <a:rPr lang="es-ES" altLang="ja-JP" sz="800" baseline="0" dirty="0" smtClean="0"/>
              <a:t> </a:t>
            </a:r>
            <a:r>
              <a:rPr lang="es-ES" altLang="ja-JP" sz="800" baseline="0" dirty="0" err="1" smtClean="0"/>
              <a:t>targeting</a:t>
            </a:r>
            <a:r>
              <a:rPr lang="es-ES" altLang="ja-JP" sz="800" baseline="0" dirty="0" smtClean="0"/>
              <a:t> </a:t>
            </a:r>
            <a:r>
              <a:rPr lang="es-ES" altLang="ja-JP" sz="800" baseline="0" dirty="0" err="1" smtClean="0"/>
              <a:t>different</a:t>
            </a:r>
            <a:r>
              <a:rPr lang="es-ES" altLang="ja-JP" sz="800" baseline="0" dirty="0" smtClean="0"/>
              <a:t> </a:t>
            </a:r>
            <a:r>
              <a:rPr lang="es-ES" altLang="ja-JP" sz="800" baseline="0" dirty="0" err="1" smtClean="0"/>
              <a:t>applications</a:t>
            </a:r>
            <a:endParaRPr lang="es-ES" altLang="ja-JP" sz="800" baseline="0" dirty="0" smtClean="0"/>
          </a:p>
          <a:p>
            <a:endParaRPr lang="es-ES" altLang="ja-JP" sz="800" baseline="0" dirty="0" smtClean="0"/>
          </a:p>
          <a:p>
            <a:r>
              <a:rPr lang="es-ES" altLang="ja-JP" sz="800" baseline="0" dirty="0" err="1" smtClean="0"/>
              <a:t>It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easy</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build</a:t>
            </a:r>
            <a:r>
              <a:rPr lang="es-ES" altLang="ja-JP" sz="800" baseline="0" dirty="0" smtClean="0"/>
              <a:t> </a:t>
            </a:r>
            <a:r>
              <a:rPr lang="es-ES" altLang="ja-JP" sz="800" baseline="0" dirty="0" err="1" smtClean="0"/>
              <a:t>teams</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standard</a:t>
            </a:r>
            <a:r>
              <a:rPr lang="es-ES" altLang="ja-JP" sz="800" baseline="0" dirty="0" smtClean="0"/>
              <a:t> </a:t>
            </a:r>
            <a:r>
              <a:rPr lang="es-ES" altLang="ja-JP" sz="800" baseline="0" dirty="0" err="1" smtClean="0"/>
              <a:t>based</a:t>
            </a:r>
            <a:r>
              <a:rPr lang="es-ES" altLang="ja-JP" sz="800" baseline="0" dirty="0" smtClean="0"/>
              <a:t> </a:t>
            </a:r>
            <a:r>
              <a:rPr lang="es-ES" altLang="ja-JP" sz="800" baseline="0" dirty="0" err="1" smtClean="0"/>
              <a:t>expertise</a:t>
            </a:r>
            <a:r>
              <a:rPr lang="es-ES" altLang="ja-JP" sz="800" baseline="0" dirty="0" smtClean="0"/>
              <a:t> as </a:t>
            </a:r>
            <a:r>
              <a:rPr lang="es-ES" altLang="ja-JP" sz="800" baseline="0" dirty="0" err="1" smtClean="0"/>
              <a:t>compared</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expertise</a:t>
            </a:r>
            <a:r>
              <a:rPr lang="es-ES" altLang="ja-JP" sz="800" baseline="0" dirty="0" smtClean="0"/>
              <a:t> in </a:t>
            </a:r>
            <a:r>
              <a:rPr lang="es-ES" altLang="ja-JP" sz="800" baseline="0" dirty="0" err="1" smtClean="0"/>
              <a:t>proprietary</a:t>
            </a:r>
            <a:r>
              <a:rPr lang="es-ES" altLang="ja-JP" sz="800" baseline="0" dirty="0" smtClean="0"/>
              <a:t> </a:t>
            </a:r>
            <a:r>
              <a:rPr lang="es-ES" altLang="ja-JP" sz="800" baseline="0" dirty="0" err="1" smtClean="0"/>
              <a:t>technologies</a:t>
            </a:r>
            <a:r>
              <a:rPr lang="es-ES" altLang="ja-JP" sz="800" baseline="0" dirty="0" smtClean="0"/>
              <a:t>.</a:t>
            </a:r>
          </a:p>
          <a:p>
            <a:r>
              <a:rPr lang="es-ES" altLang="ja-JP" sz="800" baseline="0" dirty="0" smtClean="0"/>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AA794C9E-CA25-46DE-8A4A-D53EEFF6F13C}" type="slidenum">
              <a:rPr lang="ja-JP" altLang="en-US" smtClean="0">
                <a:latin typeface="Times New Roman" pitchFamily="16" charset="0"/>
              </a:rPr>
              <a:pPr>
                <a:defRPr/>
              </a:pPr>
              <a:t>5</a:t>
            </a:fld>
            <a:endParaRPr lang="en-US" altLang="ja-JP" smtClean="0">
              <a:latin typeface="Times New Roman" pitchFamily="16"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r>
              <a:rPr lang="es-ES" altLang="ja-JP" sz="800" dirty="0" smtClean="0"/>
              <a:t>In </a:t>
            </a:r>
            <a:r>
              <a:rPr lang="es-ES" altLang="ja-JP" sz="800" dirty="0" err="1" smtClean="0"/>
              <a:t>this</a:t>
            </a:r>
            <a:r>
              <a:rPr lang="es-ES" altLang="ja-JP" sz="800" dirty="0" smtClean="0"/>
              <a:t> </a:t>
            </a:r>
            <a:r>
              <a:rPr lang="es-ES" altLang="ja-JP" sz="800" dirty="0" err="1" smtClean="0"/>
              <a:t>slide</a:t>
            </a:r>
            <a:r>
              <a:rPr lang="es-ES" altLang="ja-JP" sz="800" dirty="0" smtClean="0"/>
              <a:t> </a:t>
            </a:r>
            <a:r>
              <a:rPr lang="es-ES" altLang="ja-JP" sz="800" dirty="0" err="1" smtClean="0"/>
              <a:t>we</a:t>
            </a:r>
            <a:r>
              <a:rPr lang="es-ES" altLang="ja-JP" sz="800" dirty="0" smtClean="0"/>
              <a:t> </a:t>
            </a:r>
            <a:r>
              <a:rPr lang="es-ES" altLang="ja-JP" sz="800" dirty="0" err="1" smtClean="0"/>
              <a:t>will</a:t>
            </a:r>
            <a:r>
              <a:rPr lang="es-ES" altLang="ja-JP" sz="800" dirty="0" smtClean="0"/>
              <a:t> </a:t>
            </a:r>
            <a:r>
              <a:rPr lang="es-ES" altLang="ja-JP" sz="800" dirty="0" err="1" smtClean="0"/>
              <a:t>discuss</a:t>
            </a:r>
            <a:r>
              <a:rPr lang="es-ES" altLang="ja-JP" sz="800" baseline="0" dirty="0" smtClean="0"/>
              <a:t> </a:t>
            </a:r>
            <a:r>
              <a:rPr lang="es-ES" altLang="ja-JP" sz="800" baseline="0" dirty="0" err="1" smtClean="0"/>
              <a:t>about</a:t>
            </a:r>
            <a:r>
              <a:rPr lang="es-ES" altLang="ja-JP" sz="800" baseline="0" dirty="0" smtClean="0"/>
              <a:t> </a:t>
            </a:r>
            <a:r>
              <a:rPr lang="es-ES" altLang="ja-JP" sz="800" baseline="0" dirty="0" err="1" smtClean="0"/>
              <a:t>what</a:t>
            </a:r>
            <a:r>
              <a:rPr lang="es-ES" altLang="ja-JP" sz="800" baseline="0" dirty="0" smtClean="0"/>
              <a:t> are </a:t>
            </a:r>
            <a:r>
              <a:rPr lang="es-ES" altLang="ja-JP" sz="800" baseline="0" dirty="0" err="1" smtClean="0"/>
              <a:t>different</a:t>
            </a:r>
            <a:r>
              <a:rPr lang="es-ES" altLang="ja-JP" sz="800" baseline="0" dirty="0" smtClean="0"/>
              <a:t> </a:t>
            </a:r>
            <a:r>
              <a:rPr lang="es-ES" altLang="ja-JP" sz="800" baseline="0" dirty="0" err="1" smtClean="0"/>
              <a:t>component</a:t>
            </a:r>
            <a:r>
              <a:rPr lang="es-ES" altLang="ja-JP" sz="800" baseline="0" dirty="0" smtClean="0"/>
              <a:t> of </a:t>
            </a:r>
            <a:r>
              <a:rPr lang="es-ES" altLang="ja-JP" sz="800" baseline="0" dirty="0" err="1" smtClean="0"/>
              <a:t>the</a:t>
            </a:r>
            <a:r>
              <a:rPr lang="es-ES" altLang="ja-JP" sz="800" baseline="0" dirty="0" smtClean="0"/>
              <a:t> TLM </a:t>
            </a:r>
            <a:r>
              <a:rPr lang="es-ES" altLang="ja-JP" sz="800" baseline="0" dirty="0" err="1" smtClean="0"/>
              <a:t>driven</a:t>
            </a:r>
            <a:r>
              <a:rPr lang="es-ES" altLang="ja-JP" sz="800" baseline="0" dirty="0" smtClean="0"/>
              <a:t> D&amp;V </a:t>
            </a:r>
            <a:r>
              <a:rPr lang="es-ES" altLang="ja-JP" sz="800" baseline="0" dirty="0" err="1" smtClean="0"/>
              <a:t>flow</a:t>
            </a:r>
            <a:r>
              <a:rPr lang="es-ES" altLang="ja-JP" sz="800" baseline="0" dirty="0" smtClean="0"/>
              <a:t>, and </a:t>
            </a:r>
            <a:r>
              <a:rPr lang="es-ES" altLang="ja-JP" sz="800" baseline="0" dirty="0" err="1" smtClean="0"/>
              <a:t>what</a:t>
            </a:r>
            <a:r>
              <a:rPr lang="es-ES" altLang="ja-JP" sz="800" baseline="0" dirty="0" smtClean="0"/>
              <a:t> </a:t>
            </a:r>
            <a:r>
              <a:rPr lang="es-ES" altLang="ja-JP" sz="800" baseline="0" dirty="0" err="1" smtClean="0"/>
              <a:t>modeling</a:t>
            </a:r>
            <a:r>
              <a:rPr lang="es-ES" altLang="ja-JP" sz="800" baseline="0" dirty="0" smtClean="0"/>
              <a:t> </a:t>
            </a:r>
            <a:r>
              <a:rPr lang="es-ES" altLang="ja-JP" sz="800" baseline="0" dirty="0" err="1" smtClean="0"/>
              <a:t>standards</a:t>
            </a:r>
            <a:r>
              <a:rPr lang="es-ES" altLang="ja-JP" sz="800" baseline="0" dirty="0" smtClean="0"/>
              <a:t> are </a:t>
            </a:r>
            <a:r>
              <a:rPr lang="es-ES" altLang="ja-JP" sz="800" baseline="0" dirty="0" err="1" smtClean="0"/>
              <a:t>used</a:t>
            </a:r>
            <a:r>
              <a:rPr lang="es-ES" altLang="ja-JP" sz="800" baseline="0" dirty="0" smtClean="0"/>
              <a:t> in </a:t>
            </a:r>
            <a:r>
              <a:rPr lang="es-ES" altLang="ja-JP" sz="800" baseline="0" dirty="0" err="1" smtClean="0"/>
              <a:t>each</a:t>
            </a:r>
            <a:r>
              <a:rPr lang="es-ES" altLang="ja-JP" sz="800" baseline="0" dirty="0" smtClean="0"/>
              <a:t> </a:t>
            </a:r>
            <a:r>
              <a:rPr lang="es-ES" altLang="ja-JP" sz="800" baseline="0" dirty="0" err="1" smtClean="0"/>
              <a:t>component</a:t>
            </a:r>
            <a:r>
              <a:rPr lang="es-ES" altLang="ja-JP" sz="800" baseline="0" dirty="0" smtClean="0"/>
              <a:t>.</a:t>
            </a:r>
          </a:p>
          <a:p>
            <a:endParaRPr lang="es-ES" altLang="ja-JP" sz="800" baseline="0" dirty="0" smtClean="0"/>
          </a:p>
          <a:p>
            <a:pPr>
              <a:buFont typeface="Arial" pitchFamily="34" charset="0"/>
              <a:buChar char="•"/>
            </a:pPr>
            <a:r>
              <a:rPr lang="es-ES" altLang="ja-JP" sz="800" baseline="0" dirty="0" err="1" smtClean="0"/>
              <a:t>The</a:t>
            </a:r>
            <a:r>
              <a:rPr lang="es-ES" altLang="ja-JP" sz="800" baseline="0" dirty="0" smtClean="0"/>
              <a:t> </a:t>
            </a:r>
            <a:r>
              <a:rPr lang="es-ES" altLang="ja-JP" sz="800" baseline="0" dirty="0" err="1" smtClean="0"/>
              <a:t>first</a:t>
            </a:r>
            <a:r>
              <a:rPr lang="es-ES" altLang="ja-JP" sz="800" baseline="0" dirty="0" smtClean="0"/>
              <a:t> </a:t>
            </a:r>
            <a:r>
              <a:rPr lang="es-ES" altLang="ja-JP" sz="800" baseline="0" dirty="0" err="1" smtClean="0"/>
              <a:t>component</a:t>
            </a:r>
            <a:r>
              <a:rPr lang="es-ES" altLang="ja-JP" sz="800" baseline="0" dirty="0" smtClean="0"/>
              <a:t> </a:t>
            </a:r>
            <a:r>
              <a:rPr lang="es-ES" altLang="ja-JP" sz="800" baseline="0" dirty="0" err="1" smtClean="0"/>
              <a:t>is</a:t>
            </a:r>
            <a:r>
              <a:rPr lang="es-ES" altLang="ja-JP" sz="800" baseline="0" dirty="0" smtClean="0"/>
              <a:t> Virtual </a:t>
            </a:r>
            <a:r>
              <a:rPr lang="es-ES" altLang="ja-JP" sz="800" baseline="0" dirty="0" err="1" smtClean="0"/>
              <a:t>Platform</a:t>
            </a:r>
            <a:r>
              <a:rPr lang="es-ES" altLang="ja-JP" sz="800" baseline="0" dirty="0" smtClean="0"/>
              <a:t> </a:t>
            </a:r>
            <a:r>
              <a:rPr lang="es-ES" altLang="ja-JP" sz="800" baseline="0" dirty="0" err="1" smtClean="0"/>
              <a:t>creation</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SoC.</a:t>
            </a:r>
            <a:endParaRPr lang="es-ES" altLang="ja-JP" sz="800" baseline="0" dirty="0" smtClean="0"/>
          </a:p>
          <a:p>
            <a:r>
              <a:rPr lang="es-ES" altLang="ja-JP" sz="800" baseline="0" dirty="0" err="1" smtClean="0"/>
              <a:t>The</a:t>
            </a:r>
            <a:r>
              <a:rPr lang="es-ES" altLang="ja-JP" sz="800" baseline="0" dirty="0" smtClean="0"/>
              <a:t> </a:t>
            </a:r>
            <a:r>
              <a:rPr lang="es-ES" altLang="ja-JP" sz="800" baseline="0" dirty="0" err="1" smtClean="0"/>
              <a:t>standards</a:t>
            </a:r>
            <a:r>
              <a:rPr lang="es-ES" altLang="ja-JP" sz="800" baseline="0" dirty="0" smtClean="0"/>
              <a:t> </a:t>
            </a:r>
            <a:r>
              <a:rPr lang="es-ES" altLang="ja-JP" sz="800" baseline="0" dirty="0" err="1" smtClean="0"/>
              <a:t>that</a:t>
            </a:r>
            <a:r>
              <a:rPr lang="es-ES" altLang="ja-JP" sz="800" baseline="0" dirty="0" smtClean="0"/>
              <a:t> are </a:t>
            </a:r>
            <a:r>
              <a:rPr lang="es-ES" altLang="ja-JP" sz="800" baseline="0" dirty="0" err="1" smtClean="0"/>
              <a:t>used</a:t>
            </a:r>
            <a:r>
              <a:rPr lang="es-ES" altLang="ja-JP" sz="800" baseline="0" dirty="0" smtClean="0"/>
              <a:t> in </a:t>
            </a:r>
            <a:r>
              <a:rPr lang="es-ES" altLang="ja-JP" sz="800" baseline="0" dirty="0" err="1" smtClean="0"/>
              <a:t>this</a:t>
            </a:r>
            <a:r>
              <a:rPr lang="es-ES" altLang="ja-JP" sz="800" baseline="0" dirty="0" smtClean="0"/>
              <a:t> </a:t>
            </a:r>
            <a:r>
              <a:rPr lang="es-ES" altLang="ja-JP" sz="800" baseline="0" dirty="0" err="1" smtClean="0"/>
              <a:t>component</a:t>
            </a:r>
            <a:r>
              <a:rPr lang="es-ES" altLang="ja-JP" sz="800" baseline="0" dirty="0" smtClean="0"/>
              <a:t> are SystemC, TLM2.0 and STARC TLM </a:t>
            </a:r>
            <a:r>
              <a:rPr lang="es-ES" altLang="ja-JP" sz="800" baseline="0" dirty="0" err="1" smtClean="0"/>
              <a:t>guidelines</a:t>
            </a:r>
            <a:endParaRPr lang="es-ES" altLang="ja-JP" sz="800" baseline="0" dirty="0" smtClean="0"/>
          </a:p>
          <a:p>
            <a:r>
              <a:rPr lang="es-ES" altLang="ja-JP" sz="800" baseline="0" dirty="0" err="1" smtClean="0"/>
              <a:t>The</a:t>
            </a:r>
            <a:r>
              <a:rPr lang="es-ES" altLang="ja-JP" sz="800" baseline="0" dirty="0" smtClean="0"/>
              <a:t> </a:t>
            </a:r>
            <a:r>
              <a:rPr lang="es-ES" altLang="ja-JP" sz="800" baseline="0" dirty="0" err="1" smtClean="0"/>
              <a:t>simulation</a:t>
            </a:r>
            <a:r>
              <a:rPr lang="es-ES" altLang="ja-JP" sz="800" baseline="0" dirty="0" smtClean="0"/>
              <a:t> </a:t>
            </a:r>
            <a:r>
              <a:rPr lang="es-ES" altLang="ja-JP" sz="800" baseline="0" dirty="0" err="1" smtClean="0"/>
              <a:t>models</a:t>
            </a:r>
            <a:r>
              <a:rPr lang="es-ES" altLang="ja-JP" sz="800" baseline="0" dirty="0" smtClean="0"/>
              <a:t> of </a:t>
            </a:r>
            <a:r>
              <a:rPr lang="es-ES" altLang="ja-JP" sz="800" baseline="0" dirty="0" err="1" smtClean="0"/>
              <a:t>different</a:t>
            </a:r>
            <a:r>
              <a:rPr lang="es-ES" altLang="ja-JP" sz="800" baseline="0" dirty="0" smtClean="0"/>
              <a:t> IP blocks are </a:t>
            </a:r>
            <a:r>
              <a:rPr lang="es-ES" altLang="ja-JP" sz="800" baseline="0" dirty="0" err="1" smtClean="0"/>
              <a:t>created</a:t>
            </a:r>
            <a:r>
              <a:rPr lang="es-ES" altLang="ja-JP" sz="800" baseline="0" dirty="0" smtClean="0"/>
              <a:t> </a:t>
            </a:r>
            <a:r>
              <a:rPr lang="es-ES" altLang="ja-JP" sz="800" baseline="0" dirty="0" err="1" smtClean="0"/>
              <a:t>using</a:t>
            </a:r>
            <a:r>
              <a:rPr lang="es-ES" altLang="ja-JP" sz="800" baseline="0" dirty="0" smtClean="0"/>
              <a:t> TLM2.0 interfaces and </a:t>
            </a:r>
            <a:r>
              <a:rPr lang="es-ES" altLang="ja-JP" sz="800" baseline="0" dirty="0" err="1" smtClean="0"/>
              <a:t>conneted</a:t>
            </a:r>
            <a:r>
              <a:rPr lang="es-ES" altLang="ja-JP" sz="800" baseline="0" dirty="0" smtClean="0"/>
              <a:t> </a:t>
            </a:r>
            <a:r>
              <a:rPr lang="es-ES" altLang="ja-JP" sz="800" baseline="0" dirty="0" err="1" smtClean="0"/>
              <a:t>together</a:t>
            </a:r>
            <a:r>
              <a:rPr lang="es-ES" altLang="ja-JP" sz="800" baseline="0" dirty="0" smtClean="0"/>
              <a:t> </a:t>
            </a:r>
            <a:r>
              <a:rPr lang="es-ES" altLang="ja-JP" sz="800" baseline="0" dirty="0" err="1" smtClean="0"/>
              <a:t>along</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processor</a:t>
            </a:r>
            <a:r>
              <a:rPr lang="es-ES" altLang="ja-JP" sz="800" baseline="0" dirty="0" smtClean="0"/>
              <a:t> </a:t>
            </a:r>
            <a:r>
              <a:rPr lang="es-ES" altLang="ja-JP" sz="800" baseline="0" dirty="0" err="1" smtClean="0"/>
              <a:t>model</a:t>
            </a:r>
            <a:endParaRPr lang="es-ES" altLang="ja-JP" sz="800" baseline="0" dirty="0" smtClean="0"/>
          </a:p>
          <a:p>
            <a:r>
              <a:rPr lang="es-ES" altLang="ja-JP" sz="800" baseline="0" dirty="0" err="1" smtClean="0"/>
              <a:t>The</a:t>
            </a:r>
            <a:r>
              <a:rPr lang="es-ES" altLang="ja-JP" sz="800" baseline="0" dirty="0" smtClean="0"/>
              <a:t> </a:t>
            </a:r>
            <a:r>
              <a:rPr lang="es-ES" altLang="ja-JP" sz="800" baseline="0" dirty="0" err="1" smtClean="0"/>
              <a:t>architecture</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created</a:t>
            </a:r>
            <a:r>
              <a:rPr lang="es-ES" altLang="ja-JP" sz="800" baseline="0" dirty="0" smtClean="0"/>
              <a:t> as per STARC TLM </a:t>
            </a:r>
            <a:r>
              <a:rPr lang="es-ES" altLang="ja-JP" sz="800" baseline="0" dirty="0" err="1" smtClean="0"/>
              <a:t>guidelines</a:t>
            </a:r>
            <a:r>
              <a:rPr lang="es-ES" altLang="ja-JP" sz="800" baseline="0" dirty="0" smtClean="0"/>
              <a:t>, </a:t>
            </a:r>
            <a:r>
              <a:rPr lang="es-ES" altLang="ja-JP" sz="800" baseline="0" dirty="0" err="1" smtClean="0"/>
              <a:t>such</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communication</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separated</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computation</a:t>
            </a:r>
            <a:endParaRPr lang="es-ES" altLang="ja-JP" sz="800" baseline="0" dirty="0" smtClean="0"/>
          </a:p>
          <a:p>
            <a:endParaRPr lang="es-ES" altLang="ja-JP" sz="800" baseline="0" dirty="0" smtClean="0"/>
          </a:p>
          <a:p>
            <a:pPr>
              <a:buFont typeface="Arial" pitchFamily="34" charset="0"/>
              <a:buChar char="•"/>
            </a:pPr>
            <a:r>
              <a:rPr lang="es-ES" altLang="ja-JP" sz="800" baseline="0" dirty="0" err="1" smtClean="0"/>
              <a:t>Second</a:t>
            </a:r>
            <a:r>
              <a:rPr lang="es-ES" altLang="ja-JP" sz="800" baseline="0" dirty="0" smtClean="0"/>
              <a:t> </a:t>
            </a:r>
            <a:r>
              <a:rPr lang="es-ES" altLang="ja-JP" sz="800" baseline="0" dirty="0" err="1" smtClean="0"/>
              <a:t>component</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methodology</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creating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high</a:t>
            </a:r>
            <a:r>
              <a:rPr lang="es-ES" altLang="ja-JP" sz="800" baseline="0" dirty="0" smtClean="0"/>
              <a:t> </a:t>
            </a:r>
            <a:r>
              <a:rPr lang="es-ES" altLang="ja-JP" sz="800" baseline="0" dirty="0" err="1" smtClean="0"/>
              <a:t>level</a:t>
            </a:r>
            <a:r>
              <a:rPr lang="es-ES" altLang="ja-JP" sz="800" baseline="0" dirty="0" smtClean="0"/>
              <a:t> </a:t>
            </a:r>
            <a:r>
              <a:rPr lang="es-ES" altLang="ja-JP" sz="800" baseline="0" dirty="0" err="1" smtClean="0"/>
              <a:t>synthesis</a:t>
            </a:r>
            <a:endParaRPr lang="es-ES" altLang="ja-JP" sz="800" baseline="0" dirty="0" smtClean="0"/>
          </a:p>
          <a:p>
            <a:r>
              <a:rPr lang="es-ES" altLang="ja-JP" sz="800" baseline="0" dirty="0" err="1" smtClean="0"/>
              <a:t>These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created</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using</a:t>
            </a:r>
            <a:r>
              <a:rPr lang="es-ES" altLang="ja-JP" sz="800" baseline="0" dirty="0" smtClean="0"/>
              <a:t>  </a:t>
            </a:r>
            <a:r>
              <a:rPr lang="es-ES" altLang="ja-JP" sz="800" baseline="0" dirty="0" err="1" smtClean="0"/>
              <a:t>Synthesizable</a:t>
            </a:r>
            <a:r>
              <a:rPr lang="es-ES" altLang="ja-JP" sz="800" baseline="0" dirty="0" smtClean="0"/>
              <a:t> SystemC </a:t>
            </a:r>
            <a:r>
              <a:rPr lang="es-ES" altLang="ja-JP" sz="800" baseline="0" dirty="0" err="1" smtClean="0"/>
              <a:t>subset</a:t>
            </a:r>
            <a:r>
              <a:rPr lang="es-ES" altLang="ja-JP" sz="800" baseline="0" dirty="0" smtClean="0"/>
              <a:t>, </a:t>
            </a:r>
          </a:p>
          <a:p>
            <a:r>
              <a:rPr lang="es-ES" altLang="ja-JP" sz="800" baseline="0" dirty="0" err="1" smtClean="0"/>
              <a:t>The</a:t>
            </a:r>
            <a:r>
              <a:rPr lang="es-ES" altLang="ja-JP" sz="800" baseline="0" dirty="0" smtClean="0"/>
              <a:t> </a:t>
            </a:r>
            <a:r>
              <a:rPr lang="es-ES" altLang="ja-JP" sz="800" baseline="0" dirty="0" err="1" smtClean="0"/>
              <a:t>structure</a:t>
            </a:r>
            <a:r>
              <a:rPr lang="es-ES" altLang="ja-JP" sz="800" baseline="0" dirty="0" smtClean="0"/>
              <a:t> of </a:t>
            </a:r>
            <a:r>
              <a:rPr lang="es-ES" altLang="ja-JP" sz="800" baseline="0" dirty="0" err="1" smtClean="0"/>
              <a:t>the</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as per STARC TLM </a:t>
            </a:r>
            <a:r>
              <a:rPr lang="es-ES" altLang="ja-JP" sz="800" baseline="0" dirty="0" err="1" smtClean="0"/>
              <a:t>Guidelines</a:t>
            </a:r>
            <a:r>
              <a:rPr lang="es-ES" altLang="ja-JP" sz="800" baseline="0" dirty="0" smtClean="0"/>
              <a:t>, </a:t>
            </a:r>
            <a:r>
              <a:rPr lang="es-ES" altLang="ja-JP" sz="800" baseline="0" dirty="0" err="1" smtClean="0"/>
              <a:t>ie</a:t>
            </a:r>
            <a:r>
              <a:rPr lang="es-ES" altLang="ja-JP" sz="800" baseline="0" dirty="0" smtClean="0"/>
              <a:t>.. </a:t>
            </a:r>
            <a:r>
              <a:rPr lang="es-ES" altLang="ja-JP" sz="800" baseline="0" dirty="0" err="1" smtClean="0"/>
              <a:t>Computation</a:t>
            </a:r>
            <a:r>
              <a:rPr lang="es-ES" altLang="ja-JP" sz="800" baseline="0" dirty="0" smtClean="0"/>
              <a:t> </a:t>
            </a:r>
            <a:r>
              <a:rPr lang="es-ES" altLang="ja-JP" sz="800" baseline="0" dirty="0" err="1" smtClean="0"/>
              <a:t>should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separated</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communication</a:t>
            </a:r>
            <a:endParaRPr lang="es-ES" altLang="ja-JP" sz="800" baseline="0" dirty="0" smtClean="0"/>
          </a:p>
          <a:p>
            <a:r>
              <a:rPr lang="es-ES" altLang="ja-JP" sz="800" baseline="0" dirty="0" err="1" smtClean="0"/>
              <a:t>Typically</a:t>
            </a:r>
            <a:r>
              <a:rPr lang="es-ES" altLang="ja-JP" sz="800" baseline="0" dirty="0" smtClean="0"/>
              <a:t> HLS </a:t>
            </a:r>
            <a:r>
              <a:rPr lang="es-ES" altLang="ja-JP" sz="800" baseline="0" dirty="0" err="1" smtClean="0"/>
              <a:t>needs</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interface, so </a:t>
            </a:r>
            <a:r>
              <a:rPr lang="es-ES" altLang="ja-JP" sz="800" baseline="0" dirty="0" err="1" smtClean="0"/>
              <a:t>that</a:t>
            </a:r>
            <a:r>
              <a:rPr lang="es-ES" altLang="ja-JP" sz="800" baseline="0" dirty="0" smtClean="0"/>
              <a:t> </a:t>
            </a:r>
            <a:r>
              <a:rPr lang="es-ES" altLang="ja-JP" sz="800" baseline="0" dirty="0" err="1" smtClean="0"/>
              <a:t>it</a:t>
            </a:r>
            <a:r>
              <a:rPr lang="es-ES" altLang="ja-JP" sz="800" baseline="0" dirty="0" smtClean="0"/>
              <a:t> can </a:t>
            </a:r>
            <a:r>
              <a:rPr lang="es-ES" altLang="ja-JP" sz="800" baseline="0" dirty="0" err="1" smtClean="0"/>
              <a:t>generate</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RTL. </a:t>
            </a:r>
          </a:p>
          <a:p>
            <a:r>
              <a:rPr lang="es-ES" altLang="ja-JP" sz="800" baseline="0" dirty="0" err="1" smtClean="0"/>
              <a:t>However</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a:t>
            </a:r>
            <a:r>
              <a:rPr lang="es-ES" altLang="ja-JP" sz="800" baseline="0" dirty="0" err="1" smtClean="0"/>
              <a:t>model</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devided</a:t>
            </a:r>
            <a:r>
              <a:rPr lang="es-ES" altLang="ja-JP" sz="800" baseline="0" dirty="0" smtClean="0"/>
              <a:t> </a:t>
            </a:r>
            <a:r>
              <a:rPr lang="es-ES" altLang="ja-JP" sz="800" baseline="0" dirty="0" err="1" smtClean="0"/>
              <a:t>into</a:t>
            </a:r>
            <a:r>
              <a:rPr lang="es-ES" altLang="ja-JP" sz="800" baseline="0" dirty="0" smtClean="0"/>
              <a:t> </a:t>
            </a:r>
            <a:r>
              <a:rPr lang="es-ES" altLang="ja-JP" sz="800" baseline="0" dirty="0" err="1" smtClean="0"/>
              <a:t>two</a:t>
            </a:r>
            <a:r>
              <a:rPr lang="es-ES" altLang="ja-JP" sz="800" baseline="0" dirty="0" smtClean="0"/>
              <a:t> </a:t>
            </a:r>
            <a:r>
              <a:rPr lang="es-ES" altLang="ja-JP" sz="800" baseline="0" dirty="0" err="1" smtClean="0"/>
              <a:t>parts</a:t>
            </a:r>
            <a:r>
              <a:rPr lang="es-ES" altLang="ja-JP" sz="800" baseline="0" dirty="0" smtClean="0"/>
              <a:t>, </a:t>
            </a:r>
            <a:r>
              <a:rPr lang="es-ES" altLang="ja-JP" sz="800" baseline="0" dirty="0" err="1" smtClean="0"/>
              <a:t>one</a:t>
            </a:r>
            <a:r>
              <a:rPr lang="es-ES" altLang="ja-JP" sz="800" baseline="0" dirty="0" smtClean="0"/>
              <a:t> </a:t>
            </a:r>
            <a:r>
              <a:rPr lang="es-ES" altLang="ja-JP" sz="800" baseline="0" dirty="0" err="1" smtClean="0"/>
              <a:t>part</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the</a:t>
            </a:r>
            <a:r>
              <a:rPr lang="es-ES" altLang="ja-JP" sz="800" baseline="0" dirty="0" smtClean="0"/>
              <a:t> bus </a:t>
            </a:r>
            <a:r>
              <a:rPr lang="es-ES" altLang="ja-JP" sz="800" baseline="0" dirty="0" err="1" smtClean="0"/>
              <a:t>specific</a:t>
            </a:r>
            <a:r>
              <a:rPr lang="es-ES" altLang="ja-JP" sz="800" baseline="0" dirty="0" smtClean="0"/>
              <a:t> </a:t>
            </a:r>
            <a:r>
              <a:rPr lang="es-ES" altLang="ja-JP" sz="800" baseline="0" dirty="0" err="1" smtClean="0"/>
              <a:t>transactor</a:t>
            </a:r>
            <a:r>
              <a:rPr lang="es-ES" altLang="ja-JP" sz="800" baseline="0" dirty="0" smtClean="0"/>
              <a:t> </a:t>
            </a:r>
            <a:r>
              <a:rPr lang="es-ES" altLang="ja-JP" sz="800" baseline="0" dirty="0" err="1" smtClean="0"/>
              <a:t>which</a:t>
            </a:r>
            <a:r>
              <a:rPr lang="es-ES" altLang="ja-JP" sz="800" baseline="0" dirty="0" smtClean="0"/>
              <a:t> </a:t>
            </a:r>
            <a:r>
              <a:rPr lang="es-ES" altLang="ja-JP" sz="800" baseline="0" dirty="0" err="1" smtClean="0"/>
              <a:t>provides</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interface, and </a:t>
            </a:r>
            <a:r>
              <a:rPr lang="es-ES" altLang="ja-JP" sz="800" baseline="0" dirty="0" err="1" smtClean="0"/>
              <a:t>second</a:t>
            </a:r>
            <a:r>
              <a:rPr lang="es-ES" altLang="ja-JP" sz="800" baseline="0" dirty="0" smtClean="0"/>
              <a:t> </a:t>
            </a:r>
            <a:r>
              <a:rPr lang="es-ES" altLang="ja-JP" sz="800" baseline="0" dirty="0" err="1" smtClean="0"/>
              <a:t>part</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with</a:t>
            </a:r>
            <a:r>
              <a:rPr lang="es-ES" altLang="ja-JP" sz="800" baseline="0" dirty="0" smtClean="0"/>
              <a:t> TLM interfaces. </a:t>
            </a:r>
          </a:p>
          <a:p>
            <a:r>
              <a:rPr lang="es-ES" altLang="ja-JP" sz="800" baseline="0" dirty="0" smtClean="0"/>
              <a:t>So </a:t>
            </a:r>
            <a:r>
              <a:rPr lang="es-ES" altLang="ja-JP" sz="800" baseline="0" dirty="0" err="1" smtClean="0"/>
              <a:t>the</a:t>
            </a:r>
            <a:r>
              <a:rPr lang="es-ES" altLang="ja-JP" sz="800" baseline="0" dirty="0" smtClean="0"/>
              <a:t> </a:t>
            </a:r>
            <a:r>
              <a:rPr lang="es-ES" altLang="ja-JP" sz="800" baseline="0" dirty="0" err="1" smtClean="0"/>
              <a:t>person</a:t>
            </a:r>
            <a:r>
              <a:rPr lang="es-ES" altLang="ja-JP" sz="800" baseline="0" dirty="0" smtClean="0"/>
              <a:t> </a:t>
            </a:r>
            <a:r>
              <a:rPr lang="es-ES" altLang="ja-JP" sz="800" baseline="0" dirty="0" err="1" smtClean="0"/>
              <a:t>who</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writing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model</a:t>
            </a:r>
            <a:r>
              <a:rPr lang="es-ES" altLang="ja-JP" sz="800" baseline="0" dirty="0" smtClean="0"/>
              <a:t> </a:t>
            </a:r>
            <a:r>
              <a:rPr lang="es-ES" altLang="ja-JP" sz="800" baseline="0" dirty="0" err="1" smtClean="0"/>
              <a:t>need</a:t>
            </a:r>
            <a:r>
              <a:rPr lang="es-ES" altLang="ja-JP" sz="800" baseline="0" dirty="0" smtClean="0"/>
              <a:t> </a:t>
            </a:r>
            <a:r>
              <a:rPr lang="es-ES" altLang="ja-JP" sz="800" baseline="0" dirty="0" err="1" smtClean="0"/>
              <a:t>not</a:t>
            </a:r>
            <a:r>
              <a:rPr lang="es-ES" altLang="ja-JP" sz="800" baseline="0" dirty="0" smtClean="0"/>
              <a:t> </a:t>
            </a:r>
            <a:r>
              <a:rPr lang="es-ES" altLang="ja-JP" sz="800" baseline="0" dirty="0" err="1" smtClean="0"/>
              <a:t>create</a:t>
            </a:r>
            <a:r>
              <a:rPr lang="es-ES" altLang="ja-JP" sz="800" baseline="0" dirty="0" smtClean="0"/>
              <a:t> </a:t>
            </a:r>
            <a:r>
              <a:rPr lang="es-ES" altLang="ja-JP" sz="800" baseline="0" dirty="0" err="1" smtClean="0"/>
              <a:t>the</a:t>
            </a:r>
            <a:r>
              <a:rPr lang="es-ES" altLang="ja-JP" sz="800" baseline="0" dirty="0" smtClean="0"/>
              <a:t> pin </a:t>
            </a:r>
            <a:r>
              <a:rPr lang="es-ES" altLang="ja-JP" sz="800" baseline="0" dirty="0" err="1" smtClean="0"/>
              <a:t>level</a:t>
            </a:r>
            <a:r>
              <a:rPr lang="es-ES" altLang="ja-JP" sz="800" baseline="0" dirty="0" smtClean="0"/>
              <a:t> interface, HLS </a:t>
            </a:r>
            <a:r>
              <a:rPr lang="es-ES" altLang="ja-JP" sz="800" baseline="0" dirty="0" err="1" smtClean="0"/>
              <a:t>tool</a:t>
            </a:r>
            <a:r>
              <a:rPr lang="es-ES" altLang="ja-JP" sz="800" baseline="0" dirty="0" smtClean="0"/>
              <a:t> can pick </a:t>
            </a:r>
            <a:r>
              <a:rPr lang="es-ES" altLang="ja-JP" sz="800" baseline="0" dirty="0" err="1" smtClean="0"/>
              <a:t>the</a:t>
            </a:r>
            <a:r>
              <a:rPr lang="es-ES" altLang="ja-JP" sz="800" baseline="0" dirty="0" smtClean="0"/>
              <a:t> </a:t>
            </a:r>
            <a:r>
              <a:rPr lang="es-ES" altLang="ja-JP" sz="800" baseline="0" dirty="0" err="1" smtClean="0"/>
              <a:t>appropriate</a:t>
            </a:r>
            <a:r>
              <a:rPr lang="es-ES" altLang="ja-JP" sz="800" baseline="0" dirty="0" smtClean="0"/>
              <a:t> bus </a:t>
            </a:r>
            <a:r>
              <a:rPr lang="es-ES" altLang="ja-JP" sz="800" baseline="0" dirty="0" err="1" smtClean="0"/>
              <a:t>transactor</a:t>
            </a:r>
            <a:endParaRPr lang="es-ES" altLang="ja-JP" sz="800" baseline="0" dirty="0" smtClean="0"/>
          </a:p>
          <a:p>
            <a:r>
              <a:rPr lang="es-ES" altLang="ja-JP" sz="800" baseline="0" dirty="0" smtClean="0"/>
              <a:t>TLM2.0 </a:t>
            </a:r>
            <a:r>
              <a:rPr lang="es-ES" altLang="ja-JP" sz="800" baseline="0" dirty="0" err="1" smtClean="0"/>
              <a:t>library</a:t>
            </a:r>
            <a:r>
              <a:rPr lang="es-ES" altLang="ja-JP" sz="800" baseline="0" dirty="0" smtClean="0"/>
              <a:t> </a:t>
            </a:r>
            <a:r>
              <a:rPr lang="es-ES" altLang="ja-JP" sz="800" baseline="0" dirty="0" err="1" smtClean="0"/>
              <a:t>was</a:t>
            </a:r>
            <a:r>
              <a:rPr lang="es-ES" altLang="ja-JP" sz="800" baseline="0" dirty="0" smtClean="0"/>
              <a:t> </a:t>
            </a:r>
            <a:r>
              <a:rPr lang="es-ES" altLang="ja-JP" sz="800" baseline="0" dirty="0" err="1" smtClean="0"/>
              <a:t>defined</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creating</a:t>
            </a:r>
            <a:r>
              <a:rPr lang="es-ES" altLang="ja-JP" sz="800" baseline="0" dirty="0" smtClean="0"/>
              <a:t> </a:t>
            </a:r>
            <a:r>
              <a:rPr lang="es-ES" altLang="ja-JP" sz="800" baseline="0" dirty="0" err="1" smtClean="0"/>
              <a:t>simulation</a:t>
            </a:r>
            <a:r>
              <a:rPr lang="es-ES" altLang="ja-JP" sz="800" baseline="0" dirty="0" smtClean="0"/>
              <a:t> </a:t>
            </a:r>
            <a:r>
              <a:rPr lang="es-ES" altLang="ja-JP" sz="800" baseline="0" dirty="0" err="1" smtClean="0"/>
              <a:t>models</a:t>
            </a:r>
            <a:r>
              <a:rPr lang="es-ES" altLang="ja-JP" sz="800" baseline="0" dirty="0" smtClean="0"/>
              <a:t> and </a:t>
            </a:r>
            <a:r>
              <a:rPr lang="es-ES" altLang="ja-JP" sz="800" baseline="0" dirty="0" err="1" smtClean="0"/>
              <a:t>is</a:t>
            </a:r>
            <a:r>
              <a:rPr lang="es-ES" altLang="ja-JP" sz="800" baseline="0" dirty="0" smtClean="0"/>
              <a:t> </a:t>
            </a:r>
            <a:r>
              <a:rPr lang="es-ES" altLang="ja-JP" sz="800" baseline="0" dirty="0" err="1" smtClean="0"/>
              <a:t>not</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Cadence</a:t>
            </a:r>
            <a:r>
              <a:rPr lang="es-ES" altLang="ja-JP" sz="800" baseline="0" dirty="0" smtClean="0"/>
              <a:t> has </a:t>
            </a:r>
            <a:r>
              <a:rPr lang="es-ES" altLang="ja-JP" sz="800" baseline="0" dirty="0" err="1" smtClean="0"/>
              <a:t>defined</a:t>
            </a:r>
            <a:r>
              <a:rPr lang="es-ES" altLang="ja-JP" sz="800" baseline="0" dirty="0" smtClean="0"/>
              <a:t> a new </a:t>
            </a:r>
            <a:r>
              <a:rPr lang="es-ES" altLang="ja-JP" sz="800" baseline="0" dirty="0" err="1" smtClean="0"/>
              <a:t>protocol</a:t>
            </a:r>
            <a:r>
              <a:rPr lang="es-ES" altLang="ja-JP" sz="800" baseline="0" dirty="0" smtClean="0"/>
              <a:t> TLM+GP </a:t>
            </a:r>
            <a:r>
              <a:rPr lang="es-ES" altLang="ja-JP" sz="800" baseline="0" dirty="0" err="1" smtClean="0"/>
              <a:t>which</a:t>
            </a:r>
            <a:r>
              <a:rPr lang="es-ES" altLang="ja-JP" sz="800" baseline="0" dirty="0" smtClean="0"/>
              <a:t> </a:t>
            </a:r>
            <a:r>
              <a:rPr lang="es-ES" altLang="ja-JP" sz="800" baseline="0" dirty="0" err="1" smtClean="0"/>
              <a:t>is</a:t>
            </a:r>
            <a:r>
              <a:rPr lang="es-ES" altLang="ja-JP" sz="800" baseline="0" dirty="0" smtClean="0"/>
              <a:t> </a:t>
            </a:r>
            <a:r>
              <a:rPr lang="es-ES" altLang="ja-JP" sz="800" baseline="0" dirty="0" err="1" smtClean="0"/>
              <a:t>created</a:t>
            </a:r>
            <a:r>
              <a:rPr lang="es-ES" altLang="ja-JP" sz="800" baseline="0" dirty="0" smtClean="0"/>
              <a:t> </a:t>
            </a:r>
            <a:r>
              <a:rPr lang="es-ES" altLang="ja-JP" sz="800" baseline="0" dirty="0" err="1" smtClean="0"/>
              <a:t>be</a:t>
            </a:r>
            <a:r>
              <a:rPr lang="es-ES" altLang="ja-JP" sz="800" baseline="0" dirty="0" smtClean="0"/>
              <a:t> </a:t>
            </a:r>
            <a:r>
              <a:rPr lang="es-ES" altLang="ja-JP" sz="800" baseline="0" dirty="0" err="1" smtClean="0"/>
              <a:t>combining</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synthesizable</a:t>
            </a:r>
            <a:r>
              <a:rPr lang="es-ES" altLang="ja-JP" sz="800" baseline="0" dirty="0" smtClean="0"/>
              <a:t> </a:t>
            </a:r>
            <a:r>
              <a:rPr lang="es-ES" altLang="ja-JP" sz="800" baseline="0" dirty="0" err="1" smtClean="0"/>
              <a:t>components</a:t>
            </a:r>
            <a:r>
              <a:rPr lang="es-ES" altLang="ja-JP" sz="800" baseline="0" dirty="0" smtClean="0"/>
              <a:t> </a:t>
            </a:r>
            <a:r>
              <a:rPr lang="es-ES" altLang="ja-JP" sz="800" baseline="0" dirty="0" err="1" smtClean="0"/>
              <a:t>from</a:t>
            </a:r>
            <a:r>
              <a:rPr lang="es-ES" altLang="ja-JP" sz="800" baseline="0" dirty="0" smtClean="0"/>
              <a:t> </a:t>
            </a:r>
            <a:r>
              <a:rPr lang="es-ES" altLang="ja-JP" sz="800" baseline="0" dirty="0" err="1" smtClean="0"/>
              <a:t>the</a:t>
            </a:r>
            <a:r>
              <a:rPr lang="es-ES" altLang="ja-JP" sz="800" baseline="0" dirty="0" smtClean="0"/>
              <a:t> TLM1.0 and TLM2.0. </a:t>
            </a:r>
            <a:r>
              <a:rPr lang="es-ES" altLang="ja-JP" sz="800" baseline="0" dirty="0" err="1" smtClean="0"/>
              <a:t>It</a:t>
            </a:r>
            <a:r>
              <a:rPr lang="es-ES" altLang="ja-JP" sz="800" baseline="0" dirty="0" smtClean="0"/>
              <a:t> </a:t>
            </a:r>
            <a:r>
              <a:rPr lang="es-ES" altLang="ja-JP" sz="800" baseline="0" dirty="0" err="1" smtClean="0"/>
              <a:t>adds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Generic</a:t>
            </a:r>
            <a:r>
              <a:rPr lang="es-ES" altLang="ja-JP" sz="800" baseline="0" dirty="0" smtClean="0"/>
              <a:t> </a:t>
            </a:r>
            <a:r>
              <a:rPr lang="es-ES" altLang="ja-JP" sz="800" baseline="0" dirty="0" err="1" smtClean="0"/>
              <a:t>payload</a:t>
            </a:r>
            <a:r>
              <a:rPr lang="es-ES" altLang="ja-JP" sz="800" baseline="0" dirty="0" smtClean="0"/>
              <a:t> </a:t>
            </a:r>
            <a:r>
              <a:rPr lang="es-ES" altLang="ja-JP" sz="800" baseline="0" dirty="0" err="1" smtClean="0"/>
              <a:t>feature</a:t>
            </a:r>
            <a:r>
              <a:rPr lang="es-ES" altLang="ja-JP" sz="800" baseline="0" dirty="0" smtClean="0"/>
              <a:t> of TLM2.0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TLM1.0 interfaces.</a:t>
            </a:r>
          </a:p>
          <a:p>
            <a:endParaRPr lang="es-ES" altLang="ja-JP" sz="800" baseline="0" dirty="0" smtClean="0"/>
          </a:p>
          <a:p>
            <a:pPr>
              <a:buFont typeface="Arial" pitchFamily="34" charset="0"/>
              <a:buChar char="•"/>
            </a:pPr>
            <a:r>
              <a:rPr lang="es-ES" altLang="ja-JP" sz="800" dirty="0" err="1" smtClean="0"/>
              <a:t>Third</a:t>
            </a:r>
            <a:r>
              <a:rPr lang="es-ES" altLang="ja-JP" sz="800" dirty="0" smtClean="0"/>
              <a:t> </a:t>
            </a:r>
            <a:r>
              <a:rPr lang="es-ES" altLang="ja-JP" sz="800" dirty="0" err="1" smtClean="0"/>
              <a:t>important</a:t>
            </a:r>
            <a:r>
              <a:rPr lang="es-ES" altLang="ja-JP" sz="800" dirty="0" smtClean="0"/>
              <a:t> </a:t>
            </a:r>
            <a:r>
              <a:rPr lang="es-ES" altLang="ja-JP" sz="800" dirty="0" err="1" smtClean="0"/>
              <a:t>element</a:t>
            </a:r>
            <a:r>
              <a:rPr lang="es-ES" altLang="ja-JP" sz="800" dirty="0" smtClean="0"/>
              <a:t> of </a:t>
            </a:r>
            <a:r>
              <a:rPr lang="es-ES" altLang="ja-JP" sz="800" dirty="0" err="1" smtClean="0"/>
              <a:t>the</a:t>
            </a:r>
            <a:r>
              <a:rPr lang="es-ES" altLang="ja-JP" sz="800" dirty="0" smtClean="0"/>
              <a:t> TLM D&amp;V </a:t>
            </a:r>
            <a:r>
              <a:rPr lang="es-ES" altLang="ja-JP" sz="800" dirty="0" err="1" smtClean="0"/>
              <a:t>methodology</a:t>
            </a:r>
            <a:r>
              <a:rPr lang="es-ES" altLang="ja-JP" sz="800" dirty="0" smtClean="0"/>
              <a:t> </a:t>
            </a:r>
            <a:r>
              <a:rPr lang="es-ES" altLang="ja-JP" sz="800" dirty="0" err="1" smtClean="0"/>
              <a:t>is</a:t>
            </a:r>
            <a:r>
              <a:rPr lang="es-ES" altLang="ja-JP" sz="800" dirty="0" smtClean="0"/>
              <a:t> </a:t>
            </a:r>
            <a:r>
              <a:rPr lang="es-ES" altLang="ja-JP" sz="800" dirty="0" err="1" smtClean="0"/>
              <a:t>the</a:t>
            </a:r>
            <a:r>
              <a:rPr lang="es-ES" altLang="ja-JP" sz="800" dirty="0" smtClean="0"/>
              <a:t> </a:t>
            </a:r>
            <a:r>
              <a:rPr lang="es-ES" altLang="ja-JP" sz="800" dirty="0" err="1" smtClean="0"/>
              <a:t>verification</a:t>
            </a:r>
            <a:r>
              <a:rPr lang="es-ES" altLang="ja-JP" sz="800" dirty="0" smtClean="0"/>
              <a:t>.</a:t>
            </a:r>
          </a:p>
          <a:p>
            <a:r>
              <a:rPr lang="es-ES" altLang="ja-JP" sz="800" dirty="0" err="1" smtClean="0"/>
              <a:t>Cadence</a:t>
            </a:r>
            <a:r>
              <a:rPr lang="es-ES" altLang="ja-JP" sz="800" dirty="0" smtClean="0"/>
              <a:t> </a:t>
            </a:r>
            <a:r>
              <a:rPr lang="es-ES" altLang="ja-JP" sz="800" dirty="0" err="1" smtClean="0"/>
              <a:t>provides</a:t>
            </a:r>
            <a:r>
              <a:rPr lang="es-ES" altLang="ja-JP" sz="800" dirty="0" smtClean="0"/>
              <a:t> </a:t>
            </a:r>
            <a:r>
              <a:rPr lang="es-ES" altLang="ja-JP" sz="800" dirty="0" err="1" smtClean="0"/>
              <a:t>the</a:t>
            </a:r>
            <a:r>
              <a:rPr lang="es-ES" altLang="ja-JP" sz="800" baseline="0" dirty="0" smtClean="0"/>
              <a:t> UVM </a:t>
            </a:r>
            <a:r>
              <a:rPr lang="es-ES" altLang="ja-JP" sz="800" baseline="0" dirty="0" err="1" smtClean="0"/>
              <a:t>based</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supports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verification</a:t>
            </a:r>
            <a:r>
              <a:rPr lang="es-ES" altLang="ja-JP" sz="800" baseline="0" dirty="0" smtClean="0"/>
              <a:t> of </a:t>
            </a:r>
            <a:r>
              <a:rPr lang="es-ES" altLang="ja-JP" sz="800" baseline="0" dirty="0" err="1" smtClean="0"/>
              <a:t>models</a:t>
            </a:r>
            <a:r>
              <a:rPr lang="es-ES" altLang="ja-JP" sz="800" baseline="0" dirty="0" smtClean="0"/>
              <a:t> at </a:t>
            </a:r>
            <a:r>
              <a:rPr lang="es-ES" altLang="ja-JP" sz="800" baseline="0" dirty="0" err="1" smtClean="0"/>
              <a:t>different</a:t>
            </a:r>
            <a:r>
              <a:rPr lang="es-ES" altLang="ja-JP" sz="800" baseline="0" dirty="0" smtClean="0"/>
              <a:t> </a:t>
            </a:r>
            <a:r>
              <a:rPr lang="es-ES" altLang="ja-JP" sz="800" baseline="0" dirty="0" err="1" smtClean="0"/>
              <a:t>abstraction</a:t>
            </a:r>
            <a:r>
              <a:rPr lang="es-ES" altLang="ja-JP" sz="800" baseline="0" dirty="0" smtClean="0"/>
              <a:t> </a:t>
            </a:r>
            <a:r>
              <a:rPr lang="es-ES" altLang="ja-JP" sz="800" baseline="0" dirty="0" err="1" smtClean="0"/>
              <a:t>levels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include</a:t>
            </a:r>
            <a:r>
              <a:rPr lang="es-ES" altLang="ja-JP" sz="800" baseline="0" dirty="0" smtClean="0"/>
              <a:t> </a:t>
            </a:r>
            <a:r>
              <a:rPr lang="es-ES" altLang="ja-JP" sz="800" baseline="0" dirty="0" err="1" smtClean="0"/>
              <a:t>models</a:t>
            </a:r>
            <a:r>
              <a:rPr lang="es-ES" altLang="ja-JP" sz="800" baseline="0" dirty="0" smtClean="0"/>
              <a:t> </a:t>
            </a:r>
            <a:r>
              <a:rPr lang="es-ES" altLang="ja-JP" sz="800" baseline="0" dirty="0" err="1" smtClean="0"/>
              <a:t>for</a:t>
            </a:r>
            <a:r>
              <a:rPr lang="es-ES" altLang="ja-JP" sz="800" baseline="0" dirty="0" smtClean="0"/>
              <a:t> virtual </a:t>
            </a:r>
            <a:r>
              <a:rPr lang="es-ES" altLang="ja-JP" sz="800" baseline="0" dirty="0" err="1" smtClean="0"/>
              <a:t>prototype</a:t>
            </a:r>
            <a:r>
              <a:rPr lang="es-ES" altLang="ja-JP" sz="800" baseline="0" dirty="0" smtClean="0"/>
              <a:t>, HLS </a:t>
            </a:r>
            <a:r>
              <a:rPr lang="es-ES" altLang="ja-JP" sz="800" baseline="0" dirty="0" err="1" smtClean="0"/>
              <a:t>ready</a:t>
            </a:r>
            <a:r>
              <a:rPr lang="es-ES" altLang="ja-JP" sz="800" baseline="0" dirty="0" smtClean="0"/>
              <a:t> TLM </a:t>
            </a:r>
            <a:r>
              <a:rPr lang="es-ES" altLang="ja-JP" sz="800" baseline="0" dirty="0" err="1" smtClean="0"/>
              <a:t>models</a:t>
            </a:r>
            <a:r>
              <a:rPr lang="es-ES" altLang="ja-JP" sz="800" baseline="0" dirty="0" smtClean="0"/>
              <a:t>, HLS </a:t>
            </a:r>
            <a:r>
              <a:rPr lang="es-ES" altLang="ja-JP" sz="800" baseline="0" dirty="0" err="1" smtClean="0"/>
              <a:t>ready</a:t>
            </a:r>
            <a:r>
              <a:rPr lang="es-ES" altLang="ja-JP" sz="800" baseline="0" dirty="0" smtClean="0"/>
              <a:t> </a:t>
            </a:r>
            <a:r>
              <a:rPr lang="es-ES" altLang="ja-JP" sz="800" baseline="0" dirty="0" err="1" smtClean="0"/>
              <a:t>signal</a:t>
            </a:r>
            <a:r>
              <a:rPr lang="es-ES" altLang="ja-JP" sz="800" baseline="0" dirty="0" smtClean="0"/>
              <a:t> </a:t>
            </a:r>
            <a:r>
              <a:rPr lang="es-ES" altLang="ja-JP" sz="800" baseline="0" dirty="0" err="1" smtClean="0"/>
              <a:t>or</a:t>
            </a:r>
            <a:r>
              <a:rPr lang="es-ES" altLang="ja-JP" sz="800" baseline="0" dirty="0" smtClean="0"/>
              <a:t> </a:t>
            </a:r>
            <a:r>
              <a:rPr lang="es-ES" altLang="ja-JP" sz="800" baseline="0" dirty="0" err="1" smtClean="0"/>
              <a:t>even</a:t>
            </a:r>
            <a:r>
              <a:rPr lang="es-ES" altLang="ja-JP" sz="800" baseline="0" dirty="0" smtClean="0"/>
              <a:t> </a:t>
            </a:r>
            <a:r>
              <a:rPr lang="es-ES" altLang="ja-JP" sz="800" baseline="0" dirty="0" err="1" smtClean="0"/>
              <a:t>the</a:t>
            </a:r>
            <a:r>
              <a:rPr lang="es-ES" altLang="ja-JP" sz="800" baseline="0" dirty="0" smtClean="0"/>
              <a:t> RTL</a:t>
            </a:r>
          </a:p>
          <a:p>
            <a:r>
              <a:rPr lang="es-ES" altLang="ja-JP" sz="800" baseline="0" dirty="0" err="1" smtClean="0"/>
              <a:t>The</a:t>
            </a:r>
            <a:r>
              <a:rPr lang="es-ES" altLang="ja-JP" sz="800" baseline="0" dirty="0" smtClean="0"/>
              <a:t> UVC </a:t>
            </a:r>
            <a:r>
              <a:rPr lang="es-ES" altLang="ja-JP" sz="800" baseline="0" dirty="0" err="1" smtClean="0"/>
              <a:t>components</a:t>
            </a:r>
            <a:r>
              <a:rPr lang="es-ES" altLang="ja-JP" sz="800" baseline="0" dirty="0" smtClean="0"/>
              <a:t> </a:t>
            </a:r>
            <a:r>
              <a:rPr lang="es-ES" altLang="ja-JP" sz="800" baseline="0" dirty="0" err="1" smtClean="0"/>
              <a:t>have</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be</a:t>
            </a:r>
            <a:r>
              <a:rPr lang="es-ES" altLang="ja-JP" sz="800" baseline="0" dirty="0" smtClean="0"/>
              <a:t> extended </a:t>
            </a:r>
            <a:r>
              <a:rPr lang="es-ES" altLang="ja-JP" sz="800" baseline="0" dirty="0" err="1" smtClean="0"/>
              <a:t>to</a:t>
            </a:r>
            <a:r>
              <a:rPr lang="es-ES" altLang="ja-JP" sz="800" baseline="0" dirty="0" smtClean="0"/>
              <a:t> </a:t>
            </a:r>
            <a:r>
              <a:rPr lang="es-ES" altLang="ja-JP" sz="800" baseline="0" dirty="0" err="1" smtClean="0"/>
              <a:t>support</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connection</a:t>
            </a:r>
            <a:r>
              <a:rPr lang="es-ES" altLang="ja-JP" sz="800" baseline="0" dirty="0" smtClean="0"/>
              <a:t> </a:t>
            </a:r>
            <a:r>
              <a:rPr lang="es-ES" altLang="ja-JP" sz="800" baseline="0" dirty="0" err="1" smtClean="0"/>
              <a:t>to</a:t>
            </a:r>
            <a:r>
              <a:rPr lang="es-ES" altLang="ja-JP" sz="800" baseline="0" dirty="0" smtClean="0"/>
              <a:t> SystemC </a:t>
            </a:r>
            <a:r>
              <a:rPr lang="es-ES" altLang="ja-JP" sz="800" baseline="0" dirty="0" err="1" smtClean="0"/>
              <a:t>models</a:t>
            </a:r>
            <a:endParaRPr lang="es-ES" altLang="ja-JP" sz="800" baseline="0" dirty="0" smtClean="0"/>
          </a:p>
          <a:p>
            <a:r>
              <a:rPr lang="es-ES" altLang="ja-JP" sz="800" baseline="0" dirty="0" err="1" smtClean="0"/>
              <a:t>Cadence</a:t>
            </a:r>
            <a:r>
              <a:rPr lang="es-ES" altLang="ja-JP" sz="800" baseline="0" dirty="0" smtClean="0"/>
              <a:t> </a:t>
            </a:r>
            <a:r>
              <a:rPr lang="es-ES" altLang="ja-JP" sz="800" baseline="0" dirty="0" err="1" smtClean="0"/>
              <a:t>provides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Incisive</a:t>
            </a:r>
            <a:r>
              <a:rPr lang="es-ES" altLang="ja-JP" sz="800" baseline="0" dirty="0" smtClean="0"/>
              <a:t> software </a:t>
            </a:r>
            <a:r>
              <a:rPr lang="es-ES" altLang="ja-JP" sz="800" baseline="0" dirty="0" err="1" smtClean="0"/>
              <a:t>extensions</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enables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Incisive</a:t>
            </a:r>
            <a:r>
              <a:rPr lang="es-ES" altLang="ja-JP" sz="800" baseline="0" dirty="0" smtClean="0"/>
              <a:t> </a:t>
            </a:r>
            <a:r>
              <a:rPr lang="es-ES" altLang="ja-JP" sz="800" baseline="0" dirty="0" err="1" smtClean="0"/>
              <a:t>verification</a:t>
            </a:r>
            <a:r>
              <a:rPr lang="es-ES" altLang="ja-JP" sz="800" baseline="0" dirty="0" smtClean="0"/>
              <a:t> </a:t>
            </a:r>
            <a:r>
              <a:rPr lang="es-ES" altLang="ja-JP" sz="800" baseline="0" dirty="0" err="1" smtClean="0"/>
              <a:t>environment</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verify</a:t>
            </a:r>
            <a:r>
              <a:rPr lang="es-ES" altLang="ja-JP" sz="800" baseline="0" dirty="0" smtClean="0"/>
              <a:t> </a:t>
            </a:r>
            <a:r>
              <a:rPr lang="es-ES" altLang="ja-JP" sz="800" baseline="0" dirty="0" err="1" smtClean="0"/>
              <a:t>the</a:t>
            </a:r>
            <a:r>
              <a:rPr lang="es-ES" altLang="ja-JP" sz="800" baseline="0" dirty="0" smtClean="0"/>
              <a:t> hardware and software </a:t>
            </a:r>
            <a:r>
              <a:rPr lang="es-ES" altLang="ja-JP" sz="800" baseline="0" dirty="0" err="1" smtClean="0"/>
              <a:t>simultaneously</a:t>
            </a:r>
            <a:endParaRPr lang="es-ES" altLang="ja-JP" sz="800" baseline="0" dirty="0" smtClean="0"/>
          </a:p>
          <a:p>
            <a:endParaRPr lang="es-ES" altLang="ja-JP" sz="800" baseline="0" dirty="0" smtClean="0"/>
          </a:p>
          <a:p>
            <a:r>
              <a:rPr lang="es-ES" altLang="ja-JP" sz="800" baseline="0" dirty="0" err="1" smtClean="0"/>
              <a:t>We</a:t>
            </a:r>
            <a:r>
              <a:rPr lang="es-ES" altLang="ja-JP" sz="800" baseline="0" dirty="0" smtClean="0"/>
              <a:t> </a:t>
            </a:r>
            <a:r>
              <a:rPr lang="es-ES" altLang="ja-JP" sz="800" baseline="0" dirty="0" err="1" smtClean="0"/>
              <a:t>will</a:t>
            </a:r>
            <a:r>
              <a:rPr lang="es-ES" altLang="ja-JP" sz="800" baseline="0" dirty="0" smtClean="0"/>
              <a:t> </a:t>
            </a:r>
            <a:r>
              <a:rPr lang="es-ES" altLang="ja-JP" sz="800" baseline="0" dirty="0" err="1" smtClean="0"/>
              <a:t>see</a:t>
            </a:r>
            <a:r>
              <a:rPr lang="es-ES" altLang="ja-JP" sz="800" baseline="0" dirty="0" smtClean="0"/>
              <a:t> </a:t>
            </a:r>
            <a:r>
              <a:rPr lang="es-ES" altLang="ja-JP" sz="800" baseline="0" dirty="0" err="1" smtClean="0"/>
              <a:t>each</a:t>
            </a:r>
            <a:r>
              <a:rPr lang="es-ES" altLang="ja-JP" sz="800" baseline="0" dirty="0" smtClean="0"/>
              <a:t> of </a:t>
            </a:r>
            <a:r>
              <a:rPr lang="es-ES" altLang="ja-JP" sz="800" baseline="0" dirty="0" err="1" smtClean="0"/>
              <a:t>these</a:t>
            </a:r>
            <a:r>
              <a:rPr lang="es-ES" altLang="ja-JP" sz="800" baseline="0" dirty="0" smtClean="0"/>
              <a:t> </a:t>
            </a:r>
            <a:r>
              <a:rPr lang="es-ES" altLang="ja-JP" sz="800" baseline="0" dirty="0" err="1" smtClean="0"/>
              <a:t>components</a:t>
            </a:r>
            <a:r>
              <a:rPr lang="es-ES" altLang="ja-JP" sz="800" baseline="0" dirty="0" smtClean="0"/>
              <a:t> </a:t>
            </a:r>
            <a:r>
              <a:rPr lang="es-ES" altLang="ja-JP" sz="800" baseline="0" dirty="0" err="1" smtClean="0"/>
              <a:t>one</a:t>
            </a:r>
            <a:r>
              <a:rPr lang="es-ES" altLang="ja-JP" sz="800" baseline="0" dirty="0" smtClean="0"/>
              <a:t> </a:t>
            </a:r>
            <a:r>
              <a:rPr lang="es-ES" altLang="ja-JP" sz="800" baseline="0" dirty="0" err="1" smtClean="0"/>
              <a:t>by</a:t>
            </a:r>
            <a:r>
              <a:rPr lang="es-ES" altLang="ja-JP" sz="800" baseline="0" dirty="0" smtClean="0"/>
              <a:t> </a:t>
            </a:r>
            <a:r>
              <a:rPr lang="es-ES" altLang="ja-JP" sz="800" baseline="0" dirty="0" err="1" smtClean="0"/>
              <a:t>one</a:t>
            </a:r>
            <a:endParaRPr lang="es-ES" altLang="ja-JP" sz="800" baseline="0" dirty="0" smtClean="0"/>
          </a:p>
          <a:p>
            <a:r>
              <a:rPr lang="es-ES" altLang="ja-JP" sz="800" baseline="0" dirty="0" smtClean="0"/>
              <a:t>***</a:t>
            </a:r>
          </a:p>
          <a:p>
            <a:endParaRPr lang="es-ES" altLang="ja-JP" sz="8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p:txBody>
          <a:bodyPr/>
          <a:lstStyle/>
          <a:p>
            <a:pPr>
              <a:defRPr/>
            </a:pPr>
            <a:fld id="{0B3ECF58-6078-4BAD-B8D3-C6F875C849E1}" type="slidenum">
              <a:rPr lang="ja-JP" altLang="en-US" smtClean="0">
                <a:latin typeface="Times New Roman" pitchFamily="16" charset="0"/>
              </a:rPr>
              <a:pPr>
                <a:defRPr/>
              </a:pPr>
              <a:t>6</a:t>
            </a:fld>
            <a:endParaRPr lang="en-US" altLang="ja-JP" smtClean="0">
              <a:latin typeface="Times New Roman" pitchFamily="16"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s-ES" altLang="ja-JP" sz="800" dirty="0" err="1" smtClean="0"/>
              <a:t>Let</a:t>
            </a:r>
            <a:r>
              <a:rPr lang="es-ES" altLang="ja-JP" sz="800" dirty="0" smtClean="0"/>
              <a:t> </a:t>
            </a:r>
            <a:r>
              <a:rPr lang="es-ES" altLang="ja-JP" sz="800" dirty="0" err="1" smtClean="0"/>
              <a:t>us</a:t>
            </a:r>
            <a:r>
              <a:rPr lang="es-ES" altLang="ja-JP" sz="800" dirty="0" smtClean="0"/>
              <a:t> </a:t>
            </a:r>
            <a:r>
              <a:rPr lang="es-ES" altLang="ja-JP" sz="800" dirty="0" err="1" smtClean="0"/>
              <a:t>start</a:t>
            </a:r>
            <a:r>
              <a:rPr lang="es-ES" altLang="ja-JP" sz="800" dirty="0" smtClean="0"/>
              <a:t> </a:t>
            </a:r>
            <a:r>
              <a:rPr lang="es-ES" altLang="ja-JP" sz="800" dirty="0" err="1" smtClean="0"/>
              <a:t>with</a:t>
            </a:r>
            <a:r>
              <a:rPr lang="es-ES" altLang="ja-JP" sz="800" dirty="0" smtClean="0"/>
              <a:t> </a:t>
            </a:r>
            <a:r>
              <a:rPr lang="es-ES" altLang="ja-JP" sz="800" dirty="0" err="1" smtClean="0"/>
              <a:t>the</a:t>
            </a:r>
            <a:r>
              <a:rPr lang="es-ES" altLang="ja-JP" sz="800" dirty="0" smtClean="0"/>
              <a:t> Virtual </a:t>
            </a:r>
            <a:r>
              <a:rPr lang="es-ES" altLang="ja-JP" sz="800" dirty="0" err="1" smtClean="0"/>
              <a:t>platforms</a:t>
            </a:r>
            <a:r>
              <a:rPr lang="es-ES" altLang="ja-JP" sz="800" dirty="0" smtClean="0"/>
              <a:t>.</a:t>
            </a:r>
          </a:p>
          <a:p>
            <a:endParaRPr lang="es-ES" altLang="ja-JP" sz="800" dirty="0" smtClean="0"/>
          </a:p>
          <a:p>
            <a:r>
              <a:rPr lang="es-ES" altLang="ja-JP" sz="800" dirty="0" smtClean="0"/>
              <a:t>Virtual </a:t>
            </a:r>
            <a:r>
              <a:rPr lang="es-ES" altLang="ja-JP" sz="800" dirty="0" err="1" smtClean="0"/>
              <a:t>platforms</a:t>
            </a:r>
            <a:r>
              <a:rPr lang="es-ES" altLang="ja-JP" sz="800" dirty="0" smtClean="0"/>
              <a:t> </a:t>
            </a:r>
            <a:r>
              <a:rPr lang="es-ES" altLang="ja-JP" sz="800" dirty="0" err="1" smtClean="0"/>
              <a:t>allows</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embedded</a:t>
            </a:r>
            <a:r>
              <a:rPr lang="es-ES" altLang="ja-JP" sz="800" baseline="0" dirty="0" smtClean="0"/>
              <a:t> software </a:t>
            </a:r>
            <a:r>
              <a:rPr lang="es-ES" altLang="ja-JP" sz="800" baseline="0" dirty="0" err="1" smtClean="0"/>
              <a:t>development</a:t>
            </a:r>
            <a:r>
              <a:rPr lang="es-ES" altLang="ja-JP" sz="800" baseline="0" dirty="0" smtClean="0"/>
              <a:t> </a:t>
            </a:r>
            <a:r>
              <a:rPr lang="es-ES" altLang="ja-JP" sz="800" baseline="0" dirty="0" err="1" smtClean="0"/>
              <a:t>without</a:t>
            </a:r>
            <a:r>
              <a:rPr lang="es-ES" altLang="ja-JP" sz="800" baseline="0" dirty="0" smtClean="0"/>
              <a:t> </a:t>
            </a:r>
            <a:r>
              <a:rPr lang="es-ES" altLang="ja-JP" sz="800" baseline="0" dirty="0" err="1" smtClean="0"/>
              <a:t>using</a:t>
            </a:r>
            <a:r>
              <a:rPr lang="es-ES" altLang="ja-JP" sz="800" baseline="0" dirty="0" smtClean="0"/>
              <a:t> FPGA </a:t>
            </a:r>
            <a:r>
              <a:rPr lang="es-ES" altLang="ja-JP" sz="800" baseline="0" dirty="0" err="1" smtClean="0"/>
              <a:t>boards</a:t>
            </a:r>
            <a:endParaRPr lang="es-ES" altLang="ja-JP" sz="800" baseline="0" dirty="0" smtClean="0"/>
          </a:p>
          <a:p>
            <a:r>
              <a:rPr lang="es-ES" altLang="ja-JP" sz="800" baseline="0" dirty="0" err="1" smtClean="0"/>
              <a:t>That</a:t>
            </a:r>
            <a:r>
              <a:rPr lang="es-ES" altLang="ja-JP" sz="800" baseline="0" dirty="0" smtClean="0"/>
              <a:t> </a:t>
            </a:r>
            <a:r>
              <a:rPr lang="es-ES" altLang="ja-JP" sz="800" baseline="0" dirty="0" err="1" smtClean="0"/>
              <a:t>means</a:t>
            </a:r>
            <a:r>
              <a:rPr lang="es-ES" altLang="ja-JP" sz="800" baseline="0" dirty="0" smtClean="0"/>
              <a:t> </a:t>
            </a:r>
            <a:r>
              <a:rPr lang="es-ES" altLang="ja-JP" sz="800" baseline="0" dirty="0" err="1" smtClean="0"/>
              <a:t>eSW</a:t>
            </a:r>
            <a:r>
              <a:rPr lang="es-ES" altLang="ja-JP" sz="800" baseline="0" dirty="0" smtClean="0"/>
              <a:t> can </a:t>
            </a:r>
            <a:r>
              <a:rPr lang="es-ES" altLang="ja-JP" sz="800" baseline="0" dirty="0" err="1" smtClean="0"/>
              <a:t>be</a:t>
            </a:r>
            <a:r>
              <a:rPr lang="es-ES" altLang="ja-JP" sz="800" baseline="0" dirty="0" smtClean="0"/>
              <a:t> </a:t>
            </a:r>
            <a:r>
              <a:rPr lang="es-ES" altLang="ja-JP" sz="800" baseline="0" dirty="0" err="1" smtClean="0"/>
              <a:t>started</a:t>
            </a:r>
            <a:r>
              <a:rPr lang="es-ES" altLang="ja-JP" sz="800" baseline="0" dirty="0" smtClean="0"/>
              <a:t> in </a:t>
            </a:r>
            <a:r>
              <a:rPr lang="es-ES" altLang="ja-JP" sz="800" baseline="0" dirty="0" err="1" smtClean="0"/>
              <a:t>parallel</a:t>
            </a:r>
            <a:r>
              <a:rPr lang="es-ES" altLang="ja-JP" sz="800" baseline="0" dirty="0" smtClean="0"/>
              <a:t> </a:t>
            </a:r>
            <a:r>
              <a:rPr lang="es-ES" altLang="ja-JP" sz="800" baseline="0" dirty="0" err="1" smtClean="0"/>
              <a:t>to</a:t>
            </a:r>
            <a:r>
              <a:rPr lang="es-ES" altLang="ja-JP" sz="800" baseline="0" dirty="0" smtClean="0"/>
              <a:t> </a:t>
            </a:r>
            <a:r>
              <a:rPr lang="es-ES" altLang="ja-JP" sz="800" baseline="0" dirty="0" err="1" smtClean="0"/>
              <a:t>the</a:t>
            </a:r>
            <a:r>
              <a:rPr lang="es-ES" altLang="ja-JP" sz="800" baseline="0" dirty="0" smtClean="0"/>
              <a:t> chip </a:t>
            </a:r>
            <a:r>
              <a:rPr lang="es-ES" altLang="ja-JP" sz="800" baseline="0" dirty="0" err="1" smtClean="0"/>
              <a:t>design</a:t>
            </a:r>
            <a:r>
              <a:rPr lang="es-ES" altLang="ja-JP" sz="800" baseline="0" dirty="0" smtClean="0"/>
              <a:t> </a:t>
            </a:r>
            <a:r>
              <a:rPr lang="es-ES" altLang="ja-JP" sz="800" baseline="0" dirty="0" err="1" smtClean="0"/>
              <a:t>activity</a:t>
            </a:r>
            <a:r>
              <a:rPr lang="es-ES" altLang="ja-JP" sz="800" baseline="0" dirty="0" smtClean="0"/>
              <a:t>, </a:t>
            </a:r>
            <a:r>
              <a:rPr lang="es-ES" altLang="ja-JP" sz="800" baseline="0" dirty="0" err="1" smtClean="0"/>
              <a:t>thus</a:t>
            </a:r>
            <a:r>
              <a:rPr lang="es-ES" altLang="ja-JP" sz="800" baseline="0" dirty="0" smtClean="0"/>
              <a:t> </a:t>
            </a:r>
            <a:r>
              <a:rPr lang="es-ES" altLang="ja-JP" sz="800" baseline="0" dirty="0" err="1" smtClean="0"/>
              <a:t>reducing</a:t>
            </a:r>
            <a:r>
              <a:rPr lang="es-ES" altLang="ja-JP" sz="800" baseline="0" dirty="0" smtClean="0"/>
              <a:t> </a:t>
            </a:r>
            <a:r>
              <a:rPr lang="es-ES" altLang="ja-JP" sz="800" baseline="0" dirty="0" err="1" smtClean="0"/>
              <a:t>the</a:t>
            </a:r>
            <a:r>
              <a:rPr lang="es-ES" altLang="ja-JP" sz="800" baseline="0" dirty="0" smtClean="0"/>
              <a:t> time </a:t>
            </a:r>
            <a:r>
              <a:rPr lang="es-ES" altLang="ja-JP" sz="800" baseline="0" dirty="0" err="1" smtClean="0"/>
              <a:t>to</a:t>
            </a:r>
            <a:r>
              <a:rPr lang="es-ES" altLang="ja-JP" sz="800" baseline="0" dirty="0" smtClean="0"/>
              <a:t> </a:t>
            </a:r>
            <a:r>
              <a:rPr lang="es-ES" altLang="ja-JP" sz="800" baseline="0" dirty="0" err="1" smtClean="0"/>
              <a:t>market</a:t>
            </a:r>
            <a:r>
              <a:rPr lang="es-ES" altLang="ja-JP" sz="800" baseline="0" dirty="0" smtClean="0"/>
              <a:t> </a:t>
            </a:r>
            <a:r>
              <a:rPr lang="es-ES" altLang="ja-JP" sz="800" baseline="0" dirty="0" err="1" smtClean="0"/>
              <a:t>for</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SoC</a:t>
            </a:r>
            <a:endParaRPr lang="es-ES" altLang="ja-JP" sz="800" baseline="0" dirty="0" smtClean="0"/>
          </a:p>
          <a:p>
            <a:r>
              <a:rPr lang="es-ES" altLang="ja-JP" sz="800" baseline="0" dirty="0" err="1" smtClean="0"/>
              <a:t>Also</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advanced</a:t>
            </a:r>
            <a:r>
              <a:rPr lang="es-ES" altLang="ja-JP" sz="800" baseline="0" dirty="0" smtClean="0"/>
              <a:t> </a:t>
            </a:r>
            <a:r>
              <a:rPr lang="es-ES" altLang="ja-JP" sz="800" baseline="0" dirty="0" err="1" smtClean="0"/>
              <a:t>eSW</a:t>
            </a:r>
            <a:r>
              <a:rPr lang="es-ES" altLang="ja-JP" sz="800" baseline="0" dirty="0" smtClean="0"/>
              <a:t> </a:t>
            </a:r>
            <a:r>
              <a:rPr lang="es-ES" altLang="ja-JP" sz="800" baseline="0" dirty="0" err="1" smtClean="0"/>
              <a:t>tools</a:t>
            </a:r>
            <a:r>
              <a:rPr lang="es-ES" altLang="ja-JP" sz="800" baseline="0" dirty="0" smtClean="0"/>
              <a:t> are </a:t>
            </a:r>
            <a:r>
              <a:rPr lang="es-ES" altLang="ja-JP" sz="800" baseline="0" dirty="0" err="1" smtClean="0"/>
              <a:t>being</a:t>
            </a:r>
            <a:r>
              <a:rPr lang="es-ES" altLang="ja-JP" sz="800" baseline="0" dirty="0" smtClean="0"/>
              <a:t> </a:t>
            </a:r>
            <a:r>
              <a:rPr lang="es-ES" altLang="ja-JP" sz="800" baseline="0" dirty="0" err="1" smtClean="0"/>
              <a:t>developed</a:t>
            </a:r>
            <a:r>
              <a:rPr lang="es-ES" altLang="ja-JP" sz="800" baseline="0" dirty="0" smtClean="0"/>
              <a:t> </a:t>
            </a:r>
            <a:r>
              <a:rPr lang="es-ES" altLang="ja-JP" sz="800" baseline="0" dirty="0" err="1" smtClean="0"/>
              <a:t>that</a:t>
            </a:r>
            <a:r>
              <a:rPr lang="es-ES" altLang="ja-JP" sz="800" baseline="0" dirty="0" smtClean="0"/>
              <a:t> </a:t>
            </a:r>
            <a:r>
              <a:rPr lang="es-ES" altLang="ja-JP" sz="800" baseline="0" dirty="0" err="1" smtClean="0"/>
              <a:t>work</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vitual</a:t>
            </a:r>
            <a:r>
              <a:rPr lang="es-ES" altLang="ja-JP" sz="800" baseline="0" dirty="0" smtClean="0"/>
              <a:t> </a:t>
            </a:r>
            <a:r>
              <a:rPr lang="es-ES" altLang="ja-JP" sz="800" baseline="0" dirty="0" err="1" smtClean="0"/>
              <a:t>platforms</a:t>
            </a:r>
            <a:r>
              <a:rPr lang="es-ES" altLang="ja-JP" sz="800" baseline="0" dirty="0" smtClean="0"/>
              <a:t> and </a:t>
            </a:r>
            <a:r>
              <a:rPr lang="es-ES" altLang="ja-JP" sz="800" baseline="0" dirty="0" err="1" smtClean="0"/>
              <a:t>provide</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better</a:t>
            </a:r>
            <a:r>
              <a:rPr lang="es-ES" altLang="ja-JP" sz="800" baseline="0" dirty="0" smtClean="0"/>
              <a:t> </a:t>
            </a:r>
            <a:r>
              <a:rPr lang="es-ES" altLang="ja-JP" sz="800" baseline="0" dirty="0" err="1" smtClean="0"/>
              <a:t>features</a:t>
            </a:r>
            <a:r>
              <a:rPr lang="es-ES" altLang="ja-JP" sz="800" baseline="0" dirty="0" smtClean="0"/>
              <a:t> and </a:t>
            </a:r>
            <a:r>
              <a:rPr lang="es-ES" altLang="ja-JP" sz="800" baseline="0" dirty="0" err="1" smtClean="0"/>
              <a:t>debug</a:t>
            </a:r>
            <a:r>
              <a:rPr lang="es-ES" altLang="ja-JP" sz="800" baseline="0" dirty="0" smtClean="0"/>
              <a:t> </a:t>
            </a:r>
            <a:r>
              <a:rPr lang="es-ES" altLang="ja-JP" sz="800" baseline="0" dirty="0" err="1" smtClean="0"/>
              <a:t>capabilities</a:t>
            </a:r>
            <a:r>
              <a:rPr lang="es-ES" altLang="ja-JP" sz="800" baseline="0" dirty="0" smtClean="0"/>
              <a:t>.</a:t>
            </a:r>
          </a:p>
          <a:p>
            <a:r>
              <a:rPr lang="es-ES" altLang="ja-JP" sz="800" baseline="0" dirty="0" err="1" smtClean="0"/>
              <a:t>The</a:t>
            </a:r>
            <a:r>
              <a:rPr lang="es-ES" altLang="ja-JP" sz="800" baseline="0" dirty="0" smtClean="0"/>
              <a:t> FPGA </a:t>
            </a:r>
            <a:r>
              <a:rPr lang="es-ES" altLang="ja-JP" sz="800" baseline="0" dirty="0" err="1" smtClean="0"/>
              <a:t>based</a:t>
            </a:r>
            <a:r>
              <a:rPr lang="es-ES" altLang="ja-JP" sz="800" baseline="0" dirty="0" smtClean="0"/>
              <a:t> </a:t>
            </a:r>
            <a:r>
              <a:rPr lang="es-ES" altLang="ja-JP" sz="800" baseline="0" dirty="0" err="1" smtClean="0"/>
              <a:t>eSW</a:t>
            </a:r>
            <a:r>
              <a:rPr lang="es-ES" altLang="ja-JP" sz="800" baseline="0" dirty="0" smtClean="0"/>
              <a:t> </a:t>
            </a:r>
            <a:r>
              <a:rPr lang="es-ES" altLang="ja-JP" sz="800" baseline="0" dirty="0" err="1" smtClean="0"/>
              <a:t>development</a:t>
            </a:r>
            <a:r>
              <a:rPr lang="es-ES" altLang="ja-JP" sz="800" baseline="0" dirty="0" smtClean="0"/>
              <a:t> </a:t>
            </a:r>
            <a:r>
              <a:rPr lang="es-ES" altLang="ja-JP" sz="800" baseline="0" dirty="0" err="1" smtClean="0"/>
              <a:t>does</a:t>
            </a:r>
            <a:r>
              <a:rPr lang="es-ES" altLang="ja-JP" sz="800" baseline="0" dirty="0" smtClean="0"/>
              <a:t> </a:t>
            </a:r>
            <a:r>
              <a:rPr lang="es-ES" altLang="ja-JP" sz="800" baseline="0" dirty="0" err="1" smtClean="0"/>
              <a:t>not</a:t>
            </a:r>
            <a:r>
              <a:rPr lang="es-ES" altLang="ja-JP" sz="800" baseline="0" dirty="0" smtClean="0"/>
              <a:t> </a:t>
            </a:r>
            <a:r>
              <a:rPr lang="es-ES" altLang="ja-JP" sz="800" baseline="0" dirty="0" err="1" smtClean="0"/>
              <a:t>scale</a:t>
            </a:r>
            <a:r>
              <a:rPr lang="es-ES" altLang="ja-JP" sz="800" baseline="0" dirty="0" smtClean="0"/>
              <a:t> </a:t>
            </a:r>
            <a:r>
              <a:rPr lang="es-ES" altLang="ja-JP" sz="800" baseline="0" dirty="0" err="1" smtClean="0"/>
              <a:t>well</a:t>
            </a:r>
            <a:r>
              <a:rPr lang="es-ES" altLang="ja-JP" sz="800" baseline="0" dirty="0" smtClean="0"/>
              <a:t> </a:t>
            </a:r>
            <a:r>
              <a:rPr lang="es-ES" altLang="ja-JP" sz="800" baseline="0" dirty="0" err="1" smtClean="0"/>
              <a:t>with</a:t>
            </a:r>
            <a:r>
              <a:rPr lang="es-ES" altLang="ja-JP" sz="800" baseline="0" dirty="0" smtClean="0"/>
              <a:t> </a:t>
            </a:r>
            <a:r>
              <a:rPr lang="es-ES" altLang="ja-JP" sz="800" baseline="0" dirty="0" err="1" smtClean="0"/>
              <a:t>the</a:t>
            </a:r>
            <a:r>
              <a:rPr lang="es-ES" altLang="ja-JP" sz="800" baseline="0" dirty="0" smtClean="0"/>
              <a:t> </a:t>
            </a:r>
            <a:r>
              <a:rPr lang="es-ES" altLang="ja-JP" sz="800" baseline="0" dirty="0" err="1" smtClean="0"/>
              <a:t>complex</a:t>
            </a:r>
            <a:r>
              <a:rPr lang="es-ES" altLang="ja-JP" sz="800" baseline="0" dirty="0" smtClean="0"/>
              <a:t> </a:t>
            </a:r>
            <a:r>
              <a:rPr lang="es-ES" altLang="ja-JP" sz="800" baseline="0" dirty="0" err="1" smtClean="0"/>
              <a:t>multi</a:t>
            </a:r>
            <a:r>
              <a:rPr lang="es-ES" altLang="ja-JP" sz="800" baseline="0" dirty="0" smtClean="0"/>
              <a:t> </a:t>
            </a:r>
            <a:r>
              <a:rPr lang="es-ES" altLang="ja-JP" sz="800" baseline="0" dirty="0" err="1" smtClean="0"/>
              <a:t>core</a:t>
            </a:r>
            <a:r>
              <a:rPr lang="es-ES" altLang="ja-JP" sz="800" baseline="0" dirty="0" smtClean="0"/>
              <a:t> </a:t>
            </a:r>
            <a:r>
              <a:rPr lang="es-ES" altLang="ja-JP" sz="800" baseline="0" dirty="0" err="1" smtClean="0"/>
              <a:t>SoC</a:t>
            </a:r>
            <a:r>
              <a:rPr lang="es-ES" altLang="ja-JP" sz="800" baseline="0" dirty="0" smtClean="0"/>
              <a:t>, </a:t>
            </a:r>
          </a:p>
          <a:p>
            <a:r>
              <a:rPr lang="es-ES" altLang="ja-JP" sz="800" dirty="0" smtClean="0"/>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D0761AF1-93AC-44E4-A780-986F2BAF9A94}" type="slidenum">
              <a:rPr lang="en-US"/>
              <a:pPr>
                <a:defRPr/>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en-US" dirty="0" smtClean="0"/>
              <a:t> </a:t>
            </a:r>
            <a:r>
              <a:rPr lang="en-US" sz="800" dirty="0" smtClean="0"/>
              <a:t>This slide</a:t>
            </a:r>
            <a:r>
              <a:rPr lang="en-US" sz="800" baseline="0" dirty="0" smtClean="0"/>
              <a:t> shows the block diagram of a typical Virtual prototyping project.</a:t>
            </a:r>
          </a:p>
          <a:p>
            <a:endParaRPr lang="en-US" sz="800" baseline="0" dirty="0" smtClean="0"/>
          </a:p>
          <a:p>
            <a:r>
              <a:rPr lang="en-US" sz="800" baseline="0" dirty="0" smtClean="0"/>
              <a:t>Any </a:t>
            </a:r>
            <a:r>
              <a:rPr lang="en-US" sz="800" baseline="0" dirty="0" err="1" smtClean="0"/>
              <a:t>SoC</a:t>
            </a:r>
            <a:r>
              <a:rPr lang="en-US" sz="800" baseline="0" dirty="0" smtClean="0"/>
              <a:t> consist of one or more embedded processor core, some standard components like Interrupt controller, Timer, Bus etc..</a:t>
            </a:r>
          </a:p>
          <a:p>
            <a:r>
              <a:rPr lang="en-US" sz="800" baseline="0" dirty="0" smtClean="0"/>
              <a:t>Plus it will have some IP blocks specific to that </a:t>
            </a:r>
            <a:r>
              <a:rPr lang="en-US" sz="800" baseline="0" dirty="0" err="1" smtClean="0"/>
              <a:t>SoC</a:t>
            </a:r>
            <a:r>
              <a:rPr lang="en-US" sz="800" baseline="0" dirty="0" smtClean="0"/>
              <a:t> vendor </a:t>
            </a:r>
            <a:r>
              <a:rPr lang="en-US" sz="800" baseline="0" dirty="0" err="1" smtClean="0"/>
              <a:t>eg</a:t>
            </a:r>
            <a:r>
              <a:rPr lang="en-US" sz="800" baseline="0" dirty="0" smtClean="0"/>
              <a:t>.. UART, Ethernet, USB or any other IP</a:t>
            </a:r>
          </a:p>
          <a:p>
            <a:endParaRPr lang="en-US" sz="800" baseline="0" dirty="0" smtClean="0"/>
          </a:p>
          <a:p>
            <a:r>
              <a:rPr lang="en-US" sz="800" baseline="0" dirty="0" smtClean="0"/>
              <a:t>To create the virtual platform of the </a:t>
            </a:r>
            <a:r>
              <a:rPr lang="en-US" sz="800" baseline="0" dirty="0" err="1" smtClean="0"/>
              <a:t>SoC</a:t>
            </a:r>
            <a:r>
              <a:rPr lang="en-US" sz="800" baseline="0" dirty="0" smtClean="0"/>
              <a:t>, we need to create the TLM2.0 based model of each IP block, the TLM model of the bus, create TLM2.0 wrapper on top of processor core and connect these to get the complete virtual platform. </a:t>
            </a:r>
          </a:p>
          <a:p>
            <a:r>
              <a:rPr lang="en-US" sz="800" baseline="0" dirty="0" smtClean="0"/>
              <a:t>Next step is to port the Operating system onto the virtual platform, that could be Linux, Android, </a:t>
            </a:r>
            <a:r>
              <a:rPr lang="en-US" sz="800" baseline="0" dirty="0" err="1" smtClean="0"/>
              <a:t>Symbian</a:t>
            </a:r>
            <a:r>
              <a:rPr lang="en-US" sz="800" baseline="0" dirty="0" smtClean="0"/>
              <a:t> or any other embedded OS. This also requires the creation of device driver for each IP block</a:t>
            </a:r>
          </a:p>
          <a:p>
            <a:endParaRPr lang="en-US" sz="800" baseline="0" dirty="0" smtClean="0"/>
          </a:p>
          <a:p>
            <a:r>
              <a:rPr lang="en-US" sz="800" baseline="0" dirty="0" smtClean="0">
                <a:sym typeface="Wingdings" pitchFamily="2" charset="2"/>
              </a:rPr>
              <a:t></a:t>
            </a:r>
            <a:r>
              <a:rPr lang="en-US" sz="800" baseline="0" dirty="0" smtClean="0"/>
              <a:t>The Virtual platform of a complete </a:t>
            </a:r>
            <a:r>
              <a:rPr lang="en-US" sz="800" baseline="0" dirty="0" err="1" smtClean="0"/>
              <a:t>SoC</a:t>
            </a:r>
            <a:r>
              <a:rPr lang="en-US" sz="800" baseline="0" dirty="0" smtClean="0"/>
              <a:t> can be quite complex.  To speed up things we can take the virtual platform of some standard board as the base. Generally the ESL tools for VP creation, provides the sample virtual platform for standard board. </a:t>
            </a:r>
          </a:p>
          <a:p>
            <a:r>
              <a:rPr lang="en-US" sz="800" baseline="0" dirty="0" err="1" smtClean="0"/>
              <a:t>Eg</a:t>
            </a:r>
            <a:r>
              <a:rPr lang="en-US" sz="800" baseline="0" dirty="0" smtClean="0"/>
              <a:t>.. Here we are using the VP of ARM Integrator CP board.</a:t>
            </a:r>
          </a:p>
          <a:p>
            <a:r>
              <a:rPr lang="en-US" sz="800" baseline="0" dirty="0" smtClean="0"/>
              <a:t>The SystemC / TLM2.0 models of each IP block can be created and integrated into this VP. As the platform is already up and running the OS, we can directly integrate the device driver of this IP block and test it while the models of other IP blocks are still being created.</a:t>
            </a:r>
          </a:p>
          <a:p>
            <a:endParaRPr lang="en-US" sz="800" baseline="0" dirty="0" smtClean="0"/>
          </a:p>
          <a:p>
            <a:pPr>
              <a:buFont typeface="Wingdings"/>
              <a:buChar char="è"/>
            </a:pPr>
            <a:r>
              <a:rPr lang="en-US" sz="800" baseline="0" dirty="0" smtClean="0">
                <a:sym typeface="Wingdings" pitchFamily="2" charset="2"/>
              </a:rPr>
              <a:t>Models should be created as per the standard interfaces so that models are independent of any ESL environment / VP environment. So bulk of the modeling </a:t>
            </a:r>
            <a:r>
              <a:rPr lang="en-US" sz="800" baseline="0" dirty="0" err="1" smtClean="0">
                <a:sym typeface="Wingdings" pitchFamily="2" charset="2"/>
              </a:rPr>
              <a:t>infrastrucre</a:t>
            </a:r>
            <a:r>
              <a:rPr lang="en-US" sz="800" baseline="0" dirty="0" smtClean="0">
                <a:sym typeface="Wingdings" pitchFamily="2" charset="2"/>
              </a:rPr>
              <a:t> can be re-used if you decide to change the ESL tools.</a:t>
            </a:r>
          </a:p>
          <a:p>
            <a:pPr>
              <a:buFont typeface="Wingdings"/>
              <a:buNone/>
            </a:pPr>
            <a:endParaRPr lang="en-US" sz="800" baseline="0" dirty="0" smtClean="0">
              <a:sym typeface="Wingdings" pitchFamily="2" charset="2"/>
            </a:endParaRPr>
          </a:p>
          <a:p>
            <a:pPr>
              <a:buFont typeface="Wingdings"/>
              <a:buNone/>
            </a:pPr>
            <a:r>
              <a:rPr lang="en-US" sz="800" baseline="0" dirty="0" smtClean="0">
                <a:sym typeface="Wingdings" pitchFamily="2" charset="2"/>
              </a:rPr>
              <a:t>CircuitSutra have expertise in using several VP environment available in the industry and also the open source environments like QEMU</a:t>
            </a:r>
          </a:p>
          <a:p>
            <a:pPr>
              <a:buFont typeface="Wingdings"/>
              <a:buNone/>
            </a:pPr>
            <a:r>
              <a:rPr lang="en-US" sz="800" baseline="0"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29F4FD45-83D2-4294-A997-1ABA5209AFC3}" type="slidenum">
              <a:rPr lang="en-US"/>
              <a:pPr>
                <a:defRPr/>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800" dirty="0" smtClean="0"/>
              <a:t> This</a:t>
            </a:r>
            <a:r>
              <a:rPr lang="en-US" sz="800" baseline="0" dirty="0" smtClean="0"/>
              <a:t> slides shows the example of an IP model to be used in the virtual platform.</a:t>
            </a:r>
          </a:p>
          <a:p>
            <a:endParaRPr lang="en-US" sz="800" baseline="0" dirty="0" smtClean="0"/>
          </a:p>
          <a:p>
            <a:r>
              <a:rPr lang="en-US" sz="800" baseline="0" dirty="0" smtClean="0"/>
              <a:t>This is the example of a Ethernet host controller.</a:t>
            </a:r>
          </a:p>
          <a:p>
            <a:r>
              <a:rPr lang="en-US" sz="800" baseline="0" dirty="0" smtClean="0"/>
              <a:t>On one side it has a standard TLM2.0 socket to connect with the bus, so that processor can access the register set of this host controller.</a:t>
            </a:r>
          </a:p>
          <a:p>
            <a:endParaRPr lang="en-US" sz="800" baseline="0" dirty="0" smtClean="0"/>
          </a:p>
          <a:p>
            <a:r>
              <a:rPr lang="en-US" sz="800" baseline="0" dirty="0" smtClean="0"/>
              <a:t>On the other side we need to model the </a:t>
            </a:r>
            <a:r>
              <a:rPr lang="en-US" sz="800" baseline="0" dirty="0" err="1" smtClean="0"/>
              <a:t>ethernet</a:t>
            </a:r>
            <a:r>
              <a:rPr lang="en-US" sz="800" baseline="0" dirty="0" smtClean="0"/>
              <a:t> communication. Just like TLM 2.0 is for memory mapped bus, we need to define the TLM protocol for the non memory mapped communication protocols like Ethernet. There are no standards available today for such communication protocol.</a:t>
            </a:r>
          </a:p>
          <a:p>
            <a:r>
              <a:rPr lang="en-US" sz="800" baseline="0" dirty="0" smtClean="0"/>
              <a:t>The TLM-Ethernet protocol can be created by extending the TLM2.0 that means creating a new payload fro Ethernet and defining the appropriate phases. Or you can create a different kind of TLM interfaces which are more suitable for Ethernet without extending the TLM2.0</a:t>
            </a:r>
          </a:p>
          <a:p>
            <a:endParaRPr lang="en-US" sz="800" baseline="0" dirty="0" smtClean="0"/>
          </a:p>
          <a:p>
            <a:r>
              <a:rPr lang="en-US" sz="800" baseline="0" dirty="0" smtClean="0"/>
              <a:t>This interface should be properly documented, so that anyone can create different kinds of </a:t>
            </a:r>
            <a:r>
              <a:rPr lang="en-US" sz="800" baseline="0" dirty="0" err="1" smtClean="0"/>
              <a:t>backends</a:t>
            </a:r>
            <a:r>
              <a:rPr lang="en-US" sz="800" baseline="0" dirty="0" smtClean="0"/>
              <a:t> depending on how this model has to be connected in the virtual platform.</a:t>
            </a:r>
          </a:p>
          <a:p>
            <a:endParaRPr lang="en-US" sz="800" baseline="0" dirty="0" smtClean="0"/>
          </a:p>
          <a:p>
            <a:r>
              <a:rPr lang="en-US" sz="800" baseline="0" dirty="0" smtClean="0">
                <a:sym typeface="Wingdings" pitchFamily="2" charset="2"/>
              </a:rPr>
              <a:t>We can have a backend which is a simple Ethernet traffic generator</a:t>
            </a:r>
          </a:p>
          <a:p>
            <a:r>
              <a:rPr lang="en-US" sz="800" baseline="0" dirty="0" smtClean="0">
                <a:sym typeface="Wingdings" pitchFamily="2" charset="2"/>
              </a:rPr>
              <a:t>Or we can have a backend that connects with the model of virtual </a:t>
            </a:r>
            <a:r>
              <a:rPr lang="en-US" sz="800" baseline="0" dirty="0" err="1" smtClean="0">
                <a:sym typeface="Wingdings" pitchFamily="2" charset="2"/>
              </a:rPr>
              <a:t>ethernet</a:t>
            </a:r>
            <a:r>
              <a:rPr lang="en-US" sz="800" baseline="0" dirty="0" smtClean="0">
                <a:sym typeface="Wingdings" pitchFamily="2" charset="2"/>
              </a:rPr>
              <a:t> network. The different virtual platforms can connect with each other through the </a:t>
            </a:r>
            <a:r>
              <a:rPr lang="en-US" sz="800" baseline="0" dirty="0" err="1" smtClean="0">
                <a:sym typeface="Wingdings" pitchFamily="2" charset="2"/>
              </a:rPr>
              <a:t>ethernet</a:t>
            </a:r>
            <a:r>
              <a:rPr lang="en-US" sz="800" baseline="0" dirty="0" smtClean="0">
                <a:sym typeface="Wingdings" pitchFamily="2" charset="2"/>
              </a:rPr>
              <a:t> interface</a:t>
            </a:r>
          </a:p>
          <a:p>
            <a:endParaRPr lang="en-US" sz="800" baseline="0" dirty="0" smtClean="0">
              <a:sym typeface="Wingdings" pitchFamily="2" charset="2"/>
            </a:endParaRPr>
          </a:p>
          <a:p>
            <a:r>
              <a:rPr lang="en-US" sz="800" baseline="0" dirty="0" smtClean="0">
                <a:sym typeface="Wingdings" pitchFamily="2" charset="2"/>
              </a:rPr>
              <a:t>Or we can have a backend that hacks into the Ethernet device driver of the Host OS, and talks to the real </a:t>
            </a:r>
            <a:r>
              <a:rPr lang="en-US" sz="800" baseline="0" dirty="0" err="1" smtClean="0">
                <a:sym typeface="Wingdings" pitchFamily="2" charset="2"/>
              </a:rPr>
              <a:t>ethnet</a:t>
            </a:r>
            <a:r>
              <a:rPr lang="en-US" sz="800" baseline="0" dirty="0" smtClean="0">
                <a:sym typeface="Wingdings" pitchFamily="2" charset="2"/>
              </a:rPr>
              <a:t> port of the host computer. That way Ethernet port of the host PC will be </a:t>
            </a:r>
            <a:r>
              <a:rPr lang="en-US" sz="800" baseline="0" dirty="0" err="1" smtClean="0">
                <a:sym typeface="Wingdings" pitchFamily="2" charset="2"/>
              </a:rPr>
              <a:t>accesible</a:t>
            </a:r>
            <a:r>
              <a:rPr lang="en-US" sz="800" baseline="0" dirty="0" smtClean="0">
                <a:sym typeface="Wingdings" pitchFamily="2" charset="2"/>
              </a:rPr>
              <a:t> in the virtual platform.</a:t>
            </a:r>
          </a:p>
          <a:p>
            <a:endParaRPr lang="en-US" sz="800" baseline="0" dirty="0" smtClean="0">
              <a:sym typeface="Wingdings" pitchFamily="2" charset="2"/>
            </a:endParaRPr>
          </a:p>
          <a:p>
            <a:r>
              <a:rPr lang="en-US" sz="800" baseline="0" dirty="0" smtClean="0">
                <a:sym typeface="Wingdings" pitchFamily="2" charset="2"/>
              </a:rPr>
              <a:t>The TLM-Ethernet interface should be generic enough so that it can seamlessly connect with different kinds of </a:t>
            </a:r>
            <a:r>
              <a:rPr lang="en-US" sz="800" baseline="0" dirty="0" err="1" smtClean="0">
                <a:sym typeface="Wingdings" pitchFamily="2" charset="2"/>
              </a:rPr>
              <a:t>backends</a:t>
            </a:r>
            <a:r>
              <a:rPr lang="en-US" sz="800" baseline="0" dirty="0" smtClean="0">
                <a:sym typeface="Wingdings" pitchFamily="2" charset="2"/>
              </a:rPr>
              <a:t>.</a:t>
            </a:r>
          </a:p>
          <a:p>
            <a:r>
              <a:rPr lang="en-US" sz="800" baseline="0" dirty="0" smtClean="0"/>
              <a:t> ***</a:t>
            </a:r>
            <a:endParaRPr lang="en-US" sz="8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29F4FD45-83D2-4294-A997-1ABA5209AFC3}" type="slidenum">
              <a:rPr lang="en-US"/>
              <a:pPr>
                <a:defRPr/>
              </a:pPr>
              <a:t>9</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800" dirty="0" smtClean="0"/>
              <a:t> Any</a:t>
            </a:r>
            <a:r>
              <a:rPr lang="en-US" sz="800" baseline="0" dirty="0" smtClean="0"/>
              <a:t> </a:t>
            </a:r>
            <a:r>
              <a:rPr lang="en-US" sz="800" baseline="0" dirty="0" err="1" smtClean="0"/>
              <a:t>SoC</a:t>
            </a:r>
            <a:r>
              <a:rPr lang="en-US" sz="800" baseline="0" dirty="0" smtClean="0"/>
              <a:t> generally have several interfaces through which it communicates with the outside world. </a:t>
            </a:r>
          </a:p>
          <a:p>
            <a:endParaRPr lang="en-US" sz="800" baseline="0" dirty="0" smtClean="0"/>
          </a:p>
          <a:p>
            <a:r>
              <a:rPr lang="en-US" sz="800" baseline="0" dirty="0" smtClean="0"/>
              <a:t>These could be USB, Ethernet, WLAN, I2C etc..</a:t>
            </a:r>
          </a:p>
          <a:p>
            <a:endParaRPr lang="en-US" sz="800" baseline="0" dirty="0" smtClean="0"/>
          </a:p>
          <a:p>
            <a:r>
              <a:rPr lang="en-US" sz="800" baseline="0" dirty="0" smtClean="0"/>
              <a:t>One of the challenge is how to use these interfaces in the virtual platform, how to enable the embedded applications running on VP to use these interfaces for data transfer.</a:t>
            </a:r>
          </a:p>
          <a:p>
            <a:endParaRPr lang="en-US" sz="800" baseline="0" dirty="0" smtClean="0"/>
          </a:p>
          <a:p>
            <a:r>
              <a:rPr lang="en-US" sz="800" baseline="0" dirty="0" smtClean="0"/>
              <a:t>One method can be to create the models of the devices that can connect to these interfaces.</a:t>
            </a:r>
          </a:p>
          <a:p>
            <a:endParaRPr lang="en-US" sz="800" baseline="0" dirty="0" smtClean="0"/>
          </a:p>
          <a:p>
            <a:r>
              <a:rPr lang="en-US" sz="800" baseline="0" dirty="0" smtClean="0"/>
              <a:t>Some of these interfaces </a:t>
            </a:r>
            <a:r>
              <a:rPr lang="en-US" sz="800" baseline="0" dirty="0" err="1" smtClean="0"/>
              <a:t>wre</a:t>
            </a:r>
            <a:r>
              <a:rPr lang="en-US" sz="800" baseline="0" dirty="0" smtClean="0"/>
              <a:t> available in the host computer also. For example we have USB port, Ethernet port in the laptop / PC</a:t>
            </a:r>
          </a:p>
          <a:p>
            <a:r>
              <a:rPr lang="en-US" sz="800" baseline="0" dirty="0" smtClean="0"/>
              <a:t>It will be a good idea to be able to access these hardware interfaces of the host computer in the virtual platform. So the virtual platform can communicate with the </a:t>
            </a:r>
            <a:r>
              <a:rPr lang="en-US" sz="800" baseline="0" dirty="0" err="1" smtClean="0"/>
              <a:t>the</a:t>
            </a:r>
            <a:r>
              <a:rPr lang="en-US" sz="800" baseline="0" dirty="0" smtClean="0"/>
              <a:t> real world objects and provides excellent </a:t>
            </a:r>
            <a:r>
              <a:rPr lang="en-US" sz="800" baseline="0" dirty="0" err="1" smtClean="0"/>
              <a:t>tetsing</a:t>
            </a:r>
            <a:r>
              <a:rPr lang="en-US" sz="800" baseline="0" dirty="0" smtClean="0"/>
              <a:t> environment.</a:t>
            </a:r>
          </a:p>
          <a:p>
            <a:endParaRPr lang="en-US" sz="800" baseline="0" dirty="0" smtClean="0"/>
          </a:p>
          <a:p>
            <a:r>
              <a:rPr lang="en-US" sz="800" baseline="0" dirty="0" smtClean="0"/>
              <a:t>This diagram shows the model of Ethernet controller. It will have TLM-Ethernet socket to expose the </a:t>
            </a:r>
            <a:r>
              <a:rPr lang="en-US" sz="800" baseline="0" dirty="0" err="1" smtClean="0"/>
              <a:t>ethernet</a:t>
            </a:r>
            <a:r>
              <a:rPr lang="en-US" sz="800" baseline="0" dirty="0" smtClean="0"/>
              <a:t> interface. The </a:t>
            </a:r>
            <a:r>
              <a:rPr lang="en-US" sz="800" baseline="0" dirty="0" err="1" smtClean="0"/>
              <a:t>bakend</a:t>
            </a:r>
            <a:r>
              <a:rPr lang="en-US" sz="800" baseline="0" dirty="0" smtClean="0"/>
              <a:t> can be created such that it talks to the </a:t>
            </a:r>
            <a:r>
              <a:rPr lang="en-US" sz="800" baseline="0" dirty="0" err="1" smtClean="0"/>
              <a:t>ethernet</a:t>
            </a:r>
            <a:r>
              <a:rPr lang="en-US" sz="800" baseline="0" dirty="0" smtClean="0"/>
              <a:t> device driver of host computer and access the real </a:t>
            </a:r>
            <a:r>
              <a:rPr lang="en-US" sz="800" baseline="0" dirty="0" err="1" smtClean="0"/>
              <a:t>ethernet</a:t>
            </a:r>
            <a:r>
              <a:rPr lang="en-US" sz="800" baseline="0" dirty="0" smtClean="0"/>
              <a:t> port in the virtual platform.</a:t>
            </a:r>
          </a:p>
          <a:p>
            <a:r>
              <a:rPr lang="en-US" sz="800" baseline="0" dirty="0" smtClean="0"/>
              <a:t>This backend and the model is independent of the Guest OS running on virtual platform. So it will not depend on whether the guest OS is android or the </a:t>
            </a:r>
            <a:r>
              <a:rPr lang="en-US" sz="800" baseline="0" dirty="0" err="1" smtClean="0"/>
              <a:t>symbian</a:t>
            </a:r>
            <a:r>
              <a:rPr lang="en-US" sz="800" baseline="0" dirty="0" smtClean="0"/>
              <a:t>.</a:t>
            </a:r>
          </a:p>
          <a:p>
            <a:endParaRPr lang="en-US" sz="800" baseline="0" dirty="0" smtClean="0"/>
          </a:p>
          <a:p>
            <a:r>
              <a:rPr lang="en-US" sz="800" baseline="0" dirty="0" smtClean="0"/>
              <a:t>The backend is dependent on the host OS. Hence for windows and Linux we will need to create different </a:t>
            </a:r>
            <a:r>
              <a:rPr lang="en-US" sz="800" baseline="0" dirty="0" err="1" smtClean="0"/>
              <a:t>backends</a:t>
            </a:r>
            <a:r>
              <a:rPr lang="en-US" sz="800" baseline="0" dirty="0" smtClean="0"/>
              <a:t>. The IP model and device driver will be independent of host OS.</a:t>
            </a:r>
          </a:p>
          <a:p>
            <a:endParaRPr lang="en-US" sz="800" baseline="0" dirty="0" smtClean="0"/>
          </a:p>
          <a:p>
            <a:r>
              <a:rPr lang="en-US" sz="800" baseline="0" dirty="0" smtClean="0"/>
              <a:t>Similarly arrangement we can use for USB.</a:t>
            </a:r>
          </a:p>
          <a:p>
            <a:endParaRPr lang="en-US" sz="800" baseline="0" dirty="0" smtClean="0"/>
          </a:p>
          <a:p>
            <a:r>
              <a:rPr lang="en-US" sz="800" baseline="0" dirty="0" smtClean="0"/>
              <a:t>On same lines any hardware interface of the host computer can be supported. These could be Printer, Camera&lt; Speaker, </a:t>
            </a:r>
            <a:r>
              <a:rPr lang="en-US" sz="800" baseline="0" dirty="0" err="1" smtClean="0"/>
              <a:t>Mic</a:t>
            </a:r>
            <a:r>
              <a:rPr lang="en-US" sz="800" baseline="0" dirty="0" smtClean="0"/>
              <a:t> etc..</a:t>
            </a:r>
          </a:p>
          <a:p>
            <a:r>
              <a:rPr lang="en-US" sz="800" baseline="0" dirty="0" smtClean="0"/>
              <a:t>***</a:t>
            </a:r>
            <a:endParaRPr lang="en-US" sz="8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Rectangle 4"/>
          <p:cNvSpPr>
            <a:spLocks noGrp="1" noChangeArrowheads="1"/>
          </p:cNvSpPr>
          <p:nvPr>
            <p:ph type="dt" sz="half" idx="10"/>
          </p:nvPr>
        </p:nvSpPr>
        <p:spPr>
          <a:ln/>
        </p:spPr>
        <p:txBody>
          <a:bodyPr/>
          <a:lstStyle>
            <a:lvl1pPr>
              <a:defRPr/>
            </a:lvl1pPr>
          </a:lstStyle>
          <a:p>
            <a:pPr>
              <a:defRPr/>
            </a:pPr>
            <a:fld id="{F3B39120-35B2-4BEE-93FA-250EE51BDA23}" type="datetime1">
              <a:rPr lang="ja-JP" altLang="en-US"/>
              <a:pPr>
                <a:defRPr/>
              </a:pPr>
              <a:t>2010/10/9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DAC5C35-500D-41E5-A830-1D3C3A695C6F}"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fld id="{96384629-FE79-43E2-9A0D-007ADDBB7B71}" type="datetime1">
              <a:rPr lang="ja-JP" altLang="en-US"/>
              <a:pPr>
                <a:defRPr/>
              </a:pPr>
              <a:t>2010/10/9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40743E-E191-41AC-9213-D08C34B15B90}"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fld id="{21FA40E4-6674-4888-B58F-2A627C9BC2E3}" type="datetime1">
              <a:rPr lang="ja-JP" altLang="en-US"/>
              <a:pPr>
                <a:defRPr/>
              </a:pPr>
              <a:t>2010/10/9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FB87071-396D-4ED7-9402-3458CEFDAEE3}"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fld id="{CE3550E2-0477-4D46-981D-BECF91897B99}" type="datetime1">
              <a:rPr lang="ja-JP" altLang="en-US"/>
              <a:pPr>
                <a:defRPr/>
              </a:pPr>
              <a:t>2010/10/9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CD883B-AF3D-4EAA-887C-B93B3F0B625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4"/>
          <p:cNvSpPr>
            <a:spLocks noGrp="1" noChangeArrowheads="1"/>
          </p:cNvSpPr>
          <p:nvPr>
            <p:ph type="dt" sz="half" idx="10"/>
          </p:nvPr>
        </p:nvSpPr>
        <p:spPr>
          <a:ln/>
        </p:spPr>
        <p:txBody>
          <a:bodyPr/>
          <a:lstStyle>
            <a:lvl1pPr>
              <a:defRPr/>
            </a:lvl1pPr>
          </a:lstStyle>
          <a:p>
            <a:pPr>
              <a:defRPr/>
            </a:pPr>
            <a:fld id="{CB676B21-7214-4294-8D29-F60535F3A177}" type="datetime1">
              <a:rPr lang="ja-JP" altLang="en-US"/>
              <a:pPr>
                <a:defRPr/>
              </a:pPr>
              <a:t>2010/10/9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2A332B-70EB-4D3C-B2E7-3DE0B16B02D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2EE9361-9C8E-49E8-8CC8-FF5E181F373E}" type="datetime1">
              <a:rPr lang="ja-JP" altLang="en-US"/>
              <a:pPr>
                <a:defRPr/>
              </a:pPr>
              <a:t>2010/10/9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3622CE2-B20E-4E41-B411-4FD05411DAAB}"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fld id="{6433B172-9B2E-41C7-BF43-1CE4BFF061C0}" type="datetime1">
              <a:rPr lang="ja-JP" altLang="en-US"/>
              <a:pPr>
                <a:defRPr/>
              </a:pPr>
              <a:t>2010/10/9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71986D5-56FA-44F3-90C9-53AE433F943B}"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4"/>
          <p:cNvSpPr>
            <a:spLocks noGrp="1" noChangeArrowheads="1"/>
          </p:cNvSpPr>
          <p:nvPr>
            <p:ph type="dt" sz="half" idx="10"/>
          </p:nvPr>
        </p:nvSpPr>
        <p:spPr>
          <a:ln/>
        </p:spPr>
        <p:txBody>
          <a:bodyPr/>
          <a:lstStyle>
            <a:lvl1pPr>
              <a:defRPr/>
            </a:lvl1pPr>
          </a:lstStyle>
          <a:p>
            <a:pPr>
              <a:defRPr/>
            </a:pPr>
            <a:fld id="{7B2A9D14-7EC9-4975-B5D9-E9C7E5F788E9}" type="datetime1">
              <a:rPr lang="ja-JP" altLang="en-US"/>
              <a:pPr>
                <a:defRPr/>
              </a:pPr>
              <a:t>2010/10/9</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42E2D90-6464-4913-85BE-12BB9021C0EA}"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4"/>
          <p:cNvSpPr>
            <a:spLocks noGrp="1" noChangeArrowheads="1"/>
          </p:cNvSpPr>
          <p:nvPr>
            <p:ph type="dt" sz="half" idx="10"/>
          </p:nvPr>
        </p:nvSpPr>
        <p:spPr>
          <a:ln/>
        </p:spPr>
        <p:txBody>
          <a:bodyPr/>
          <a:lstStyle>
            <a:lvl1pPr>
              <a:defRPr/>
            </a:lvl1pPr>
          </a:lstStyle>
          <a:p>
            <a:pPr>
              <a:defRPr/>
            </a:pPr>
            <a:fld id="{21EDD712-21CC-470B-92C7-E389D0E33292}" type="datetime1">
              <a:rPr lang="ja-JP" altLang="en-US"/>
              <a:pPr>
                <a:defRPr/>
              </a:pPr>
              <a:t>2010/10/9</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0B23DDF-B38F-4D6E-AB45-7D628EB622C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3DAD7BC-21B2-4BEB-A880-4019DFDC66AF}" type="datetime1">
              <a:rPr lang="ja-JP" altLang="en-US"/>
              <a:pPr>
                <a:defRPr/>
              </a:pPr>
              <a:t>2010/10/9</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1D1D585-BA5C-4AAD-AEA7-E7A2C4BEB075}"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B388F46-F898-44F3-87D2-5698EB2B90A9}" type="datetime1">
              <a:rPr lang="ja-JP" altLang="en-US"/>
              <a:pPr>
                <a:defRPr/>
              </a:pPr>
              <a:t>2010/10/9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6233CF7-0593-4327-B5FF-0DDABA8AD46C}"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6E152D6-DA0F-4EA6-A999-884E412DAE20}" type="datetime1">
              <a:rPr lang="ja-JP" altLang="en-US"/>
              <a:pPr>
                <a:defRPr/>
              </a:pPr>
              <a:t>2010/10/9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E9AF663-7F3F-4DAB-ABA2-B420B1EC27FB}"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76600" y="0"/>
            <a:ext cx="5867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ja-JP" smtClean="0"/>
              <a:t>Click to edit Master </a:t>
            </a:r>
          </a:p>
        </p:txBody>
      </p:sp>
      <p:sp>
        <p:nvSpPr>
          <p:cNvPr id="1027" name="Rectangle 3"/>
          <p:cNvSpPr>
            <a:spLocks noGrp="1" noChangeArrowheads="1"/>
          </p:cNvSpPr>
          <p:nvPr>
            <p:ph type="body" idx="1"/>
          </p:nvPr>
        </p:nvSpPr>
        <p:spPr bwMode="auto">
          <a:xfrm>
            <a:off x="533400" y="1219200"/>
            <a:ext cx="79248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ＭＳ Ｐゴシック" pitchFamily="50" charset="-128"/>
                <a:cs typeface="+mn-cs"/>
              </a:defRPr>
            </a:lvl1pPr>
          </a:lstStyle>
          <a:p>
            <a:pPr>
              <a:defRPr/>
            </a:pPr>
            <a:fld id="{19AAEC4C-6852-4968-9807-E8DB762953AC}" type="datetime1">
              <a:rPr lang="ja-JP" altLang="en-US"/>
              <a:pPr>
                <a:defRPr/>
              </a:pPr>
              <a:t>2010/10/9</a:t>
            </a:fld>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ea typeface="ＭＳ Ｐゴシック" pitchFamily="50" charset="-128"/>
                <a:cs typeface="+mn-cs"/>
              </a:defRPr>
            </a:lvl1pPr>
          </a:lstStyle>
          <a:p>
            <a:pPr>
              <a:defRPr/>
            </a:pPr>
            <a:fld id="{2C278BEC-34D5-4A8E-85AC-10F6673C7E1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bg1"/>
          </a:solidFill>
          <a:latin typeface="News Gothic MT" pitchFamily="34" charset="0"/>
          <a:ea typeface="+mj-ea"/>
          <a:cs typeface="+mj-cs"/>
        </a:defRPr>
      </a:lvl1pPr>
      <a:lvl2pPr algn="ctr" rtl="0" eaLnBrk="0" fontAlgn="base" hangingPunct="0">
        <a:spcBef>
          <a:spcPct val="0"/>
        </a:spcBef>
        <a:spcAft>
          <a:spcPct val="0"/>
        </a:spcAft>
        <a:defRPr sz="4400">
          <a:solidFill>
            <a:schemeClr val="bg1"/>
          </a:solidFill>
          <a:latin typeface="News Gothic MT" pitchFamily="34" charset="0"/>
        </a:defRPr>
      </a:lvl2pPr>
      <a:lvl3pPr algn="ctr" rtl="0" eaLnBrk="0" fontAlgn="base" hangingPunct="0">
        <a:spcBef>
          <a:spcPct val="0"/>
        </a:spcBef>
        <a:spcAft>
          <a:spcPct val="0"/>
        </a:spcAft>
        <a:defRPr sz="4400">
          <a:solidFill>
            <a:schemeClr val="bg1"/>
          </a:solidFill>
          <a:latin typeface="News Gothic MT" pitchFamily="34" charset="0"/>
        </a:defRPr>
      </a:lvl3pPr>
      <a:lvl4pPr algn="ctr" rtl="0" eaLnBrk="0" fontAlgn="base" hangingPunct="0">
        <a:spcBef>
          <a:spcPct val="0"/>
        </a:spcBef>
        <a:spcAft>
          <a:spcPct val="0"/>
        </a:spcAft>
        <a:defRPr sz="4400">
          <a:solidFill>
            <a:schemeClr val="bg1"/>
          </a:solidFill>
          <a:latin typeface="News Gothic MT" pitchFamily="34" charset="0"/>
        </a:defRPr>
      </a:lvl4pPr>
      <a:lvl5pPr algn="ctr" rtl="0" eaLnBrk="0" fontAlgn="base" hangingPunct="0">
        <a:spcBef>
          <a:spcPct val="0"/>
        </a:spcBef>
        <a:spcAft>
          <a:spcPct val="0"/>
        </a:spcAft>
        <a:defRPr sz="4400">
          <a:solidFill>
            <a:schemeClr val="bg1"/>
          </a:solidFill>
          <a:latin typeface="News Gothic MT"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News Gothic MT" pitchFamily="34" charset="0"/>
          <a:ea typeface="+mn-ea"/>
          <a:cs typeface="+mn-cs"/>
        </a:defRPr>
      </a:lvl1pPr>
      <a:lvl2pPr marL="742950" indent="-285750" algn="l" rtl="0" eaLnBrk="0" fontAlgn="base" hangingPunct="0">
        <a:spcBef>
          <a:spcPct val="20000"/>
        </a:spcBef>
        <a:spcAft>
          <a:spcPct val="0"/>
        </a:spcAft>
        <a:buBlip>
          <a:blip r:embed="rId16"/>
        </a:buBlip>
        <a:defRPr sz="2800">
          <a:solidFill>
            <a:schemeClr val="tx1"/>
          </a:solidFill>
          <a:latin typeface="News Gothic MT" pitchFamily="34" charset="0"/>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News Gothic MT" pitchFamily="34" charset="0"/>
        </a:defRPr>
      </a:lvl3pPr>
      <a:lvl4pPr marL="1600200" indent="-228600" algn="l" rtl="0" eaLnBrk="0" fontAlgn="base" hangingPunct="0">
        <a:spcBef>
          <a:spcPct val="20000"/>
        </a:spcBef>
        <a:spcAft>
          <a:spcPct val="0"/>
        </a:spcAft>
        <a:buClr>
          <a:schemeClr val="accent2"/>
        </a:buClr>
        <a:buFont typeface="Arial" charset="0"/>
        <a:buChar char="–"/>
        <a:defRPr sz="2000">
          <a:solidFill>
            <a:schemeClr val="tx1"/>
          </a:solidFill>
          <a:latin typeface="News Gothic MT" pitchFamily="34" charset="0"/>
        </a:defRPr>
      </a:lvl4pPr>
      <a:lvl5pPr marL="2057400" indent="-228600" algn="l" rtl="0" eaLnBrk="0" fontAlgn="base" hangingPunct="0">
        <a:spcBef>
          <a:spcPct val="20000"/>
        </a:spcBef>
        <a:spcAft>
          <a:spcPct val="0"/>
        </a:spcAft>
        <a:buClr>
          <a:schemeClr val="accent2"/>
        </a:buClr>
        <a:buFont typeface="Arial" charset="0"/>
        <a:buChar char="»"/>
        <a:defRPr sz="2000">
          <a:solidFill>
            <a:schemeClr val="tx1"/>
          </a:solidFill>
          <a:latin typeface="News Gothic MT"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p:txBody>
          <a:bodyPr/>
          <a:lstStyle/>
          <a:p>
            <a:pPr>
              <a:defRPr/>
            </a:pPr>
            <a:fld id="{73A034E9-38C4-4031-8F6F-0A9719E9481A}" type="slidenum">
              <a:rPr lang="ja-JP" altLang="en-US" smtClean="0">
                <a:latin typeface="Times New Roman" pitchFamily="16" charset="0"/>
                <a:ea typeface="ＭＳ Ｐゴシック" pitchFamily="34" charset="-128"/>
              </a:rPr>
              <a:pPr>
                <a:defRPr/>
              </a:pPr>
              <a:t>1</a:t>
            </a:fld>
            <a:endParaRPr lang="en-US" altLang="ja-JP" smtClean="0">
              <a:latin typeface="Times New Roman" pitchFamily="16" charset="0"/>
              <a:ea typeface="ＭＳ Ｐゴシック" pitchFamily="34" charset="-128"/>
            </a:endParaRPr>
          </a:p>
        </p:txBody>
      </p:sp>
      <p:sp>
        <p:nvSpPr>
          <p:cNvPr id="2051" name="Rectangle 2"/>
          <p:cNvSpPr>
            <a:spLocks noGrp="1" noChangeArrowheads="1"/>
          </p:cNvSpPr>
          <p:nvPr>
            <p:ph type="ctrTitle"/>
          </p:nvPr>
        </p:nvSpPr>
        <p:spPr>
          <a:xfrm>
            <a:off x="838200" y="5257800"/>
            <a:ext cx="7620000" cy="838200"/>
          </a:xfrm>
        </p:spPr>
        <p:txBody>
          <a:bodyPr/>
          <a:lstStyle/>
          <a:p>
            <a:pPr eaLnBrk="1" hangingPunct="1"/>
            <a:r>
              <a:rPr lang="en-US" altLang="ja-JP" sz="1800" b="1" smtClean="0">
                <a:solidFill>
                  <a:srgbClr val="2D2DB9"/>
                </a:solidFill>
                <a:latin typeface="News Gothic MT" pitchFamily="32" charset="0"/>
                <a:ea typeface="ＭＳ Ｐゴシック" pitchFamily="34" charset="-128"/>
              </a:rPr>
              <a:t/>
            </a:r>
            <a:br>
              <a:rPr lang="en-US" altLang="ja-JP" sz="1800" b="1" smtClean="0">
                <a:solidFill>
                  <a:srgbClr val="2D2DB9"/>
                </a:solidFill>
                <a:latin typeface="News Gothic MT" pitchFamily="32" charset="0"/>
                <a:ea typeface="ＭＳ Ｐゴシック" pitchFamily="34" charset="-128"/>
              </a:rPr>
            </a:br>
            <a:r>
              <a:rPr lang="en-US" altLang="ja-JP" sz="1800" b="1" i="1" smtClean="0">
                <a:solidFill>
                  <a:schemeClr val="accent1"/>
                </a:solidFill>
                <a:latin typeface="News Gothic MT" pitchFamily="32" charset="0"/>
                <a:ea typeface="ＭＳ Ｐゴシック" pitchFamily="34" charset="-128"/>
              </a:rPr>
              <a:t/>
            </a:r>
            <a:br>
              <a:rPr lang="en-US" altLang="ja-JP" sz="1800" b="1" i="1" smtClean="0">
                <a:solidFill>
                  <a:schemeClr val="accent1"/>
                </a:solidFill>
                <a:latin typeface="News Gothic MT" pitchFamily="32" charset="0"/>
                <a:ea typeface="ＭＳ Ｐゴシック" pitchFamily="34" charset="-128"/>
              </a:rPr>
            </a:br>
            <a:endParaRPr lang="en-US" altLang="ja-JP" sz="1800" b="1" smtClean="0">
              <a:solidFill>
                <a:srgbClr val="000066"/>
              </a:solidFill>
              <a:latin typeface="News Gothic MT" pitchFamily="32" charset="0"/>
              <a:ea typeface="ＭＳ Ｐゴシック" pitchFamily="34" charset="-128"/>
            </a:endParaRPr>
          </a:p>
        </p:txBody>
      </p:sp>
      <p:sp>
        <p:nvSpPr>
          <p:cNvPr id="2052" name="テキスト ボックス 3"/>
          <p:cNvSpPr txBox="1">
            <a:spLocks noChangeArrowheads="1"/>
          </p:cNvSpPr>
          <p:nvPr/>
        </p:nvSpPr>
        <p:spPr bwMode="auto">
          <a:xfrm>
            <a:off x="914400" y="3881438"/>
            <a:ext cx="7162800" cy="1815882"/>
          </a:xfrm>
          <a:prstGeom prst="rect">
            <a:avLst/>
          </a:prstGeom>
          <a:noFill/>
          <a:ln w="9525">
            <a:noFill/>
            <a:miter lim="800000"/>
            <a:headEnd/>
            <a:tailEnd/>
          </a:ln>
        </p:spPr>
        <p:txBody>
          <a:bodyPr>
            <a:spAutoFit/>
          </a:bodyPr>
          <a:lstStyle/>
          <a:p>
            <a:pPr algn="ctr"/>
            <a:r>
              <a:rPr kumimoji="1" lang="en-US" altLang="ja-JP" b="1" i="1" dirty="0">
                <a:latin typeface="News Gothic MT"/>
                <a:ea typeface="ＭＳ Ｐゴシック" pitchFamily="34" charset="-128"/>
              </a:rPr>
              <a:t>Role of Standards in TLM </a:t>
            </a:r>
            <a:r>
              <a:rPr kumimoji="1" lang="en-US" altLang="ja-JP" b="1" i="1" dirty="0" smtClean="0">
                <a:latin typeface="News Gothic MT"/>
                <a:ea typeface="ＭＳ Ｐゴシック" pitchFamily="34" charset="-128"/>
              </a:rPr>
              <a:t>driven D&amp;V Methodology</a:t>
            </a:r>
          </a:p>
          <a:p>
            <a:pPr algn="ctr"/>
            <a:r>
              <a:rPr kumimoji="1" lang="en-US" altLang="ja-JP" dirty="0" smtClean="0">
                <a:latin typeface="News Gothic MT"/>
                <a:ea typeface="ＭＳ Ｐゴシック" pitchFamily="34" charset="-128"/>
              </a:rPr>
              <a:t>Umesh Sisodia, CircuitSutra</a:t>
            </a:r>
          </a:p>
          <a:p>
            <a:pPr algn="ctr"/>
            <a:r>
              <a:rPr kumimoji="1" lang="en-US" altLang="ja-JP" sz="1600" dirty="0" smtClean="0">
                <a:latin typeface="News Gothic MT"/>
                <a:ea typeface="ＭＳ Ｐゴシック" pitchFamily="34" charset="-128"/>
              </a:rPr>
              <a:t>(usisodia@circuitsutra.com)</a:t>
            </a:r>
            <a:endParaRPr kumimoji="1" lang="en-US" altLang="ja-JP" sz="1600" dirty="0">
              <a:latin typeface="News Gothic MT"/>
              <a:ea typeface="ＭＳ Ｐゴシック" pitchFamily="34" charset="-128"/>
            </a:endParaRPr>
          </a:p>
          <a:p>
            <a:pPr algn="ctr"/>
            <a:endParaRPr kumimoji="1" lang="ja-JP" altLang="en-US" b="1" i="1">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590800" y="152400"/>
            <a:ext cx="6096000" cy="646113"/>
          </a:xfrm>
          <a:prstGeom prst="rect">
            <a:avLst/>
          </a:prstGeom>
          <a:noFill/>
          <a:ln w="9525">
            <a:noFill/>
            <a:miter lim="800000"/>
            <a:headEnd/>
            <a:tailEnd/>
          </a:ln>
        </p:spPr>
        <p:txBody>
          <a:bodyPr>
            <a:spAutoFit/>
          </a:bodyPr>
          <a:lstStyle/>
          <a:p>
            <a:pPr algn="ctr">
              <a:spcBef>
                <a:spcPct val="50000"/>
              </a:spcBef>
            </a:pPr>
            <a:r>
              <a:rPr lang="en-US" sz="3600" b="1">
                <a:solidFill>
                  <a:schemeClr val="bg1"/>
                </a:solidFill>
                <a:latin typeface="News Gothic MT" pitchFamily="32" charset="0"/>
                <a:ea typeface="ＭＳ Ｐゴシック" pitchFamily="34" charset="-128"/>
              </a:rPr>
              <a:t>Model Architecture</a:t>
            </a:r>
            <a:endParaRPr lang="en-US" sz="3600" b="1">
              <a:solidFill>
                <a:schemeClr val="bg1"/>
              </a:solidFill>
            </a:endParaRPr>
          </a:p>
        </p:txBody>
      </p:sp>
      <p:sp>
        <p:nvSpPr>
          <p:cNvPr id="11267" name="Text Box 5"/>
          <p:cNvSpPr txBox="1">
            <a:spLocks noChangeArrowheads="1"/>
          </p:cNvSpPr>
          <p:nvPr/>
        </p:nvSpPr>
        <p:spPr bwMode="auto">
          <a:xfrm>
            <a:off x="381000" y="838200"/>
            <a:ext cx="8763000" cy="1138238"/>
          </a:xfrm>
          <a:prstGeom prst="rect">
            <a:avLst/>
          </a:prstGeom>
          <a:noFill/>
          <a:ln w="9525">
            <a:noFill/>
            <a:miter lim="800000"/>
            <a:headEnd/>
            <a:tailEnd/>
          </a:ln>
        </p:spPr>
        <p:txBody>
          <a:bodyPr>
            <a:spAutoFit/>
          </a:bodyPr>
          <a:lstStyle/>
          <a:p>
            <a:pPr>
              <a:spcBef>
                <a:spcPct val="50000"/>
              </a:spcBef>
            </a:pPr>
            <a:r>
              <a:rPr lang="en-US" sz="3200" b="1"/>
              <a:t> </a:t>
            </a:r>
            <a:endParaRPr lang="en-US"/>
          </a:p>
          <a:p>
            <a:pPr>
              <a:spcBef>
                <a:spcPct val="50000"/>
              </a:spcBef>
            </a:pPr>
            <a:endParaRPr lang="en-US"/>
          </a:p>
        </p:txBody>
      </p:sp>
      <p:sp>
        <p:nvSpPr>
          <p:cNvPr id="11268" name="Line 78"/>
          <p:cNvSpPr>
            <a:spLocks noChangeShapeType="1"/>
          </p:cNvSpPr>
          <p:nvPr/>
        </p:nvSpPr>
        <p:spPr bwMode="auto">
          <a:xfrm>
            <a:off x="4800600" y="4953000"/>
            <a:ext cx="0" cy="0"/>
          </a:xfrm>
          <a:prstGeom prst="line">
            <a:avLst/>
          </a:prstGeom>
          <a:noFill/>
          <a:ln w="9525">
            <a:solidFill>
              <a:schemeClr val="tx1"/>
            </a:solidFill>
            <a:round/>
            <a:headEnd/>
            <a:tailEnd/>
          </a:ln>
        </p:spPr>
        <p:txBody>
          <a:bodyPr/>
          <a:lstStyle/>
          <a:p>
            <a:endParaRPr lang="en-IN"/>
          </a:p>
        </p:txBody>
      </p:sp>
      <p:sp>
        <p:nvSpPr>
          <p:cNvPr id="7173" name="Rectangle 82"/>
          <p:cNvSpPr>
            <a:spLocks noChangeArrowheads="1"/>
          </p:cNvSpPr>
          <p:nvPr/>
        </p:nvSpPr>
        <p:spPr bwMode="auto">
          <a:xfrm>
            <a:off x="228600" y="1219200"/>
            <a:ext cx="3733800" cy="3886200"/>
          </a:xfrm>
          <a:prstGeom prst="rect">
            <a:avLst/>
          </a:prstGeom>
          <a:solidFill>
            <a:schemeClr val="accent2">
              <a:lumMod val="60000"/>
              <a:lumOff val="40000"/>
            </a:schemeClr>
          </a:solidFill>
          <a:ln w="9525">
            <a:solidFill>
              <a:schemeClr val="tx1"/>
            </a:solidFill>
            <a:prstDash val="dashDot"/>
            <a:miter lim="800000"/>
            <a:headEnd/>
            <a:tailEnd/>
          </a:ln>
        </p:spPr>
        <p:txBody>
          <a:bodyPr wrap="none" anchor="ctr"/>
          <a:lstStyle/>
          <a:p>
            <a:pPr algn="ctr">
              <a:defRPr/>
            </a:pPr>
            <a:endParaRPr lang="en-US"/>
          </a:p>
        </p:txBody>
      </p:sp>
      <p:sp>
        <p:nvSpPr>
          <p:cNvPr id="11270" name="Text Box 63"/>
          <p:cNvSpPr txBox="1">
            <a:spLocks noChangeArrowheads="1"/>
          </p:cNvSpPr>
          <p:nvPr/>
        </p:nvSpPr>
        <p:spPr bwMode="auto">
          <a:xfrm>
            <a:off x="665163" y="1747838"/>
            <a:ext cx="1531937" cy="461962"/>
          </a:xfrm>
          <a:prstGeom prst="rect">
            <a:avLst/>
          </a:prstGeom>
          <a:noFill/>
          <a:ln w="9525">
            <a:noFill/>
            <a:miter lim="800000"/>
            <a:headEnd/>
            <a:tailEnd/>
          </a:ln>
        </p:spPr>
        <p:txBody>
          <a:bodyPr>
            <a:spAutoFit/>
          </a:bodyPr>
          <a:lstStyle/>
          <a:p>
            <a:pPr>
              <a:spcBef>
                <a:spcPct val="50000"/>
              </a:spcBef>
            </a:pPr>
            <a:r>
              <a:rPr lang="en-US" b="1">
                <a:latin typeface="News Gothic MT" pitchFamily="32" charset="0"/>
              </a:rPr>
              <a:t>Wrapper</a:t>
            </a:r>
          </a:p>
        </p:txBody>
      </p:sp>
      <p:sp>
        <p:nvSpPr>
          <p:cNvPr id="7237" name="Rectangle 60"/>
          <p:cNvSpPr>
            <a:spLocks noChangeArrowheads="1"/>
          </p:cNvSpPr>
          <p:nvPr/>
        </p:nvSpPr>
        <p:spPr bwMode="auto">
          <a:xfrm>
            <a:off x="457200" y="1676400"/>
            <a:ext cx="3200400" cy="2362200"/>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defRPr/>
            </a:pPr>
            <a:r>
              <a:rPr lang="en-US" sz="1800" b="1" dirty="0">
                <a:latin typeface="News Gothic MT"/>
              </a:rPr>
              <a:t>Wrapper</a:t>
            </a:r>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p:txBody>
      </p:sp>
      <p:sp>
        <p:nvSpPr>
          <p:cNvPr id="7229" name="Rectangle 61"/>
          <p:cNvSpPr>
            <a:spLocks noChangeArrowheads="1"/>
          </p:cNvSpPr>
          <p:nvPr/>
        </p:nvSpPr>
        <p:spPr bwMode="auto">
          <a:xfrm>
            <a:off x="685800" y="2286000"/>
            <a:ext cx="2667000" cy="8382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defRPr/>
            </a:pPr>
            <a:r>
              <a:rPr lang="en-US" sz="1800" dirty="0">
                <a:latin typeface="News Gothic MT"/>
              </a:rPr>
              <a:t>Core </a:t>
            </a:r>
          </a:p>
          <a:p>
            <a:pPr algn="ctr">
              <a:defRPr/>
            </a:pPr>
            <a:r>
              <a:rPr lang="en-US" sz="1800" dirty="0">
                <a:latin typeface="News Gothic MT"/>
              </a:rPr>
              <a:t>(Functional model)</a:t>
            </a:r>
          </a:p>
        </p:txBody>
      </p:sp>
      <p:sp>
        <p:nvSpPr>
          <p:cNvPr id="7230" name="Rectangle 62"/>
          <p:cNvSpPr>
            <a:spLocks noChangeArrowheads="1"/>
          </p:cNvSpPr>
          <p:nvPr/>
        </p:nvSpPr>
        <p:spPr bwMode="auto">
          <a:xfrm>
            <a:off x="685800" y="3429000"/>
            <a:ext cx="2667000" cy="609600"/>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defRPr/>
            </a:pPr>
            <a:r>
              <a:rPr lang="en-US" sz="1800" dirty="0">
                <a:latin typeface="News Gothic MT"/>
              </a:rPr>
              <a:t>Communication</a:t>
            </a:r>
          </a:p>
        </p:txBody>
      </p:sp>
      <p:grpSp>
        <p:nvGrpSpPr>
          <p:cNvPr id="2" name="Group 16"/>
          <p:cNvGrpSpPr/>
          <p:nvPr/>
        </p:nvGrpSpPr>
        <p:grpSpPr bwMode="auto">
          <a:xfrm rot="10800000">
            <a:off x="1905000" y="4038600"/>
            <a:ext cx="379373" cy="226275"/>
            <a:chOff x="1266825" y="6457950"/>
            <a:chExt cx="314325" cy="200025"/>
          </a:xfrm>
          <a:solidFill>
            <a:schemeClr val="accent2">
              <a:lumMod val="75000"/>
            </a:schemeClr>
          </a:solidFill>
        </p:grpSpPr>
        <p:sp>
          <p:nvSpPr>
            <p:cNvPr id="76" name="Rectangle 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77"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3" name="Group 83"/>
          <p:cNvGrpSpPr>
            <a:grpSpLocks/>
          </p:cNvGrpSpPr>
          <p:nvPr/>
        </p:nvGrpSpPr>
        <p:grpSpPr bwMode="auto">
          <a:xfrm>
            <a:off x="3962400" y="1219200"/>
            <a:ext cx="4572000" cy="3886200"/>
            <a:chOff x="4267200" y="2743200"/>
            <a:chExt cx="4572000" cy="3886200"/>
          </a:xfrm>
        </p:grpSpPr>
        <p:sp>
          <p:nvSpPr>
            <p:cNvPr id="11377" name="Text Box 113"/>
            <p:cNvSpPr txBox="1">
              <a:spLocks noChangeArrowheads="1"/>
            </p:cNvSpPr>
            <p:nvPr/>
          </p:nvSpPr>
          <p:spPr bwMode="auto">
            <a:xfrm>
              <a:off x="4724400" y="4038600"/>
              <a:ext cx="4114800" cy="1569660"/>
            </a:xfrm>
            <a:prstGeom prst="rect">
              <a:avLst/>
            </a:prstGeom>
            <a:noFill/>
            <a:ln w="9525">
              <a:noFill/>
              <a:miter lim="800000"/>
              <a:headEnd/>
              <a:tailEnd/>
            </a:ln>
          </p:spPr>
          <p:txBody>
            <a:bodyPr>
              <a:spAutoFit/>
            </a:bodyPr>
            <a:lstStyle/>
            <a:p>
              <a:pPr>
                <a:spcBef>
                  <a:spcPct val="50000"/>
                </a:spcBef>
              </a:pPr>
              <a:r>
                <a:rPr lang="en-US" u="sng">
                  <a:latin typeface="News Gothic MT" pitchFamily="32" charset="0"/>
                </a:rPr>
                <a:t>Cycle Accurate Model</a:t>
              </a:r>
            </a:p>
            <a:p>
              <a:pPr>
                <a:spcBef>
                  <a:spcPct val="50000"/>
                </a:spcBef>
              </a:pPr>
              <a:r>
                <a:rPr lang="en-US" sz="1800">
                  <a:latin typeface="News Gothic MT" pitchFamily="32" charset="0"/>
                </a:rPr>
                <a:t>Non blocking interface (AT)</a:t>
              </a:r>
            </a:p>
            <a:p>
              <a:pPr>
                <a:spcBef>
                  <a:spcPct val="50000"/>
                </a:spcBef>
              </a:pPr>
              <a:r>
                <a:rPr lang="en-US" sz="1800">
                  <a:latin typeface="News Gothic MT" pitchFamily="32" charset="0"/>
                </a:rPr>
                <a:t>TLM2.0 extended for Bus specific protocol</a:t>
              </a:r>
            </a:p>
          </p:txBody>
        </p:sp>
        <p:sp>
          <p:nvSpPr>
            <p:cNvPr id="11378" name="AutoShape 438"/>
            <p:cNvSpPr>
              <a:spLocks/>
            </p:cNvSpPr>
            <p:nvPr/>
          </p:nvSpPr>
          <p:spPr bwMode="auto">
            <a:xfrm>
              <a:off x="4267200" y="2743200"/>
              <a:ext cx="533400" cy="3886200"/>
            </a:xfrm>
            <a:prstGeom prst="rightBrace">
              <a:avLst>
                <a:gd name="adj1" fmla="val 59534"/>
                <a:gd name="adj2" fmla="val 50000"/>
              </a:avLst>
            </a:prstGeom>
            <a:noFill/>
            <a:ln w="9525">
              <a:solidFill>
                <a:schemeClr val="tx1"/>
              </a:solidFill>
              <a:round/>
              <a:headEnd/>
              <a:tailEnd/>
            </a:ln>
          </p:spPr>
          <p:txBody>
            <a:bodyPr wrap="none" anchor="ctr"/>
            <a:lstStyle/>
            <a:p>
              <a:endParaRPr lang="en-IN"/>
            </a:p>
          </p:txBody>
        </p:sp>
      </p:grpSp>
      <p:grpSp>
        <p:nvGrpSpPr>
          <p:cNvPr id="4" name="Group 84"/>
          <p:cNvGrpSpPr>
            <a:grpSpLocks/>
          </p:cNvGrpSpPr>
          <p:nvPr/>
        </p:nvGrpSpPr>
        <p:grpSpPr bwMode="auto">
          <a:xfrm>
            <a:off x="4191000" y="1676400"/>
            <a:ext cx="4648200" cy="2590800"/>
            <a:chOff x="4191000" y="1676400"/>
            <a:chExt cx="4648200" cy="2590800"/>
          </a:xfrm>
        </p:grpSpPr>
        <p:sp>
          <p:nvSpPr>
            <p:cNvPr id="11375" name="AutoShape 438"/>
            <p:cNvSpPr>
              <a:spLocks/>
            </p:cNvSpPr>
            <p:nvPr/>
          </p:nvSpPr>
          <p:spPr bwMode="auto">
            <a:xfrm>
              <a:off x="4191000" y="1676400"/>
              <a:ext cx="533400" cy="2590800"/>
            </a:xfrm>
            <a:prstGeom prst="rightBrace">
              <a:avLst>
                <a:gd name="adj1" fmla="val 59522"/>
                <a:gd name="adj2" fmla="val 50000"/>
              </a:avLst>
            </a:prstGeom>
            <a:noFill/>
            <a:ln w="9525">
              <a:solidFill>
                <a:schemeClr val="tx1"/>
              </a:solidFill>
              <a:round/>
              <a:headEnd/>
              <a:tailEnd/>
            </a:ln>
          </p:spPr>
          <p:txBody>
            <a:bodyPr wrap="none" anchor="ctr"/>
            <a:lstStyle/>
            <a:p>
              <a:endParaRPr lang="en-IN"/>
            </a:p>
          </p:txBody>
        </p:sp>
        <p:sp>
          <p:nvSpPr>
            <p:cNvPr id="11376" name="Text Box 113"/>
            <p:cNvSpPr txBox="1">
              <a:spLocks noChangeArrowheads="1"/>
            </p:cNvSpPr>
            <p:nvPr/>
          </p:nvSpPr>
          <p:spPr bwMode="auto">
            <a:xfrm>
              <a:off x="4724400" y="2362200"/>
              <a:ext cx="4114800" cy="1292662"/>
            </a:xfrm>
            <a:prstGeom prst="rect">
              <a:avLst/>
            </a:prstGeom>
            <a:noFill/>
            <a:ln w="9525">
              <a:noFill/>
              <a:miter lim="800000"/>
              <a:headEnd/>
              <a:tailEnd/>
            </a:ln>
          </p:spPr>
          <p:txBody>
            <a:bodyPr>
              <a:spAutoFit/>
            </a:bodyPr>
            <a:lstStyle/>
            <a:p>
              <a:pPr>
                <a:spcBef>
                  <a:spcPct val="50000"/>
                </a:spcBef>
              </a:pPr>
              <a:r>
                <a:rPr lang="en-US" u="sng">
                  <a:latin typeface="News Gothic MT" pitchFamily="32" charset="0"/>
                </a:rPr>
                <a:t>TLM2.0 Compliant Model</a:t>
              </a:r>
            </a:p>
            <a:p>
              <a:pPr>
                <a:spcBef>
                  <a:spcPct val="50000"/>
                </a:spcBef>
              </a:pPr>
              <a:r>
                <a:rPr lang="en-US" sz="1800">
                  <a:latin typeface="News Gothic MT" pitchFamily="32" charset="0"/>
                </a:rPr>
                <a:t>Blocking Interface (LT / UT) </a:t>
              </a:r>
            </a:p>
            <a:p>
              <a:pPr>
                <a:spcBef>
                  <a:spcPct val="50000"/>
                </a:spcBef>
              </a:pPr>
              <a:r>
                <a:rPr lang="en-US" sz="1800">
                  <a:latin typeface="News Gothic MT" pitchFamily="32" charset="0"/>
                </a:rPr>
                <a:t>Non blocking interface (AT)</a:t>
              </a:r>
            </a:p>
          </p:txBody>
        </p:sp>
      </p:grpSp>
      <p:sp>
        <p:nvSpPr>
          <p:cNvPr id="11277" name="TextBox 41"/>
          <p:cNvSpPr txBox="1">
            <a:spLocks noChangeArrowheads="1"/>
          </p:cNvSpPr>
          <p:nvPr/>
        </p:nvSpPr>
        <p:spPr bwMode="auto">
          <a:xfrm>
            <a:off x="2514600" y="4191000"/>
            <a:ext cx="1219200" cy="246063"/>
          </a:xfrm>
          <a:prstGeom prst="rect">
            <a:avLst/>
          </a:prstGeom>
          <a:noFill/>
          <a:ln w="9525">
            <a:noFill/>
            <a:miter lim="800000"/>
            <a:headEnd/>
            <a:tailEnd/>
          </a:ln>
        </p:spPr>
        <p:txBody>
          <a:bodyPr>
            <a:spAutoFit/>
          </a:bodyPr>
          <a:lstStyle/>
          <a:p>
            <a:r>
              <a:rPr lang="en-US" sz="1000">
                <a:latin typeface="News Gothic MT" pitchFamily="32" charset="0"/>
              </a:rPr>
              <a:t>TLM2.0 Socket</a:t>
            </a:r>
            <a:endParaRPr lang="en-IN" sz="1000">
              <a:latin typeface="News Gothic MT" pitchFamily="32" charset="0"/>
            </a:endParaRPr>
          </a:p>
        </p:txBody>
      </p:sp>
      <p:grpSp>
        <p:nvGrpSpPr>
          <p:cNvPr id="5" name="Group 45"/>
          <p:cNvGrpSpPr>
            <a:grpSpLocks/>
          </p:cNvGrpSpPr>
          <p:nvPr/>
        </p:nvGrpSpPr>
        <p:grpSpPr bwMode="auto">
          <a:xfrm>
            <a:off x="914400" y="4267200"/>
            <a:ext cx="3581400" cy="1219200"/>
            <a:chOff x="3429000" y="5410200"/>
            <a:chExt cx="3581400" cy="1219200"/>
          </a:xfrm>
        </p:grpSpPr>
        <p:grpSp>
          <p:nvGrpSpPr>
            <p:cNvPr id="11365" name="Group 43"/>
            <p:cNvGrpSpPr>
              <a:grpSpLocks/>
            </p:cNvGrpSpPr>
            <p:nvPr/>
          </p:nvGrpSpPr>
          <p:grpSpPr bwMode="auto">
            <a:xfrm>
              <a:off x="3429000" y="5410200"/>
              <a:ext cx="2286000" cy="1219200"/>
              <a:chOff x="4191000" y="5334000"/>
              <a:chExt cx="2286000" cy="1219200"/>
            </a:xfrm>
          </p:grpSpPr>
          <p:grpSp>
            <p:nvGrpSpPr>
              <p:cNvPr id="11367" name="Group 94"/>
              <p:cNvGrpSpPr>
                <a:grpSpLocks/>
              </p:cNvGrpSpPr>
              <p:nvPr/>
            </p:nvGrpSpPr>
            <p:grpSpPr bwMode="auto">
              <a:xfrm>
                <a:off x="4191000" y="5561806"/>
                <a:ext cx="2286000" cy="760413"/>
                <a:chOff x="1219200" y="5943600"/>
                <a:chExt cx="2286000" cy="759675"/>
              </a:xfrm>
            </p:grpSpPr>
            <p:sp>
              <p:nvSpPr>
                <p:cNvPr id="11370" name="Rectangle 480"/>
                <p:cNvSpPr>
                  <a:spLocks noChangeArrowheads="1"/>
                </p:cNvSpPr>
                <p:nvPr/>
              </p:nvSpPr>
              <p:spPr bwMode="auto">
                <a:xfrm>
                  <a:off x="1219200" y="6124575"/>
                  <a:ext cx="2286000" cy="381000"/>
                </a:xfrm>
                <a:prstGeom prst="rect">
                  <a:avLst/>
                </a:prstGeom>
                <a:solidFill>
                  <a:srgbClr val="99CCFF"/>
                </a:solidFill>
                <a:ln w="9525">
                  <a:solidFill>
                    <a:schemeClr val="tx1"/>
                  </a:solidFill>
                  <a:miter lim="800000"/>
                  <a:headEnd/>
                  <a:tailEnd/>
                </a:ln>
              </p:spPr>
              <p:txBody>
                <a:bodyPr wrap="none" anchor="ctr"/>
                <a:lstStyle/>
                <a:p>
                  <a:pPr algn="ctr"/>
                  <a:r>
                    <a:rPr lang="en-US" sz="1800" b="1">
                      <a:latin typeface="News Gothic MT" pitchFamily="32" charset="0"/>
                    </a:rPr>
                    <a:t>Adaptor (PV – CA)</a:t>
                  </a:r>
                </a:p>
              </p:txBody>
            </p:sp>
            <p:grpSp>
              <p:nvGrpSpPr>
                <p:cNvPr id="11371" name="Group 15"/>
                <p:cNvGrpSpPr>
                  <a:grpSpLocks/>
                </p:cNvGrpSpPr>
                <p:nvPr/>
              </p:nvGrpSpPr>
              <p:grpSpPr bwMode="auto">
                <a:xfrm>
                  <a:off x="2209799" y="5943600"/>
                  <a:ext cx="379373" cy="226275"/>
                  <a:chOff x="1266824" y="6457950"/>
                  <a:chExt cx="314325" cy="200025"/>
                </a:xfrm>
              </p:grpSpPr>
              <p:sp>
                <p:nvSpPr>
                  <p:cNvPr id="11373" name="Rectangle 13"/>
                  <p:cNvSpPr>
                    <a:spLocks noChangeArrowheads="1"/>
                  </p:cNvSpPr>
                  <p:nvPr/>
                </p:nvSpPr>
                <p:spPr bwMode="auto">
                  <a:xfrm>
                    <a:off x="1266824"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11374"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grpSp>
              <p:nvGrpSpPr>
                <p:cNvPr id="9" name="Group 16"/>
                <p:cNvGrpSpPr/>
                <p:nvPr/>
              </p:nvGrpSpPr>
              <p:grpSpPr bwMode="auto">
                <a:xfrm rot="10800000">
                  <a:off x="2209800" y="6477000"/>
                  <a:ext cx="379373" cy="226275"/>
                  <a:chOff x="1266824" y="6457950"/>
                  <a:chExt cx="314325" cy="200025"/>
                </a:xfrm>
                <a:solidFill>
                  <a:schemeClr val="accent1">
                    <a:lumMod val="50000"/>
                  </a:schemeClr>
                </a:solidFill>
              </p:grpSpPr>
              <p:sp>
                <p:nvSpPr>
                  <p:cNvPr id="91" name="Rectangle 17"/>
                  <p:cNvSpPr/>
                  <p:nvPr/>
                </p:nvSpPr>
                <p:spPr bwMode="auto">
                  <a:xfrm>
                    <a:off x="1266824"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2"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cxnSp>
            <p:nvCxnSpPr>
              <p:cNvPr id="35" name="Straight Arrow Connector 34"/>
              <p:cNvCxnSpPr/>
              <p:nvPr/>
            </p:nvCxnSpPr>
            <p:spPr>
              <a:xfrm rot="5400000">
                <a:off x="5218907" y="5447506"/>
                <a:ext cx="228600" cy="1587"/>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5220494" y="6438106"/>
                <a:ext cx="2286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sp>
          <p:nvSpPr>
            <p:cNvPr id="11366" name="TextBox 44"/>
            <p:cNvSpPr txBox="1">
              <a:spLocks noChangeArrowheads="1"/>
            </p:cNvSpPr>
            <p:nvPr/>
          </p:nvSpPr>
          <p:spPr bwMode="auto">
            <a:xfrm>
              <a:off x="4953000" y="6324600"/>
              <a:ext cx="2057400" cy="276999"/>
            </a:xfrm>
            <a:prstGeom prst="rect">
              <a:avLst/>
            </a:prstGeom>
            <a:noFill/>
            <a:ln w="9525">
              <a:noFill/>
              <a:miter lim="800000"/>
              <a:headEnd/>
              <a:tailEnd/>
            </a:ln>
          </p:spPr>
          <p:txBody>
            <a:bodyPr>
              <a:spAutoFit/>
            </a:bodyPr>
            <a:lstStyle/>
            <a:p>
              <a:r>
                <a:rPr lang="en-US" sz="1200">
                  <a:latin typeface="News Gothic MT" pitchFamily="32" charset="0"/>
                </a:rPr>
                <a:t>CA  TLM Socket</a:t>
              </a:r>
            </a:p>
          </p:txBody>
        </p:sp>
      </p:grpSp>
      <p:grpSp>
        <p:nvGrpSpPr>
          <p:cNvPr id="10" name="Group 77"/>
          <p:cNvGrpSpPr>
            <a:grpSpLocks/>
          </p:cNvGrpSpPr>
          <p:nvPr/>
        </p:nvGrpSpPr>
        <p:grpSpPr bwMode="auto">
          <a:xfrm>
            <a:off x="914400" y="4267200"/>
            <a:ext cx="3810000" cy="1220788"/>
            <a:chOff x="3048000" y="5334000"/>
            <a:chExt cx="3810000" cy="1219994"/>
          </a:xfrm>
        </p:grpSpPr>
        <p:cxnSp>
          <p:nvCxnSpPr>
            <p:cNvPr id="51" name="Straight Arrow Connector 50"/>
            <p:cNvCxnSpPr/>
            <p:nvPr/>
          </p:nvCxnSpPr>
          <p:spPr>
            <a:xfrm rot="5400000">
              <a:off x="4077568" y="5447432"/>
              <a:ext cx="228451"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1348" name="Group 71"/>
            <p:cNvGrpSpPr>
              <a:grpSpLocks/>
            </p:cNvGrpSpPr>
            <p:nvPr/>
          </p:nvGrpSpPr>
          <p:grpSpPr bwMode="auto">
            <a:xfrm>
              <a:off x="3048000" y="5562600"/>
              <a:ext cx="3810000" cy="991394"/>
              <a:chOff x="5181600" y="5028406"/>
              <a:chExt cx="3810000" cy="991394"/>
            </a:xfrm>
          </p:grpSpPr>
          <p:sp>
            <p:nvSpPr>
              <p:cNvPr id="11349" name="TextBox 48"/>
              <p:cNvSpPr txBox="1">
                <a:spLocks noChangeArrowheads="1"/>
              </p:cNvSpPr>
              <p:nvPr/>
            </p:nvSpPr>
            <p:spPr bwMode="auto">
              <a:xfrm>
                <a:off x="7391400" y="5715000"/>
                <a:ext cx="1600200" cy="276999"/>
              </a:xfrm>
              <a:prstGeom prst="rect">
                <a:avLst/>
              </a:prstGeom>
              <a:noFill/>
              <a:ln w="9525">
                <a:noFill/>
                <a:miter lim="800000"/>
                <a:headEnd/>
                <a:tailEnd/>
              </a:ln>
            </p:spPr>
            <p:txBody>
              <a:bodyPr>
                <a:spAutoFit/>
              </a:bodyPr>
              <a:lstStyle/>
              <a:p>
                <a:r>
                  <a:rPr lang="en-US" sz="1200">
                    <a:latin typeface="News Gothic MT" pitchFamily="32" charset="0"/>
                  </a:rPr>
                  <a:t> Pin level interface</a:t>
                </a:r>
              </a:p>
            </p:txBody>
          </p:sp>
          <p:grpSp>
            <p:nvGrpSpPr>
              <p:cNvPr id="11350" name="Group 70"/>
              <p:cNvGrpSpPr>
                <a:grpSpLocks/>
              </p:cNvGrpSpPr>
              <p:nvPr/>
            </p:nvGrpSpPr>
            <p:grpSpPr bwMode="auto">
              <a:xfrm>
                <a:off x="5181600" y="5028406"/>
                <a:ext cx="2286000" cy="991394"/>
                <a:chOff x="5181600" y="5028406"/>
                <a:chExt cx="2286000" cy="991394"/>
              </a:xfrm>
            </p:grpSpPr>
            <p:grpSp>
              <p:nvGrpSpPr>
                <p:cNvPr id="11351" name="Group 15"/>
                <p:cNvGrpSpPr>
                  <a:grpSpLocks/>
                </p:cNvGrpSpPr>
                <p:nvPr/>
              </p:nvGrpSpPr>
              <p:grpSpPr bwMode="auto">
                <a:xfrm>
                  <a:off x="6172199" y="5028406"/>
                  <a:ext cx="379373" cy="226495"/>
                  <a:chOff x="1266824" y="6457950"/>
                  <a:chExt cx="314325" cy="200025"/>
                </a:xfrm>
              </p:grpSpPr>
              <p:sp>
                <p:nvSpPr>
                  <p:cNvPr id="11363" name="Rectangle 13"/>
                  <p:cNvSpPr>
                    <a:spLocks noChangeArrowheads="1"/>
                  </p:cNvSpPr>
                  <p:nvPr/>
                </p:nvSpPr>
                <p:spPr bwMode="auto">
                  <a:xfrm>
                    <a:off x="1266824"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11364"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sp>
              <p:nvSpPr>
                <p:cNvPr id="11352" name="Rectangle 480"/>
                <p:cNvSpPr>
                  <a:spLocks noChangeArrowheads="1"/>
                </p:cNvSpPr>
                <p:nvPr/>
              </p:nvSpPr>
              <p:spPr bwMode="auto">
                <a:xfrm>
                  <a:off x="5181600" y="5209557"/>
                  <a:ext cx="2286000" cy="381370"/>
                </a:xfrm>
                <a:prstGeom prst="rect">
                  <a:avLst/>
                </a:prstGeom>
                <a:solidFill>
                  <a:srgbClr val="99CCFF"/>
                </a:solidFill>
                <a:ln w="9525">
                  <a:solidFill>
                    <a:schemeClr val="tx1"/>
                  </a:solidFill>
                  <a:miter lim="800000"/>
                  <a:headEnd/>
                  <a:tailEnd/>
                </a:ln>
              </p:spPr>
              <p:txBody>
                <a:bodyPr wrap="none" anchor="ctr"/>
                <a:lstStyle/>
                <a:p>
                  <a:pPr algn="ctr"/>
                  <a:r>
                    <a:rPr lang="en-US" sz="1800" b="1">
                      <a:latin typeface="News Gothic MT" pitchFamily="32" charset="0"/>
                    </a:rPr>
                    <a:t>Adaptor (PV – BS)</a:t>
                  </a:r>
                </a:p>
              </p:txBody>
            </p:sp>
            <p:grpSp>
              <p:nvGrpSpPr>
                <p:cNvPr id="11353" name="Group 68"/>
                <p:cNvGrpSpPr>
                  <a:grpSpLocks/>
                </p:cNvGrpSpPr>
                <p:nvPr/>
              </p:nvGrpSpPr>
              <p:grpSpPr bwMode="auto">
                <a:xfrm>
                  <a:off x="5334000" y="5562600"/>
                  <a:ext cx="1448594" cy="457200"/>
                  <a:chOff x="5334000" y="5562600"/>
                  <a:chExt cx="1448594" cy="457200"/>
                </a:xfrm>
              </p:grpSpPr>
              <p:cxnSp>
                <p:nvCxnSpPr>
                  <p:cNvPr id="52" name="Straight Arrow Connector 51"/>
                  <p:cNvCxnSpPr/>
                  <p:nvPr/>
                </p:nvCxnSpPr>
                <p:spPr>
                  <a:xfrm rot="5400000">
                    <a:off x="51063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52587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5400000">
                    <a:off x="54111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55635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57159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59445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60969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6200000">
                    <a:off x="6401742" y="5790554"/>
                    <a:ext cx="456903"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a:off x="6554936" y="5789760"/>
                    <a:ext cx="456903" cy="3175"/>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grpSp>
        </p:grpSp>
      </p:grpSp>
      <p:grpSp>
        <p:nvGrpSpPr>
          <p:cNvPr id="15" name="Group 83"/>
          <p:cNvGrpSpPr>
            <a:grpSpLocks/>
          </p:cNvGrpSpPr>
          <p:nvPr/>
        </p:nvGrpSpPr>
        <p:grpSpPr bwMode="auto">
          <a:xfrm>
            <a:off x="3962400" y="1219200"/>
            <a:ext cx="4572000" cy="3886200"/>
            <a:chOff x="4267200" y="2743200"/>
            <a:chExt cx="4572000" cy="3886200"/>
          </a:xfrm>
        </p:grpSpPr>
        <p:sp>
          <p:nvSpPr>
            <p:cNvPr id="11345" name="Text Box 113"/>
            <p:cNvSpPr txBox="1">
              <a:spLocks noChangeArrowheads="1"/>
            </p:cNvSpPr>
            <p:nvPr/>
          </p:nvSpPr>
          <p:spPr bwMode="auto">
            <a:xfrm>
              <a:off x="4724400" y="4038600"/>
              <a:ext cx="4114800" cy="1292662"/>
            </a:xfrm>
            <a:prstGeom prst="rect">
              <a:avLst/>
            </a:prstGeom>
            <a:noFill/>
            <a:ln w="9525">
              <a:noFill/>
              <a:miter lim="800000"/>
              <a:headEnd/>
              <a:tailEnd/>
            </a:ln>
          </p:spPr>
          <p:txBody>
            <a:bodyPr>
              <a:spAutoFit/>
            </a:bodyPr>
            <a:lstStyle/>
            <a:p>
              <a:pPr>
                <a:spcBef>
                  <a:spcPct val="50000"/>
                </a:spcBef>
              </a:pPr>
              <a:r>
                <a:rPr lang="en-US" u="sng">
                  <a:latin typeface="News Gothic MT" pitchFamily="32" charset="0"/>
                </a:rPr>
                <a:t>Bus Signal Interface</a:t>
              </a:r>
            </a:p>
            <a:p>
              <a:pPr>
                <a:spcBef>
                  <a:spcPct val="50000"/>
                </a:spcBef>
              </a:pPr>
              <a:r>
                <a:rPr lang="en-US" sz="1800">
                  <a:latin typeface="News Gothic MT" pitchFamily="32" charset="0"/>
                </a:rPr>
                <a:t>Can connect to the RTL </a:t>
              </a:r>
            </a:p>
            <a:p>
              <a:pPr>
                <a:spcBef>
                  <a:spcPct val="50000"/>
                </a:spcBef>
              </a:pPr>
              <a:r>
                <a:rPr lang="en-US" sz="1800">
                  <a:latin typeface="News Gothic MT" pitchFamily="32" charset="0"/>
                </a:rPr>
                <a:t>Pin interface is specific to a bus</a:t>
              </a:r>
            </a:p>
          </p:txBody>
        </p:sp>
        <p:sp>
          <p:nvSpPr>
            <p:cNvPr id="11346" name="AutoShape 438"/>
            <p:cNvSpPr>
              <a:spLocks/>
            </p:cNvSpPr>
            <p:nvPr/>
          </p:nvSpPr>
          <p:spPr bwMode="auto">
            <a:xfrm>
              <a:off x="4267200" y="2743200"/>
              <a:ext cx="533400" cy="3886200"/>
            </a:xfrm>
            <a:prstGeom prst="rightBrace">
              <a:avLst>
                <a:gd name="adj1" fmla="val 59534"/>
                <a:gd name="adj2" fmla="val 50000"/>
              </a:avLst>
            </a:prstGeom>
            <a:noFill/>
            <a:ln w="9525">
              <a:solidFill>
                <a:schemeClr val="tx1"/>
              </a:solidFill>
              <a:round/>
              <a:headEnd/>
              <a:tailEnd/>
            </a:ln>
          </p:spPr>
          <p:txBody>
            <a:bodyPr wrap="none" anchor="ctr"/>
            <a:lstStyle/>
            <a:p>
              <a:endParaRPr lang="en-IN"/>
            </a:p>
          </p:txBody>
        </p:sp>
      </p:grpSp>
      <p:grpSp>
        <p:nvGrpSpPr>
          <p:cNvPr id="16" name="Group 119"/>
          <p:cNvGrpSpPr>
            <a:grpSpLocks/>
          </p:cNvGrpSpPr>
          <p:nvPr/>
        </p:nvGrpSpPr>
        <p:grpSpPr bwMode="auto">
          <a:xfrm>
            <a:off x="914400" y="4267200"/>
            <a:ext cx="3810000" cy="1589088"/>
            <a:chOff x="5334000" y="5029200"/>
            <a:chExt cx="3810000" cy="1588532"/>
          </a:xfrm>
        </p:grpSpPr>
        <p:grpSp>
          <p:nvGrpSpPr>
            <p:cNvPr id="11325" name="Group 99"/>
            <p:cNvGrpSpPr>
              <a:grpSpLocks/>
            </p:cNvGrpSpPr>
            <p:nvPr/>
          </p:nvGrpSpPr>
          <p:grpSpPr bwMode="auto">
            <a:xfrm>
              <a:off x="5334000" y="5029200"/>
              <a:ext cx="3810000" cy="1219994"/>
              <a:chOff x="3048000" y="5334000"/>
              <a:chExt cx="3810000" cy="1219994"/>
            </a:xfrm>
          </p:grpSpPr>
          <p:cxnSp>
            <p:nvCxnSpPr>
              <p:cNvPr id="101" name="Straight Arrow Connector 100"/>
              <p:cNvCxnSpPr/>
              <p:nvPr/>
            </p:nvCxnSpPr>
            <p:spPr>
              <a:xfrm rot="5400000">
                <a:off x="4077534" y="5447466"/>
                <a:ext cx="22852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1328" name="Group 71"/>
              <p:cNvGrpSpPr>
                <a:grpSpLocks/>
              </p:cNvGrpSpPr>
              <p:nvPr/>
            </p:nvGrpSpPr>
            <p:grpSpPr bwMode="auto">
              <a:xfrm>
                <a:off x="3048000" y="5562600"/>
                <a:ext cx="3810000" cy="991394"/>
                <a:chOff x="5181600" y="5028406"/>
                <a:chExt cx="3810000" cy="991394"/>
              </a:xfrm>
            </p:grpSpPr>
            <p:sp>
              <p:nvSpPr>
                <p:cNvPr id="11329" name="TextBox 102"/>
                <p:cNvSpPr txBox="1">
                  <a:spLocks noChangeArrowheads="1"/>
                </p:cNvSpPr>
                <p:nvPr/>
              </p:nvSpPr>
              <p:spPr bwMode="auto">
                <a:xfrm>
                  <a:off x="7391400" y="5715000"/>
                  <a:ext cx="1600200" cy="276999"/>
                </a:xfrm>
                <a:prstGeom prst="rect">
                  <a:avLst/>
                </a:prstGeom>
                <a:noFill/>
                <a:ln w="9525">
                  <a:noFill/>
                  <a:miter lim="800000"/>
                  <a:headEnd/>
                  <a:tailEnd/>
                </a:ln>
              </p:spPr>
              <p:txBody>
                <a:bodyPr>
                  <a:spAutoFit/>
                </a:bodyPr>
                <a:lstStyle/>
                <a:p>
                  <a:r>
                    <a:rPr lang="en-US" sz="1200">
                      <a:latin typeface="News Gothic MT" pitchFamily="32" charset="0"/>
                    </a:rPr>
                    <a:t> Pin level interface</a:t>
                  </a:r>
                </a:p>
              </p:txBody>
            </p:sp>
            <p:grpSp>
              <p:nvGrpSpPr>
                <p:cNvPr id="11330" name="Group 70"/>
                <p:cNvGrpSpPr>
                  <a:grpSpLocks/>
                </p:cNvGrpSpPr>
                <p:nvPr/>
              </p:nvGrpSpPr>
              <p:grpSpPr bwMode="auto">
                <a:xfrm>
                  <a:off x="5181600" y="5028406"/>
                  <a:ext cx="2286000" cy="991394"/>
                  <a:chOff x="5181600" y="5028406"/>
                  <a:chExt cx="2286000" cy="991394"/>
                </a:xfrm>
              </p:grpSpPr>
              <p:grpSp>
                <p:nvGrpSpPr>
                  <p:cNvPr id="11331" name="Group 15"/>
                  <p:cNvGrpSpPr>
                    <a:grpSpLocks/>
                  </p:cNvGrpSpPr>
                  <p:nvPr/>
                </p:nvGrpSpPr>
                <p:grpSpPr bwMode="auto">
                  <a:xfrm>
                    <a:off x="6172199" y="5028406"/>
                    <a:ext cx="379373" cy="226495"/>
                    <a:chOff x="1266824" y="6457950"/>
                    <a:chExt cx="314325" cy="200025"/>
                  </a:xfrm>
                </p:grpSpPr>
                <p:sp>
                  <p:nvSpPr>
                    <p:cNvPr id="11343" name="Rectangle 13"/>
                    <p:cNvSpPr>
                      <a:spLocks noChangeArrowheads="1"/>
                    </p:cNvSpPr>
                    <p:nvPr/>
                  </p:nvSpPr>
                  <p:spPr bwMode="auto">
                    <a:xfrm>
                      <a:off x="1266824"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11344"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sp>
                <p:nvSpPr>
                  <p:cNvPr id="106" name="Rectangle 480"/>
                  <p:cNvSpPr>
                    <a:spLocks noChangeArrowheads="1"/>
                  </p:cNvSpPr>
                  <p:nvPr/>
                </p:nvSpPr>
                <p:spPr bwMode="auto">
                  <a:xfrm>
                    <a:off x="5181600" y="5209238"/>
                    <a:ext cx="2286000" cy="382454"/>
                  </a:xfrm>
                  <a:prstGeom prst="rect">
                    <a:avLst/>
                  </a:prstGeom>
                  <a:solidFill>
                    <a:schemeClr val="accent5">
                      <a:lumMod val="60000"/>
                      <a:lumOff val="40000"/>
                    </a:schemeClr>
                  </a:solidFill>
                  <a:ln w="9525">
                    <a:solidFill>
                      <a:schemeClr val="tx1"/>
                    </a:solidFill>
                    <a:miter lim="800000"/>
                    <a:headEnd/>
                    <a:tailEnd/>
                  </a:ln>
                </p:spPr>
                <p:txBody>
                  <a:bodyPr wrap="none" anchor="ctr"/>
                  <a:lstStyle/>
                  <a:p>
                    <a:pPr algn="ctr">
                      <a:defRPr/>
                    </a:pPr>
                    <a:r>
                      <a:rPr lang="en-US" sz="1800" b="1" dirty="0">
                        <a:latin typeface="News Gothic MT" pitchFamily="32" charset="0"/>
                      </a:rPr>
                      <a:t>Adaptor (PV – BS)</a:t>
                    </a:r>
                  </a:p>
                </p:txBody>
              </p:sp>
              <p:grpSp>
                <p:nvGrpSpPr>
                  <p:cNvPr id="11333" name="Group 68"/>
                  <p:cNvGrpSpPr>
                    <a:grpSpLocks/>
                  </p:cNvGrpSpPr>
                  <p:nvPr/>
                </p:nvGrpSpPr>
                <p:grpSpPr bwMode="auto">
                  <a:xfrm>
                    <a:off x="5334000" y="5562600"/>
                    <a:ext cx="1448594" cy="457200"/>
                    <a:chOff x="5334000" y="5562600"/>
                    <a:chExt cx="1448594" cy="457200"/>
                  </a:xfrm>
                </p:grpSpPr>
                <p:cxnSp>
                  <p:nvCxnSpPr>
                    <p:cNvPr id="108" name="Straight Arrow Connector 107"/>
                    <p:cNvCxnSpPr/>
                    <p:nvPr/>
                  </p:nvCxnSpPr>
                  <p:spPr>
                    <a:xfrm rot="5400000">
                      <a:off x="51062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rot="5400000">
                      <a:off x="5258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rot="5400000">
                      <a:off x="54110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a:off x="5563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5715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5400000">
                      <a:off x="5944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a:off x="6096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16200000">
                      <a:off x="6401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16200000">
                      <a:off x="6554868" y="5790059"/>
                      <a:ext cx="457040" cy="3175"/>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1326" name="TextBox 118"/>
            <p:cNvSpPr txBox="1">
              <a:spLocks noChangeArrowheads="1"/>
            </p:cNvSpPr>
            <p:nvPr/>
          </p:nvSpPr>
          <p:spPr bwMode="auto">
            <a:xfrm>
              <a:off x="5715000" y="62484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AXI</a:t>
              </a:r>
              <a:endParaRPr lang="en-IN" sz="1800" b="1">
                <a:latin typeface="News Gothic MT" pitchFamily="32" charset="0"/>
              </a:endParaRPr>
            </a:p>
          </p:txBody>
        </p:sp>
      </p:grpSp>
      <p:grpSp>
        <p:nvGrpSpPr>
          <p:cNvPr id="22" name="Group 120"/>
          <p:cNvGrpSpPr>
            <a:grpSpLocks/>
          </p:cNvGrpSpPr>
          <p:nvPr/>
        </p:nvGrpSpPr>
        <p:grpSpPr bwMode="auto">
          <a:xfrm>
            <a:off x="914400" y="4267200"/>
            <a:ext cx="3810000" cy="1589088"/>
            <a:chOff x="5334000" y="5029200"/>
            <a:chExt cx="3810000" cy="1588532"/>
          </a:xfrm>
        </p:grpSpPr>
        <p:grpSp>
          <p:nvGrpSpPr>
            <p:cNvPr id="11305" name="Group 99"/>
            <p:cNvGrpSpPr>
              <a:grpSpLocks/>
            </p:cNvGrpSpPr>
            <p:nvPr/>
          </p:nvGrpSpPr>
          <p:grpSpPr bwMode="auto">
            <a:xfrm>
              <a:off x="5334000" y="5029200"/>
              <a:ext cx="3810000" cy="1219994"/>
              <a:chOff x="3048000" y="5334000"/>
              <a:chExt cx="3810000" cy="1219994"/>
            </a:xfrm>
          </p:grpSpPr>
          <p:cxnSp>
            <p:nvCxnSpPr>
              <p:cNvPr id="124" name="Straight Arrow Connector 123"/>
              <p:cNvCxnSpPr/>
              <p:nvPr/>
            </p:nvCxnSpPr>
            <p:spPr>
              <a:xfrm rot="5400000">
                <a:off x="4077534" y="5447466"/>
                <a:ext cx="22852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1308" name="Group 71"/>
              <p:cNvGrpSpPr>
                <a:grpSpLocks/>
              </p:cNvGrpSpPr>
              <p:nvPr/>
            </p:nvGrpSpPr>
            <p:grpSpPr bwMode="auto">
              <a:xfrm>
                <a:off x="3048000" y="5562600"/>
                <a:ext cx="3810000" cy="991394"/>
                <a:chOff x="5181600" y="5028406"/>
                <a:chExt cx="3810000" cy="991394"/>
              </a:xfrm>
            </p:grpSpPr>
            <p:sp>
              <p:nvSpPr>
                <p:cNvPr id="11309" name="TextBox 125"/>
                <p:cNvSpPr txBox="1">
                  <a:spLocks noChangeArrowheads="1"/>
                </p:cNvSpPr>
                <p:nvPr/>
              </p:nvSpPr>
              <p:spPr bwMode="auto">
                <a:xfrm>
                  <a:off x="7391400" y="5715000"/>
                  <a:ext cx="1600200" cy="276999"/>
                </a:xfrm>
                <a:prstGeom prst="rect">
                  <a:avLst/>
                </a:prstGeom>
                <a:noFill/>
                <a:ln w="9525">
                  <a:noFill/>
                  <a:miter lim="800000"/>
                  <a:headEnd/>
                  <a:tailEnd/>
                </a:ln>
              </p:spPr>
              <p:txBody>
                <a:bodyPr>
                  <a:spAutoFit/>
                </a:bodyPr>
                <a:lstStyle/>
                <a:p>
                  <a:r>
                    <a:rPr lang="en-US" sz="1200">
                      <a:latin typeface="News Gothic MT" pitchFamily="32" charset="0"/>
                    </a:rPr>
                    <a:t> Pin level interface</a:t>
                  </a:r>
                </a:p>
              </p:txBody>
            </p:sp>
            <p:grpSp>
              <p:nvGrpSpPr>
                <p:cNvPr id="11310" name="Group 70"/>
                <p:cNvGrpSpPr>
                  <a:grpSpLocks/>
                </p:cNvGrpSpPr>
                <p:nvPr/>
              </p:nvGrpSpPr>
              <p:grpSpPr bwMode="auto">
                <a:xfrm>
                  <a:off x="5181600" y="5028406"/>
                  <a:ext cx="2286000" cy="991394"/>
                  <a:chOff x="5181600" y="5028406"/>
                  <a:chExt cx="2286000" cy="991394"/>
                </a:xfrm>
              </p:grpSpPr>
              <p:grpSp>
                <p:nvGrpSpPr>
                  <p:cNvPr id="11311" name="Group 15"/>
                  <p:cNvGrpSpPr>
                    <a:grpSpLocks/>
                  </p:cNvGrpSpPr>
                  <p:nvPr/>
                </p:nvGrpSpPr>
                <p:grpSpPr bwMode="auto">
                  <a:xfrm>
                    <a:off x="6172199" y="5028406"/>
                    <a:ext cx="379373" cy="226495"/>
                    <a:chOff x="1266824" y="6457950"/>
                    <a:chExt cx="314325" cy="200025"/>
                  </a:xfrm>
                </p:grpSpPr>
                <p:sp>
                  <p:nvSpPr>
                    <p:cNvPr id="11323" name="Rectangle 13"/>
                    <p:cNvSpPr>
                      <a:spLocks noChangeArrowheads="1"/>
                    </p:cNvSpPr>
                    <p:nvPr/>
                  </p:nvSpPr>
                  <p:spPr bwMode="auto">
                    <a:xfrm>
                      <a:off x="1266824"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11324"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sp>
                <p:nvSpPr>
                  <p:cNvPr id="129" name="Rectangle 480"/>
                  <p:cNvSpPr>
                    <a:spLocks noChangeArrowheads="1"/>
                  </p:cNvSpPr>
                  <p:nvPr/>
                </p:nvSpPr>
                <p:spPr bwMode="auto">
                  <a:xfrm>
                    <a:off x="5181600" y="5209238"/>
                    <a:ext cx="2286000" cy="382454"/>
                  </a:xfrm>
                  <a:prstGeom prst="rect">
                    <a:avLst/>
                  </a:prstGeom>
                  <a:solidFill>
                    <a:schemeClr val="accent5">
                      <a:lumMod val="40000"/>
                      <a:lumOff val="60000"/>
                    </a:schemeClr>
                  </a:solidFill>
                  <a:ln w="9525">
                    <a:solidFill>
                      <a:schemeClr val="tx1"/>
                    </a:solidFill>
                    <a:miter lim="800000"/>
                    <a:headEnd/>
                    <a:tailEnd/>
                  </a:ln>
                </p:spPr>
                <p:txBody>
                  <a:bodyPr wrap="none" anchor="ctr"/>
                  <a:lstStyle/>
                  <a:p>
                    <a:pPr algn="ctr">
                      <a:defRPr/>
                    </a:pPr>
                    <a:r>
                      <a:rPr lang="en-US" sz="1800" b="1" dirty="0">
                        <a:latin typeface="News Gothic MT" pitchFamily="32" charset="0"/>
                      </a:rPr>
                      <a:t>Adaptor (PV – BS)</a:t>
                    </a:r>
                  </a:p>
                </p:txBody>
              </p:sp>
              <p:grpSp>
                <p:nvGrpSpPr>
                  <p:cNvPr id="11313" name="Group 68"/>
                  <p:cNvGrpSpPr>
                    <a:grpSpLocks/>
                  </p:cNvGrpSpPr>
                  <p:nvPr/>
                </p:nvGrpSpPr>
                <p:grpSpPr bwMode="auto">
                  <a:xfrm>
                    <a:off x="5334000" y="5562600"/>
                    <a:ext cx="1448594" cy="457200"/>
                    <a:chOff x="5334000" y="5562600"/>
                    <a:chExt cx="1448594" cy="457200"/>
                  </a:xfrm>
                </p:grpSpPr>
                <p:cxnSp>
                  <p:nvCxnSpPr>
                    <p:cNvPr id="131" name="Straight Arrow Connector 130"/>
                    <p:cNvCxnSpPr/>
                    <p:nvPr/>
                  </p:nvCxnSpPr>
                  <p:spPr>
                    <a:xfrm rot="5400000">
                      <a:off x="51062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5258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54110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5563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5715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a:xfrm rot="5400000">
                      <a:off x="5944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p:nvPr/>
                  </p:nvCxnSpPr>
                  <p:spPr>
                    <a:xfrm rot="5400000">
                      <a:off x="6096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16200000">
                      <a:off x="6401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rot="16200000">
                      <a:off x="6554868" y="5790059"/>
                      <a:ext cx="457040" cy="3175"/>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1306" name="TextBox 122"/>
            <p:cNvSpPr txBox="1">
              <a:spLocks noChangeArrowheads="1"/>
            </p:cNvSpPr>
            <p:nvPr/>
          </p:nvSpPr>
          <p:spPr bwMode="auto">
            <a:xfrm>
              <a:off x="5715000" y="62484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PLB</a:t>
              </a:r>
              <a:endParaRPr lang="en-IN" sz="1800" b="1">
                <a:latin typeface="News Gothic MT" pitchFamily="32" charset="0"/>
              </a:endParaRPr>
            </a:p>
          </p:txBody>
        </p:sp>
      </p:grpSp>
      <p:grpSp>
        <p:nvGrpSpPr>
          <p:cNvPr id="28" name="Group 141"/>
          <p:cNvGrpSpPr>
            <a:grpSpLocks/>
          </p:cNvGrpSpPr>
          <p:nvPr/>
        </p:nvGrpSpPr>
        <p:grpSpPr bwMode="auto">
          <a:xfrm>
            <a:off x="914400" y="4267200"/>
            <a:ext cx="3810000" cy="1589088"/>
            <a:chOff x="5334000" y="5029200"/>
            <a:chExt cx="3810000" cy="1588532"/>
          </a:xfrm>
        </p:grpSpPr>
        <p:grpSp>
          <p:nvGrpSpPr>
            <p:cNvPr id="11285" name="Group 99"/>
            <p:cNvGrpSpPr>
              <a:grpSpLocks/>
            </p:cNvGrpSpPr>
            <p:nvPr/>
          </p:nvGrpSpPr>
          <p:grpSpPr bwMode="auto">
            <a:xfrm>
              <a:off x="5334000" y="5029200"/>
              <a:ext cx="3810000" cy="1219994"/>
              <a:chOff x="3048000" y="5334000"/>
              <a:chExt cx="3810000" cy="1219994"/>
            </a:xfrm>
          </p:grpSpPr>
          <p:cxnSp>
            <p:nvCxnSpPr>
              <p:cNvPr id="145" name="Straight Arrow Connector 144"/>
              <p:cNvCxnSpPr/>
              <p:nvPr/>
            </p:nvCxnSpPr>
            <p:spPr>
              <a:xfrm rot="5400000">
                <a:off x="4077534" y="5447466"/>
                <a:ext cx="22852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1288" name="Group 71"/>
              <p:cNvGrpSpPr>
                <a:grpSpLocks/>
              </p:cNvGrpSpPr>
              <p:nvPr/>
            </p:nvGrpSpPr>
            <p:grpSpPr bwMode="auto">
              <a:xfrm>
                <a:off x="3048000" y="5562600"/>
                <a:ext cx="3810000" cy="991394"/>
                <a:chOff x="5181600" y="5028406"/>
                <a:chExt cx="3810000" cy="991394"/>
              </a:xfrm>
            </p:grpSpPr>
            <p:sp>
              <p:nvSpPr>
                <p:cNvPr id="11289" name="TextBox 146"/>
                <p:cNvSpPr txBox="1">
                  <a:spLocks noChangeArrowheads="1"/>
                </p:cNvSpPr>
                <p:nvPr/>
              </p:nvSpPr>
              <p:spPr bwMode="auto">
                <a:xfrm>
                  <a:off x="7391400" y="5715000"/>
                  <a:ext cx="1600200" cy="276999"/>
                </a:xfrm>
                <a:prstGeom prst="rect">
                  <a:avLst/>
                </a:prstGeom>
                <a:noFill/>
                <a:ln w="9525">
                  <a:noFill/>
                  <a:miter lim="800000"/>
                  <a:headEnd/>
                  <a:tailEnd/>
                </a:ln>
              </p:spPr>
              <p:txBody>
                <a:bodyPr>
                  <a:spAutoFit/>
                </a:bodyPr>
                <a:lstStyle/>
                <a:p>
                  <a:r>
                    <a:rPr lang="en-US" sz="1200">
                      <a:latin typeface="News Gothic MT" pitchFamily="32" charset="0"/>
                    </a:rPr>
                    <a:t> Pin level interface</a:t>
                  </a:r>
                </a:p>
              </p:txBody>
            </p:sp>
            <p:grpSp>
              <p:nvGrpSpPr>
                <p:cNvPr id="11290" name="Group 70"/>
                <p:cNvGrpSpPr>
                  <a:grpSpLocks/>
                </p:cNvGrpSpPr>
                <p:nvPr/>
              </p:nvGrpSpPr>
              <p:grpSpPr bwMode="auto">
                <a:xfrm>
                  <a:off x="5181600" y="5028406"/>
                  <a:ext cx="2286000" cy="991394"/>
                  <a:chOff x="5181600" y="5028406"/>
                  <a:chExt cx="2286000" cy="991394"/>
                </a:xfrm>
              </p:grpSpPr>
              <p:grpSp>
                <p:nvGrpSpPr>
                  <p:cNvPr id="11291" name="Group 15"/>
                  <p:cNvGrpSpPr>
                    <a:grpSpLocks/>
                  </p:cNvGrpSpPr>
                  <p:nvPr/>
                </p:nvGrpSpPr>
                <p:grpSpPr bwMode="auto">
                  <a:xfrm>
                    <a:off x="6172199" y="5028406"/>
                    <a:ext cx="379373" cy="226495"/>
                    <a:chOff x="1266824" y="6457950"/>
                    <a:chExt cx="314325" cy="200025"/>
                  </a:xfrm>
                </p:grpSpPr>
                <p:sp>
                  <p:nvSpPr>
                    <p:cNvPr id="11303" name="Rectangle 13"/>
                    <p:cNvSpPr>
                      <a:spLocks noChangeArrowheads="1"/>
                    </p:cNvSpPr>
                    <p:nvPr/>
                  </p:nvSpPr>
                  <p:spPr bwMode="auto">
                    <a:xfrm>
                      <a:off x="1266824"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11304"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sp>
                <p:nvSpPr>
                  <p:cNvPr id="150" name="Rectangle 480"/>
                  <p:cNvSpPr>
                    <a:spLocks noChangeArrowheads="1"/>
                  </p:cNvSpPr>
                  <p:nvPr/>
                </p:nvSpPr>
                <p:spPr bwMode="auto">
                  <a:xfrm>
                    <a:off x="5181600" y="5209238"/>
                    <a:ext cx="2286000" cy="382454"/>
                  </a:xfrm>
                  <a:prstGeom prst="rect">
                    <a:avLst/>
                  </a:prstGeom>
                  <a:solidFill>
                    <a:schemeClr val="accent5">
                      <a:lumMod val="20000"/>
                      <a:lumOff val="80000"/>
                    </a:schemeClr>
                  </a:solidFill>
                  <a:ln w="9525">
                    <a:solidFill>
                      <a:schemeClr val="tx1"/>
                    </a:solidFill>
                    <a:miter lim="800000"/>
                    <a:headEnd/>
                    <a:tailEnd/>
                  </a:ln>
                </p:spPr>
                <p:txBody>
                  <a:bodyPr wrap="none" anchor="ctr"/>
                  <a:lstStyle/>
                  <a:p>
                    <a:pPr algn="ctr">
                      <a:defRPr/>
                    </a:pPr>
                    <a:r>
                      <a:rPr lang="en-US" sz="1800" b="1" dirty="0">
                        <a:latin typeface="News Gothic MT" pitchFamily="32" charset="0"/>
                      </a:rPr>
                      <a:t>Adaptor (PV – BS)</a:t>
                    </a:r>
                  </a:p>
                </p:txBody>
              </p:sp>
              <p:grpSp>
                <p:nvGrpSpPr>
                  <p:cNvPr id="11293" name="Group 68"/>
                  <p:cNvGrpSpPr>
                    <a:grpSpLocks/>
                  </p:cNvGrpSpPr>
                  <p:nvPr/>
                </p:nvGrpSpPr>
                <p:grpSpPr bwMode="auto">
                  <a:xfrm>
                    <a:off x="5334000" y="5562600"/>
                    <a:ext cx="1448594" cy="457200"/>
                    <a:chOff x="5334000" y="5562600"/>
                    <a:chExt cx="1448594" cy="457200"/>
                  </a:xfrm>
                </p:grpSpPr>
                <p:cxnSp>
                  <p:nvCxnSpPr>
                    <p:cNvPr id="152" name="Straight Arrow Connector 151"/>
                    <p:cNvCxnSpPr/>
                    <p:nvPr/>
                  </p:nvCxnSpPr>
                  <p:spPr>
                    <a:xfrm rot="5400000">
                      <a:off x="51062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rot="5400000">
                      <a:off x="5258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rot="5400000">
                      <a:off x="54110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5563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5400000">
                      <a:off x="5715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rot="5400000">
                      <a:off x="59444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rot="5400000">
                      <a:off x="60968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16200000">
                      <a:off x="6401674" y="5790853"/>
                      <a:ext cx="45704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rot="16200000">
                      <a:off x="6554868" y="5790059"/>
                      <a:ext cx="457040" cy="3175"/>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grpSp>
          </p:grpSp>
        </p:grpSp>
        <p:sp>
          <p:nvSpPr>
            <p:cNvPr id="11286" name="TextBox 143"/>
            <p:cNvSpPr txBox="1">
              <a:spLocks noChangeArrowheads="1"/>
            </p:cNvSpPr>
            <p:nvPr/>
          </p:nvSpPr>
          <p:spPr bwMode="auto">
            <a:xfrm>
              <a:off x="5715000" y="62484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OCP</a:t>
              </a:r>
              <a:endParaRPr lang="en-IN" sz="1800" b="1">
                <a:latin typeface="News Gothic MT" pitchFamily="32" charset="0"/>
              </a:endParaRPr>
            </a:p>
          </p:txBody>
        </p:sp>
      </p:grpSp>
      <p:sp>
        <p:nvSpPr>
          <p:cNvPr id="11284" name="TextBox 162"/>
          <p:cNvSpPr txBox="1">
            <a:spLocks noChangeArrowheads="1"/>
          </p:cNvSpPr>
          <p:nvPr/>
        </p:nvSpPr>
        <p:spPr bwMode="auto">
          <a:xfrm>
            <a:off x="228600" y="762000"/>
            <a:ext cx="8001000" cy="400050"/>
          </a:xfrm>
          <a:prstGeom prst="rect">
            <a:avLst/>
          </a:prstGeom>
          <a:noFill/>
          <a:ln w="9525">
            <a:noFill/>
            <a:miter lim="800000"/>
            <a:headEnd/>
            <a:tailEnd/>
          </a:ln>
        </p:spPr>
        <p:txBody>
          <a:bodyPr>
            <a:spAutoFit/>
          </a:bodyPr>
          <a:lstStyle/>
          <a:p>
            <a:r>
              <a:rPr lang="en-US" sz="2000">
                <a:latin typeface="News Gothic MT" pitchFamily="32" charset="0"/>
              </a:rPr>
              <a:t>STARC TL Guidelines: Computation is separate from communication</a:t>
            </a:r>
            <a:endParaRPr lang="en-IN" sz="2000">
              <a:latin typeface="News Gothic MT"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nodeType="clickEffect">
                                  <p:stCondLst>
                                    <p:cond delay="0"/>
                                  </p:stCondLst>
                                  <p:childTnLst>
                                    <p:animEffect transition="out" filter="blinds(horizontal)">
                                      <p:cBhvr>
                                        <p:cTn id="15" dur="500"/>
                                        <p:tgtEl>
                                          <p:spTgt spid="4"/>
                                        </p:tgtEl>
                                      </p:cBhvr>
                                    </p:animEffect>
                                    <p:set>
                                      <p:cBhvr>
                                        <p:cTn id="16" dur="1" fill="hold">
                                          <p:stCondLst>
                                            <p:cond delay="499"/>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nodeType="clickEffect">
                                  <p:stCondLst>
                                    <p:cond delay="0"/>
                                  </p:stCondLst>
                                  <p:childTnLst>
                                    <p:animEffect transition="out" filter="blinds(horizontal)">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xit" presetSubtype="10" fill="hold" nodeType="clickEffect">
                                  <p:stCondLst>
                                    <p:cond delay="0"/>
                                  </p:stCondLst>
                                  <p:childTnLst>
                                    <p:animEffect transition="out" filter="blinds(horizontal)">
                                      <p:cBhvr>
                                        <p:cTn id="40" dur="500"/>
                                        <p:tgtEl>
                                          <p:spTgt spid="10"/>
                                        </p:tgtEl>
                                      </p:cBhvr>
                                    </p:animEffect>
                                    <p:set>
                                      <p:cBhvr>
                                        <p:cTn id="41" dur="1" fill="hold">
                                          <p:stCondLst>
                                            <p:cond delay="499"/>
                                          </p:stCondLst>
                                        </p:cTn>
                                        <p:tgtEl>
                                          <p:spTgt spid="1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nodeType="clickEffect">
                                  <p:stCondLst>
                                    <p:cond delay="0"/>
                                  </p:stCondLst>
                                  <p:childTnLst>
                                    <p:animEffect transition="out" filter="blinds(horizontal)">
                                      <p:cBhvr>
                                        <p:cTn id="49" dur="500"/>
                                        <p:tgtEl>
                                          <p:spTgt spid="16"/>
                                        </p:tgtEl>
                                      </p:cBhvr>
                                    </p:animEffect>
                                    <p:set>
                                      <p:cBhvr>
                                        <p:cTn id="50" dur="1" fill="hold">
                                          <p:stCondLst>
                                            <p:cond delay="499"/>
                                          </p:stCondLst>
                                        </p:cTn>
                                        <p:tgtEl>
                                          <p:spTgt spid="1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3" presetClass="exit" presetSubtype="10" fill="hold" nodeType="clickEffect">
                                  <p:stCondLst>
                                    <p:cond delay="0"/>
                                  </p:stCondLst>
                                  <p:childTnLst>
                                    <p:animEffect transition="out" filter="blinds(horizontal)">
                                      <p:cBhvr>
                                        <p:cTn id="58" dur="500"/>
                                        <p:tgtEl>
                                          <p:spTgt spid="22"/>
                                        </p:tgtEl>
                                      </p:cBhvr>
                                    </p:animEffect>
                                    <p:set>
                                      <p:cBhvr>
                                        <p:cTn id="59" dur="1" fill="hold">
                                          <p:stCondLst>
                                            <p:cond delay="499"/>
                                          </p:stCondLst>
                                        </p:cTn>
                                        <p:tgtEl>
                                          <p:spTgt spid="22"/>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7AB490DA-46BD-4921-B085-09BDEF93CE95}" type="slidenum">
              <a:rPr lang="ja-JP" altLang="en-US" smtClean="0">
                <a:latin typeface="Times New Roman" pitchFamily="16" charset="0"/>
                <a:ea typeface="ＭＳ Ｐゴシック" pitchFamily="34" charset="-128"/>
              </a:rPr>
              <a:pPr>
                <a:defRPr/>
              </a:pPr>
              <a:t>11</a:t>
            </a:fld>
            <a:endParaRPr lang="en-US" altLang="ja-JP" smtClean="0">
              <a:latin typeface="Times New Roman" pitchFamily="16" charset="0"/>
              <a:ea typeface="ＭＳ Ｐゴシック" pitchFamily="34" charset="-128"/>
            </a:endParaRPr>
          </a:p>
        </p:txBody>
      </p:sp>
      <p:sp>
        <p:nvSpPr>
          <p:cNvPr id="13315"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High Level Synthesis</a:t>
            </a:r>
          </a:p>
        </p:txBody>
      </p:sp>
      <p:sp>
        <p:nvSpPr>
          <p:cNvPr id="13316" name="Rectangle 3"/>
          <p:cNvSpPr>
            <a:spLocks noGrp="1" noChangeArrowheads="1"/>
          </p:cNvSpPr>
          <p:nvPr>
            <p:ph type="body" idx="1"/>
          </p:nvPr>
        </p:nvSpPr>
        <p:spPr>
          <a:xfrm>
            <a:off x="228600" y="838200"/>
            <a:ext cx="8686800" cy="5791200"/>
          </a:xfrm>
        </p:spPr>
        <p:txBody>
          <a:bodyPr/>
          <a:lstStyle/>
          <a:p>
            <a:pPr>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2000" smtClean="0">
              <a:latin typeface="News Gothic MT" pitchFamily="32" charset="0"/>
              <a:cs typeface="Arial" charset="0"/>
            </a:endParaRPr>
          </a:p>
        </p:txBody>
      </p:sp>
      <p:sp>
        <p:nvSpPr>
          <p:cNvPr id="13317" name="AutoShape 5"/>
          <p:cNvSpPr>
            <a:spLocks noChangeArrowheads="1"/>
          </p:cNvSpPr>
          <p:nvPr/>
        </p:nvSpPr>
        <p:spPr bwMode="auto">
          <a:xfrm>
            <a:off x="1143000" y="2971800"/>
            <a:ext cx="2209800" cy="1022350"/>
          </a:xfrm>
          <a:prstGeom prst="roundRect">
            <a:avLst>
              <a:gd name="adj" fmla="val 16667"/>
            </a:avLst>
          </a:prstGeom>
          <a:gradFill rotWithShape="1">
            <a:gsLst>
              <a:gs pos="0">
                <a:srgbClr val="9CC020"/>
              </a:gs>
              <a:gs pos="100000">
                <a:srgbClr val="DAE418"/>
              </a:gs>
            </a:gsLst>
            <a:lin ang="5400000" scaled="1"/>
          </a:gradFill>
          <a:ln w="3175">
            <a:solidFill>
              <a:srgbClr val="4D4D4D"/>
            </a:solidFill>
            <a:round/>
            <a:headEnd/>
            <a:tailEnd/>
          </a:ln>
        </p:spPr>
        <p:txBody>
          <a:bodyPr wrap="none" lIns="0" tIns="0" rIns="0" bIns="0" anchor="ctr"/>
          <a:lstStyle/>
          <a:p>
            <a:pPr algn="ctr">
              <a:lnSpc>
                <a:spcPct val="90000"/>
              </a:lnSpc>
            </a:pPr>
            <a:r>
              <a:rPr lang="en-US" sz="1800" b="1" u="sng">
                <a:solidFill>
                  <a:srgbClr val="000000"/>
                </a:solidFill>
                <a:latin typeface="News Gothic MT" pitchFamily="32" charset="0"/>
              </a:rPr>
              <a:t>HLS Tool</a:t>
            </a:r>
          </a:p>
          <a:p>
            <a:pPr algn="ctr">
              <a:lnSpc>
                <a:spcPct val="90000"/>
              </a:lnSpc>
            </a:pPr>
            <a:r>
              <a:rPr lang="en-US" sz="1800">
                <a:solidFill>
                  <a:srgbClr val="000000"/>
                </a:solidFill>
                <a:latin typeface="News Gothic MT" pitchFamily="32" charset="0"/>
              </a:rPr>
              <a:t>C-to-Silicon Compiler</a:t>
            </a:r>
          </a:p>
        </p:txBody>
      </p:sp>
      <p:sp>
        <p:nvSpPr>
          <p:cNvPr id="6" name="TextBox 28"/>
          <p:cNvSpPr>
            <a:spLocks noChangeArrowheads="1"/>
          </p:cNvSpPr>
          <p:nvPr/>
        </p:nvSpPr>
        <p:spPr bwMode="auto">
          <a:xfrm>
            <a:off x="1371600" y="4724400"/>
            <a:ext cx="1847850" cy="766763"/>
          </a:xfrm>
          <a:prstGeom prst="roundRect">
            <a:avLst>
              <a:gd name="adj" fmla="val 16667"/>
            </a:avLst>
          </a:prstGeom>
          <a:solidFill>
            <a:srgbClr val="FF6600"/>
          </a:solidFill>
          <a:ln w="3175">
            <a:solidFill>
              <a:srgbClr val="4D4D4D"/>
            </a:solidFill>
            <a:miter lim="800000"/>
            <a:headEnd/>
            <a:tailEnd/>
          </a:ln>
        </p:spPr>
        <p:txBody>
          <a:bodyPr wrap="none" anchor="ctr"/>
          <a:lstStyle/>
          <a:p>
            <a:pPr algn="ctr"/>
            <a:r>
              <a:rPr lang="en-US" sz="1800">
                <a:latin typeface="News Gothic MT" pitchFamily="32" charset="0"/>
              </a:rPr>
              <a:t>RTL (Verilog)</a:t>
            </a:r>
          </a:p>
          <a:p>
            <a:pPr algn="ctr"/>
            <a:endParaRPr lang="en-US" sz="1800"/>
          </a:p>
        </p:txBody>
      </p:sp>
      <p:sp>
        <p:nvSpPr>
          <p:cNvPr id="7" name="TextBox 28"/>
          <p:cNvSpPr>
            <a:spLocks noChangeArrowheads="1"/>
          </p:cNvSpPr>
          <p:nvPr/>
        </p:nvSpPr>
        <p:spPr bwMode="auto">
          <a:xfrm>
            <a:off x="1295400" y="1447800"/>
            <a:ext cx="1847850" cy="766763"/>
          </a:xfrm>
          <a:prstGeom prst="roundRect">
            <a:avLst>
              <a:gd name="adj" fmla="val 16667"/>
            </a:avLst>
          </a:prstGeom>
          <a:solidFill>
            <a:schemeClr val="accent2">
              <a:lumMod val="60000"/>
              <a:lumOff val="40000"/>
            </a:schemeClr>
          </a:solidFill>
          <a:ln w="3175">
            <a:solidFill>
              <a:srgbClr val="4D4D4D"/>
            </a:solidFill>
            <a:miter lim="800000"/>
            <a:headEnd/>
            <a:tailEnd/>
          </a:ln>
        </p:spPr>
        <p:txBody>
          <a:bodyPr wrap="none" anchor="ctr"/>
          <a:lstStyle/>
          <a:p>
            <a:pPr algn="ctr">
              <a:defRPr/>
            </a:pPr>
            <a:r>
              <a:rPr lang="en-US" sz="1800" dirty="0">
                <a:latin typeface="News Gothic MT"/>
              </a:rPr>
              <a:t>TLM model</a:t>
            </a:r>
          </a:p>
          <a:p>
            <a:pPr algn="ctr">
              <a:defRPr/>
            </a:pPr>
            <a:r>
              <a:rPr lang="en-US" sz="1800" dirty="0">
                <a:latin typeface="News Gothic MT"/>
              </a:rPr>
              <a:t>SystemC, C, C++</a:t>
            </a:r>
          </a:p>
        </p:txBody>
      </p:sp>
      <p:sp>
        <p:nvSpPr>
          <p:cNvPr id="8" name="Down Arrow 7"/>
          <p:cNvSpPr/>
          <p:nvPr/>
        </p:nvSpPr>
        <p:spPr>
          <a:xfrm>
            <a:off x="2057400" y="22860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9" name="Down Arrow 8"/>
          <p:cNvSpPr/>
          <p:nvPr/>
        </p:nvSpPr>
        <p:spPr>
          <a:xfrm>
            <a:off x="2057400" y="40386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cxnSp>
        <p:nvCxnSpPr>
          <p:cNvPr id="11" name="Straight Connector 10"/>
          <p:cNvCxnSpPr/>
          <p:nvPr/>
        </p:nvCxnSpPr>
        <p:spPr>
          <a:xfrm>
            <a:off x="4876800" y="3429000"/>
            <a:ext cx="3886200" cy="0"/>
          </a:xfrm>
          <a:prstGeom prst="line">
            <a:avLst/>
          </a:prstGeom>
          <a:ln w="508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4724400" y="1066800"/>
            <a:ext cx="4038600" cy="1200150"/>
          </a:xfrm>
          <a:prstGeom prst="rect">
            <a:avLst/>
          </a:prstGeom>
          <a:noFill/>
          <a:ln w="9525">
            <a:noFill/>
            <a:miter lim="800000"/>
            <a:headEnd/>
            <a:tailEnd/>
          </a:ln>
        </p:spPr>
        <p:txBody>
          <a:bodyPr>
            <a:spAutoFit/>
          </a:bodyPr>
          <a:lstStyle/>
          <a:p>
            <a:r>
              <a:rPr lang="en-US" sz="1800" u="sng">
                <a:latin typeface="News Gothic MT" pitchFamily="32" charset="0"/>
              </a:rPr>
              <a:t>SystemC: Language of Design entry</a:t>
            </a:r>
          </a:p>
          <a:p>
            <a:endParaRPr lang="en-US" sz="1800">
              <a:latin typeface="News Gothic MT" pitchFamily="32" charset="0"/>
            </a:endParaRPr>
          </a:p>
          <a:p>
            <a:r>
              <a:rPr lang="en-US" sz="1800">
                <a:latin typeface="News Gothic MT" pitchFamily="32" charset="0"/>
              </a:rPr>
              <a:t>Designers focus on implementing the functionality</a:t>
            </a:r>
            <a:endParaRPr lang="en-IN" sz="1800">
              <a:latin typeface="News Gothic MT" pitchFamily="32" charset="0"/>
            </a:endParaRPr>
          </a:p>
        </p:txBody>
      </p:sp>
      <p:sp>
        <p:nvSpPr>
          <p:cNvPr id="13" name="TextBox 12"/>
          <p:cNvSpPr txBox="1">
            <a:spLocks noChangeArrowheads="1"/>
          </p:cNvSpPr>
          <p:nvPr/>
        </p:nvSpPr>
        <p:spPr bwMode="auto">
          <a:xfrm>
            <a:off x="4876800" y="3886200"/>
            <a:ext cx="4038600" cy="646113"/>
          </a:xfrm>
          <a:prstGeom prst="rect">
            <a:avLst/>
          </a:prstGeom>
          <a:noFill/>
          <a:ln w="9525">
            <a:noFill/>
            <a:miter lim="800000"/>
            <a:headEnd/>
            <a:tailEnd/>
          </a:ln>
        </p:spPr>
        <p:txBody>
          <a:bodyPr>
            <a:spAutoFit/>
          </a:bodyPr>
          <a:lstStyle/>
          <a:p>
            <a:r>
              <a:rPr lang="en-US" sz="1800" u="sng">
                <a:latin typeface="News Gothic MT" pitchFamily="32" charset="0"/>
              </a:rPr>
              <a:t>HLS Tool: Generate optimized RTL</a:t>
            </a:r>
          </a:p>
          <a:p>
            <a:endParaRPr lang="en-US" sz="1800" u="sng">
              <a:latin typeface="News Gothic MT" pitchFamily="32" charset="0"/>
            </a:endParaRPr>
          </a:p>
        </p:txBody>
      </p:sp>
      <p:grpSp>
        <p:nvGrpSpPr>
          <p:cNvPr id="2" name="Group 24"/>
          <p:cNvGrpSpPr>
            <a:grpSpLocks/>
          </p:cNvGrpSpPr>
          <p:nvPr/>
        </p:nvGrpSpPr>
        <p:grpSpPr bwMode="auto">
          <a:xfrm>
            <a:off x="381000" y="4876800"/>
            <a:ext cx="4191000" cy="903288"/>
            <a:chOff x="4038600" y="4800600"/>
            <a:chExt cx="4191000" cy="902732"/>
          </a:xfrm>
        </p:grpSpPr>
        <p:grpSp>
          <p:nvGrpSpPr>
            <p:cNvPr id="13366" name="Group 15"/>
            <p:cNvGrpSpPr>
              <a:grpSpLocks/>
            </p:cNvGrpSpPr>
            <p:nvPr/>
          </p:nvGrpSpPr>
          <p:grpSpPr bwMode="auto">
            <a:xfrm>
              <a:off x="4038600" y="4800600"/>
              <a:ext cx="1143000" cy="902732"/>
              <a:chOff x="4038600" y="4800600"/>
              <a:chExt cx="1143000" cy="902732"/>
            </a:xfrm>
          </p:grpSpPr>
          <p:sp>
            <p:nvSpPr>
              <p:cNvPr id="13373" name="TextBox 28"/>
              <p:cNvSpPr>
                <a:spLocks noChangeArrowheads="1"/>
              </p:cNvSpPr>
              <p:nvPr/>
            </p:nvSpPr>
            <p:spPr bwMode="auto">
              <a:xfrm>
                <a:off x="4038600" y="4800600"/>
                <a:ext cx="1143000" cy="533400"/>
              </a:xfrm>
              <a:prstGeom prst="roundRect">
                <a:avLst>
                  <a:gd name="adj" fmla="val 16667"/>
                </a:avLst>
              </a:prstGeom>
              <a:solidFill>
                <a:srgbClr val="FF7C8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74" name="TextBox 14"/>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Power</a:t>
                </a:r>
                <a:endParaRPr lang="en-IN" sz="1800" b="1">
                  <a:latin typeface="News Gothic MT" pitchFamily="32" charset="0"/>
                </a:endParaRPr>
              </a:p>
            </p:txBody>
          </p:sp>
        </p:grpSp>
        <p:grpSp>
          <p:nvGrpSpPr>
            <p:cNvPr id="13367" name="Group 16"/>
            <p:cNvGrpSpPr>
              <a:grpSpLocks/>
            </p:cNvGrpSpPr>
            <p:nvPr/>
          </p:nvGrpSpPr>
          <p:grpSpPr bwMode="auto">
            <a:xfrm>
              <a:off x="5410200" y="4800600"/>
              <a:ext cx="1143000" cy="902732"/>
              <a:chOff x="4038600" y="4800600"/>
              <a:chExt cx="1143000" cy="902732"/>
            </a:xfrm>
          </p:grpSpPr>
          <p:sp>
            <p:nvSpPr>
              <p:cNvPr id="13371" name="TextBox 28"/>
              <p:cNvSpPr>
                <a:spLocks noChangeArrowheads="1"/>
              </p:cNvSpPr>
              <p:nvPr/>
            </p:nvSpPr>
            <p:spPr bwMode="auto">
              <a:xfrm>
                <a:off x="4038600" y="4800600"/>
                <a:ext cx="1143000" cy="533400"/>
              </a:xfrm>
              <a:prstGeom prst="roundRect">
                <a:avLst>
                  <a:gd name="adj" fmla="val 16667"/>
                </a:avLst>
              </a:prstGeom>
              <a:solidFill>
                <a:srgbClr val="FF66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72" name="TextBox 18"/>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Area</a:t>
                </a:r>
                <a:endParaRPr lang="en-IN" sz="1800" b="1">
                  <a:latin typeface="News Gothic MT" pitchFamily="32" charset="0"/>
                </a:endParaRPr>
              </a:p>
            </p:txBody>
          </p:sp>
        </p:grpSp>
        <p:grpSp>
          <p:nvGrpSpPr>
            <p:cNvPr id="13368" name="Group 23"/>
            <p:cNvGrpSpPr>
              <a:grpSpLocks/>
            </p:cNvGrpSpPr>
            <p:nvPr/>
          </p:nvGrpSpPr>
          <p:grpSpPr bwMode="auto">
            <a:xfrm>
              <a:off x="6629400" y="4800600"/>
              <a:ext cx="1600200" cy="902732"/>
              <a:chOff x="6629400" y="4800600"/>
              <a:chExt cx="1600200" cy="902732"/>
            </a:xfrm>
          </p:grpSpPr>
          <p:sp>
            <p:nvSpPr>
              <p:cNvPr id="13369" name="TextBox 28"/>
              <p:cNvSpPr>
                <a:spLocks noChangeArrowheads="1"/>
              </p:cNvSpPr>
              <p:nvPr/>
            </p:nvSpPr>
            <p:spPr bwMode="auto">
              <a:xfrm>
                <a:off x="6781800" y="4800600"/>
                <a:ext cx="1143000" cy="533400"/>
              </a:xfrm>
              <a:prstGeom prst="roundRect">
                <a:avLst>
                  <a:gd name="adj" fmla="val 16667"/>
                </a:avLst>
              </a:prstGeom>
              <a:solidFill>
                <a:srgbClr val="FF33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70" name="TextBox 21"/>
              <p:cNvSpPr txBox="1">
                <a:spLocks noChangeArrowheads="1"/>
              </p:cNvSpPr>
              <p:nvPr/>
            </p:nvSpPr>
            <p:spPr bwMode="auto">
              <a:xfrm>
                <a:off x="6629400" y="53340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Performance</a:t>
                </a:r>
                <a:endParaRPr lang="en-IN" sz="1800" b="1">
                  <a:latin typeface="News Gothic MT" pitchFamily="32" charset="0"/>
                </a:endParaRPr>
              </a:p>
            </p:txBody>
          </p:sp>
        </p:grpSp>
      </p:grpSp>
      <p:sp>
        <p:nvSpPr>
          <p:cNvPr id="26" name="TextBox 25"/>
          <p:cNvSpPr txBox="1">
            <a:spLocks noChangeArrowheads="1"/>
          </p:cNvSpPr>
          <p:nvPr/>
        </p:nvSpPr>
        <p:spPr bwMode="auto">
          <a:xfrm>
            <a:off x="4876800" y="4419600"/>
            <a:ext cx="3657600" cy="369888"/>
          </a:xfrm>
          <a:prstGeom prst="rect">
            <a:avLst/>
          </a:prstGeom>
          <a:noFill/>
          <a:ln w="9525">
            <a:noFill/>
            <a:miter lim="800000"/>
            <a:headEnd/>
            <a:tailEnd/>
          </a:ln>
        </p:spPr>
        <p:txBody>
          <a:bodyPr>
            <a:spAutoFit/>
          </a:bodyPr>
          <a:lstStyle/>
          <a:p>
            <a:r>
              <a:rPr lang="en-US" sz="1800">
                <a:latin typeface="News Gothic MT" pitchFamily="32" charset="0"/>
              </a:rPr>
              <a:t>Optimized For: </a:t>
            </a:r>
            <a:r>
              <a:rPr lang="en-IN" sz="1800">
                <a:latin typeface="News Gothic MT" pitchFamily="32" charset="0"/>
              </a:rPr>
              <a:t>Constraints</a:t>
            </a:r>
            <a:endParaRPr lang="en-US" sz="1800">
              <a:latin typeface="News Gothic MT" pitchFamily="32" charset="0"/>
            </a:endParaRPr>
          </a:p>
        </p:txBody>
      </p:sp>
      <p:sp>
        <p:nvSpPr>
          <p:cNvPr id="27" name="Flowchart: Multidocument 26"/>
          <p:cNvSpPr/>
          <p:nvPr/>
        </p:nvSpPr>
        <p:spPr>
          <a:xfrm>
            <a:off x="0" y="2438400"/>
            <a:ext cx="1066800" cy="533400"/>
          </a:xfrm>
          <a:prstGeom prst="flowChartMultidocumen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a:solidFill>
                  <a:schemeClr val="tx1"/>
                </a:solidFill>
                <a:latin typeface="News Gothic MT"/>
              </a:rPr>
              <a:t>Constraints</a:t>
            </a:r>
            <a:endParaRPr lang="en-IN" sz="1000" b="1" dirty="0">
              <a:solidFill>
                <a:schemeClr val="tx1"/>
              </a:solidFill>
              <a:latin typeface="News Gothic MT"/>
            </a:endParaRPr>
          </a:p>
        </p:txBody>
      </p:sp>
      <p:cxnSp>
        <p:nvCxnSpPr>
          <p:cNvPr id="29" name="Straight Arrow Connector 28"/>
          <p:cNvCxnSpPr/>
          <p:nvPr/>
        </p:nvCxnSpPr>
        <p:spPr>
          <a:xfrm>
            <a:off x="685800" y="3048000"/>
            <a:ext cx="381000" cy="2286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nvGrpSpPr>
          <p:cNvPr id="16" name="Group 29"/>
          <p:cNvGrpSpPr>
            <a:grpSpLocks/>
          </p:cNvGrpSpPr>
          <p:nvPr/>
        </p:nvGrpSpPr>
        <p:grpSpPr bwMode="auto">
          <a:xfrm>
            <a:off x="381000" y="4876800"/>
            <a:ext cx="4191000" cy="903288"/>
            <a:chOff x="4038600" y="4800600"/>
            <a:chExt cx="4191000" cy="902732"/>
          </a:xfrm>
        </p:grpSpPr>
        <p:grpSp>
          <p:nvGrpSpPr>
            <p:cNvPr id="13357" name="Group 15"/>
            <p:cNvGrpSpPr>
              <a:grpSpLocks/>
            </p:cNvGrpSpPr>
            <p:nvPr/>
          </p:nvGrpSpPr>
          <p:grpSpPr bwMode="auto">
            <a:xfrm>
              <a:off x="4038600" y="4800600"/>
              <a:ext cx="1143000" cy="902732"/>
              <a:chOff x="4038600" y="4800600"/>
              <a:chExt cx="1143000" cy="902732"/>
            </a:xfrm>
          </p:grpSpPr>
          <p:sp>
            <p:nvSpPr>
              <p:cNvPr id="13364" name="TextBox 28"/>
              <p:cNvSpPr>
                <a:spLocks noChangeArrowheads="1"/>
              </p:cNvSpPr>
              <p:nvPr/>
            </p:nvSpPr>
            <p:spPr bwMode="auto">
              <a:xfrm>
                <a:off x="4038600" y="4800600"/>
                <a:ext cx="1143000" cy="533400"/>
              </a:xfrm>
              <a:prstGeom prst="roundRect">
                <a:avLst>
                  <a:gd name="adj" fmla="val 16667"/>
                </a:avLst>
              </a:prstGeom>
              <a:solidFill>
                <a:srgbClr val="FF7C8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65" name="TextBox 38"/>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90 nm</a:t>
                </a:r>
                <a:endParaRPr lang="en-IN" sz="1800" b="1">
                  <a:latin typeface="News Gothic MT" pitchFamily="32" charset="0"/>
                </a:endParaRPr>
              </a:p>
            </p:txBody>
          </p:sp>
        </p:grpSp>
        <p:grpSp>
          <p:nvGrpSpPr>
            <p:cNvPr id="13358" name="Group 16"/>
            <p:cNvGrpSpPr>
              <a:grpSpLocks/>
            </p:cNvGrpSpPr>
            <p:nvPr/>
          </p:nvGrpSpPr>
          <p:grpSpPr bwMode="auto">
            <a:xfrm>
              <a:off x="5410200" y="4800600"/>
              <a:ext cx="1143000" cy="902732"/>
              <a:chOff x="4038600" y="4800600"/>
              <a:chExt cx="1143000" cy="902732"/>
            </a:xfrm>
          </p:grpSpPr>
          <p:sp>
            <p:nvSpPr>
              <p:cNvPr id="13362" name="TextBox 28"/>
              <p:cNvSpPr>
                <a:spLocks noChangeArrowheads="1"/>
              </p:cNvSpPr>
              <p:nvPr/>
            </p:nvSpPr>
            <p:spPr bwMode="auto">
              <a:xfrm>
                <a:off x="4038600" y="4800600"/>
                <a:ext cx="1143000" cy="533400"/>
              </a:xfrm>
              <a:prstGeom prst="roundRect">
                <a:avLst>
                  <a:gd name="adj" fmla="val 16667"/>
                </a:avLst>
              </a:prstGeom>
              <a:solidFill>
                <a:srgbClr val="FF66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63" name="TextBox 36"/>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45 nm</a:t>
                </a:r>
                <a:endParaRPr lang="en-IN" sz="1800" b="1">
                  <a:latin typeface="News Gothic MT" pitchFamily="32" charset="0"/>
                </a:endParaRPr>
              </a:p>
            </p:txBody>
          </p:sp>
        </p:grpSp>
        <p:grpSp>
          <p:nvGrpSpPr>
            <p:cNvPr id="13359" name="Group 23"/>
            <p:cNvGrpSpPr>
              <a:grpSpLocks/>
            </p:cNvGrpSpPr>
            <p:nvPr/>
          </p:nvGrpSpPr>
          <p:grpSpPr bwMode="auto">
            <a:xfrm>
              <a:off x="6629400" y="4800600"/>
              <a:ext cx="1600200" cy="902732"/>
              <a:chOff x="6629400" y="4800600"/>
              <a:chExt cx="1600200" cy="902732"/>
            </a:xfrm>
          </p:grpSpPr>
          <p:sp>
            <p:nvSpPr>
              <p:cNvPr id="13360" name="TextBox 28"/>
              <p:cNvSpPr>
                <a:spLocks noChangeArrowheads="1"/>
              </p:cNvSpPr>
              <p:nvPr/>
            </p:nvSpPr>
            <p:spPr bwMode="auto">
              <a:xfrm>
                <a:off x="6781800" y="4800600"/>
                <a:ext cx="1143000" cy="533400"/>
              </a:xfrm>
              <a:prstGeom prst="roundRect">
                <a:avLst>
                  <a:gd name="adj" fmla="val 16667"/>
                </a:avLst>
              </a:prstGeom>
              <a:solidFill>
                <a:srgbClr val="FF33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61" name="TextBox 34"/>
              <p:cNvSpPr txBox="1">
                <a:spLocks noChangeArrowheads="1"/>
              </p:cNvSpPr>
              <p:nvPr/>
            </p:nvSpPr>
            <p:spPr bwMode="auto">
              <a:xfrm>
                <a:off x="6629400" y="53340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22 nm</a:t>
                </a:r>
                <a:endParaRPr lang="en-IN" sz="1800" b="1">
                  <a:latin typeface="News Gothic MT" pitchFamily="32" charset="0"/>
                </a:endParaRPr>
              </a:p>
            </p:txBody>
          </p:sp>
        </p:grpSp>
      </p:grpSp>
      <p:sp>
        <p:nvSpPr>
          <p:cNvPr id="40" name="TextBox 39"/>
          <p:cNvSpPr txBox="1">
            <a:spLocks noChangeArrowheads="1"/>
          </p:cNvSpPr>
          <p:nvPr/>
        </p:nvSpPr>
        <p:spPr bwMode="auto">
          <a:xfrm>
            <a:off x="4876800" y="4419600"/>
            <a:ext cx="3657600" cy="369888"/>
          </a:xfrm>
          <a:prstGeom prst="rect">
            <a:avLst/>
          </a:prstGeom>
          <a:noFill/>
          <a:ln w="9525">
            <a:noFill/>
            <a:miter lim="800000"/>
            <a:headEnd/>
            <a:tailEnd/>
          </a:ln>
        </p:spPr>
        <p:txBody>
          <a:bodyPr>
            <a:spAutoFit/>
          </a:bodyPr>
          <a:lstStyle/>
          <a:p>
            <a:r>
              <a:rPr lang="en-US" sz="1800">
                <a:latin typeface="News Gothic MT" pitchFamily="32" charset="0"/>
              </a:rPr>
              <a:t>Optimized For: </a:t>
            </a:r>
            <a:r>
              <a:rPr lang="en-IN" sz="1800">
                <a:latin typeface="News Gothic MT" pitchFamily="32" charset="0"/>
              </a:rPr>
              <a:t>Process Node</a:t>
            </a:r>
            <a:endParaRPr lang="en-US" sz="1800">
              <a:latin typeface="News Gothic MT" pitchFamily="32" charset="0"/>
            </a:endParaRPr>
          </a:p>
        </p:txBody>
      </p:sp>
      <p:grpSp>
        <p:nvGrpSpPr>
          <p:cNvPr id="24" name="Group 40"/>
          <p:cNvGrpSpPr>
            <a:grpSpLocks/>
          </p:cNvGrpSpPr>
          <p:nvPr/>
        </p:nvGrpSpPr>
        <p:grpSpPr bwMode="auto">
          <a:xfrm>
            <a:off x="381000" y="4876800"/>
            <a:ext cx="4191000" cy="1179513"/>
            <a:chOff x="4038600" y="4800600"/>
            <a:chExt cx="4191000" cy="1179731"/>
          </a:xfrm>
        </p:grpSpPr>
        <p:grpSp>
          <p:nvGrpSpPr>
            <p:cNvPr id="13348" name="Group 15"/>
            <p:cNvGrpSpPr>
              <a:grpSpLocks/>
            </p:cNvGrpSpPr>
            <p:nvPr/>
          </p:nvGrpSpPr>
          <p:grpSpPr bwMode="auto">
            <a:xfrm>
              <a:off x="4038600" y="4800600"/>
              <a:ext cx="1143000" cy="1179731"/>
              <a:chOff x="4038600" y="4800600"/>
              <a:chExt cx="1143000" cy="1179731"/>
            </a:xfrm>
          </p:grpSpPr>
          <p:sp>
            <p:nvSpPr>
              <p:cNvPr id="13355" name="TextBox 28"/>
              <p:cNvSpPr>
                <a:spLocks noChangeArrowheads="1"/>
              </p:cNvSpPr>
              <p:nvPr/>
            </p:nvSpPr>
            <p:spPr bwMode="auto">
              <a:xfrm>
                <a:off x="4038600" y="4800600"/>
                <a:ext cx="1143000" cy="533400"/>
              </a:xfrm>
              <a:prstGeom prst="roundRect">
                <a:avLst>
                  <a:gd name="adj" fmla="val 16667"/>
                </a:avLst>
              </a:prstGeom>
              <a:solidFill>
                <a:srgbClr val="FF7C8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56" name="TextBox 49"/>
              <p:cNvSpPr txBox="1">
                <a:spLocks noChangeArrowheads="1"/>
              </p:cNvSpPr>
              <p:nvPr/>
            </p:nvSpPr>
            <p:spPr bwMode="auto">
              <a:xfrm>
                <a:off x="4038600" y="5334000"/>
                <a:ext cx="1143000" cy="646331"/>
              </a:xfrm>
              <a:prstGeom prst="rect">
                <a:avLst/>
              </a:prstGeom>
              <a:noFill/>
              <a:ln w="9525">
                <a:noFill/>
                <a:miter lim="800000"/>
                <a:headEnd/>
                <a:tailEnd/>
              </a:ln>
            </p:spPr>
            <p:txBody>
              <a:bodyPr>
                <a:spAutoFit/>
              </a:bodyPr>
              <a:lstStyle/>
              <a:p>
                <a:pPr algn="ctr"/>
                <a:r>
                  <a:rPr lang="en-US" sz="1800" b="1">
                    <a:latin typeface="News Gothic MT" pitchFamily="32" charset="0"/>
                  </a:rPr>
                  <a:t>FPGA</a:t>
                </a:r>
              </a:p>
              <a:p>
                <a:pPr algn="ctr"/>
                <a:r>
                  <a:rPr lang="en-US" sz="1800" b="1">
                    <a:latin typeface="News Gothic MT" pitchFamily="32" charset="0"/>
                  </a:rPr>
                  <a:t>Altera</a:t>
                </a:r>
                <a:endParaRPr lang="en-IN" sz="1800" b="1">
                  <a:latin typeface="News Gothic MT" pitchFamily="32" charset="0"/>
                </a:endParaRPr>
              </a:p>
            </p:txBody>
          </p:sp>
        </p:grpSp>
        <p:grpSp>
          <p:nvGrpSpPr>
            <p:cNvPr id="13349" name="Group 16"/>
            <p:cNvGrpSpPr>
              <a:grpSpLocks/>
            </p:cNvGrpSpPr>
            <p:nvPr/>
          </p:nvGrpSpPr>
          <p:grpSpPr bwMode="auto">
            <a:xfrm>
              <a:off x="5410200" y="4800600"/>
              <a:ext cx="1143000" cy="1179731"/>
              <a:chOff x="4038600" y="4800600"/>
              <a:chExt cx="1143000" cy="1179731"/>
            </a:xfrm>
          </p:grpSpPr>
          <p:sp>
            <p:nvSpPr>
              <p:cNvPr id="13353" name="TextBox 28"/>
              <p:cNvSpPr>
                <a:spLocks noChangeArrowheads="1"/>
              </p:cNvSpPr>
              <p:nvPr/>
            </p:nvSpPr>
            <p:spPr bwMode="auto">
              <a:xfrm>
                <a:off x="4038600" y="4800600"/>
                <a:ext cx="1143000" cy="533400"/>
              </a:xfrm>
              <a:prstGeom prst="roundRect">
                <a:avLst>
                  <a:gd name="adj" fmla="val 16667"/>
                </a:avLst>
              </a:prstGeom>
              <a:solidFill>
                <a:srgbClr val="FF66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54" name="TextBox 47"/>
              <p:cNvSpPr txBox="1">
                <a:spLocks noChangeArrowheads="1"/>
              </p:cNvSpPr>
              <p:nvPr/>
            </p:nvSpPr>
            <p:spPr bwMode="auto">
              <a:xfrm>
                <a:off x="4038600" y="5334000"/>
                <a:ext cx="1143000" cy="646331"/>
              </a:xfrm>
              <a:prstGeom prst="rect">
                <a:avLst/>
              </a:prstGeom>
              <a:noFill/>
              <a:ln w="9525">
                <a:noFill/>
                <a:miter lim="800000"/>
                <a:headEnd/>
                <a:tailEnd/>
              </a:ln>
            </p:spPr>
            <p:txBody>
              <a:bodyPr>
                <a:spAutoFit/>
              </a:bodyPr>
              <a:lstStyle/>
              <a:p>
                <a:pPr algn="ctr"/>
                <a:r>
                  <a:rPr lang="en-US" sz="1800" b="1">
                    <a:latin typeface="News Gothic MT" pitchFamily="32" charset="0"/>
                  </a:rPr>
                  <a:t>FPGA</a:t>
                </a:r>
              </a:p>
              <a:p>
                <a:pPr algn="ctr"/>
                <a:r>
                  <a:rPr lang="en-US" sz="1800" b="1">
                    <a:latin typeface="News Gothic MT" pitchFamily="32" charset="0"/>
                  </a:rPr>
                  <a:t>Xilinx</a:t>
                </a:r>
                <a:endParaRPr lang="en-IN" sz="1800" b="1">
                  <a:latin typeface="News Gothic MT" pitchFamily="32" charset="0"/>
                </a:endParaRPr>
              </a:p>
            </p:txBody>
          </p:sp>
        </p:grpSp>
        <p:grpSp>
          <p:nvGrpSpPr>
            <p:cNvPr id="13350" name="Group 23"/>
            <p:cNvGrpSpPr>
              <a:grpSpLocks/>
            </p:cNvGrpSpPr>
            <p:nvPr/>
          </p:nvGrpSpPr>
          <p:grpSpPr bwMode="auto">
            <a:xfrm>
              <a:off x="6629400" y="4800600"/>
              <a:ext cx="1600200" cy="902732"/>
              <a:chOff x="6629400" y="4800600"/>
              <a:chExt cx="1600200" cy="902732"/>
            </a:xfrm>
          </p:grpSpPr>
          <p:sp>
            <p:nvSpPr>
              <p:cNvPr id="13351" name="TextBox 28"/>
              <p:cNvSpPr>
                <a:spLocks noChangeArrowheads="1"/>
              </p:cNvSpPr>
              <p:nvPr/>
            </p:nvSpPr>
            <p:spPr bwMode="auto">
              <a:xfrm>
                <a:off x="6781800" y="4800600"/>
                <a:ext cx="1143000" cy="533400"/>
              </a:xfrm>
              <a:prstGeom prst="roundRect">
                <a:avLst>
                  <a:gd name="adj" fmla="val 16667"/>
                </a:avLst>
              </a:prstGeom>
              <a:solidFill>
                <a:srgbClr val="FF33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52" name="TextBox 45"/>
              <p:cNvSpPr txBox="1">
                <a:spLocks noChangeArrowheads="1"/>
              </p:cNvSpPr>
              <p:nvPr/>
            </p:nvSpPr>
            <p:spPr bwMode="auto">
              <a:xfrm>
                <a:off x="6629400" y="53340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ASIC</a:t>
                </a:r>
                <a:endParaRPr lang="en-IN" sz="1800" b="1">
                  <a:latin typeface="News Gothic MT" pitchFamily="32" charset="0"/>
                </a:endParaRPr>
              </a:p>
            </p:txBody>
          </p:sp>
        </p:grpSp>
      </p:grpSp>
      <p:sp>
        <p:nvSpPr>
          <p:cNvPr id="51" name="TextBox 50"/>
          <p:cNvSpPr txBox="1">
            <a:spLocks noChangeArrowheads="1"/>
          </p:cNvSpPr>
          <p:nvPr/>
        </p:nvSpPr>
        <p:spPr bwMode="auto">
          <a:xfrm>
            <a:off x="4876800" y="4419600"/>
            <a:ext cx="3657600" cy="369888"/>
          </a:xfrm>
          <a:prstGeom prst="rect">
            <a:avLst/>
          </a:prstGeom>
          <a:noFill/>
          <a:ln w="9525">
            <a:noFill/>
            <a:miter lim="800000"/>
            <a:headEnd/>
            <a:tailEnd/>
          </a:ln>
        </p:spPr>
        <p:txBody>
          <a:bodyPr>
            <a:spAutoFit/>
          </a:bodyPr>
          <a:lstStyle/>
          <a:p>
            <a:r>
              <a:rPr lang="en-US" sz="1800">
                <a:latin typeface="News Gothic MT" pitchFamily="32" charset="0"/>
              </a:rPr>
              <a:t>Optimized For: </a:t>
            </a:r>
            <a:r>
              <a:rPr lang="en-IN" sz="1800">
                <a:latin typeface="News Gothic MT" pitchFamily="32" charset="0"/>
              </a:rPr>
              <a:t>Underlying Fabric</a:t>
            </a:r>
            <a:endParaRPr lang="en-US" sz="1800">
              <a:latin typeface="News Gothic MT" pitchFamily="32" charset="0"/>
            </a:endParaRPr>
          </a:p>
        </p:txBody>
      </p:sp>
      <p:sp>
        <p:nvSpPr>
          <p:cNvPr id="52" name="TextBox 51"/>
          <p:cNvSpPr txBox="1">
            <a:spLocks noChangeArrowheads="1"/>
          </p:cNvSpPr>
          <p:nvPr/>
        </p:nvSpPr>
        <p:spPr bwMode="auto">
          <a:xfrm>
            <a:off x="4876800" y="4419600"/>
            <a:ext cx="3657600" cy="369888"/>
          </a:xfrm>
          <a:prstGeom prst="rect">
            <a:avLst/>
          </a:prstGeom>
          <a:noFill/>
          <a:ln w="9525">
            <a:noFill/>
            <a:miter lim="800000"/>
            <a:headEnd/>
            <a:tailEnd/>
          </a:ln>
        </p:spPr>
        <p:txBody>
          <a:bodyPr>
            <a:spAutoFit/>
          </a:bodyPr>
          <a:lstStyle/>
          <a:p>
            <a:r>
              <a:rPr lang="en-US" sz="1800">
                <a:latin typeface="News Gothic MT" pitchFamily="32" charset="0"/>
              </a:rPr>
              <a:t>Optimized For: </a:t>
            </a:r>
            <a:r>
              <a:rPr lang="en-IN" sz="1800">
                <a:latin typeface="News Gothic MT" pitchFamily="32" charset="0"/>
              </a:rPr>
              <a:t>Bus Architecture</a:t>
            </a:r>
            <a:endParaRPr lang="en-US" sz="1800">
              <a:latin typeface="News Gothic MT" pitchFamily="32" charset="0"/>
            </a:endParaRPr>
          </a:p>
        </p:txBody>
      </p:sp>
      <p:grpSp>
        <p:nvGrpSpPr>
          <p:cNvPr id="31" name="Group 52"/>
          <p:cNvGrpSpPr>
            <a:grpSpLocks/>
          </p:cNvGrpSpPr>
          <p:nvPr/>
        </p:nvGrpSpPr>
        <p:grpSpPr bwMode="auto">
          <a:xfrm>
            <a:off x="381000" y="4876800"/>
            <a:ext cx="4191000" cy="903288"/>
            <a:chOff x="4038600" y="4800600"/>
            <a:chExt cx="4191000" cy="902732"/>
          </a:xfrm>
        </p:grpSpPr>
        <p:grpSp>
          <p:nvGrpSpPr>
            <p:cNvPr id="13339" name="Group 15"/>
            <p:cNvGrpSpPr>
              <a:grpSpLocks/>
            </p:cNvGrpSpPr>
            <p:nvPr/>
          </p:nvGrpSpPr>
          <p:grpSpPr bwMode="auto">
            <a:xfrm>
              <a:off x="4038600" y="4800600"/>
              <a:ext cx="1143000" cy="902732"/>
              <a:chOff x="4038600" y="4800600"/>
              <a:chExt cx="1143000" cy="902732"/>
            </a:xfrm>
          </p:grpSpPr>
          <p:sp>
            <p:nvSpPr>
              <p:cNvPr id="13346" name="TextBox 28"/>
              <p:cNvSpPr>
                <a:spLocks noChangeArrowheads="1"/>
              </p:cNvSpPr>
              <p:nvPr/>
            </p:nvSpPr>
            <p:spPr bwMode="auto">
              <a:xfrm>
                <a:off x="4038600" y="4800600"/>
                <a:ext cx="1143000" cy="533400"/>
              </a:xfrm>
              <a:prstGeom prst="roundRect">
                <a:avLst>
                  <a:gd name="adj" fmla="val 16667"/>
                </a:avLst>
              </a:prstGeom>
              <a:solidFill>
                <a:srgbClr val="FF7C8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47" name="TextBox 61"/>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AXI</a:t>
                </a:r>
              </a:p>
            </p:txBody>
          </p:sp>
        </p:grpSp>
        <p:grpSp>
          <p:nvGrpSpPr>
            <p:cNvPr id="13340" name="Group 16"/>
            <p:cNvGrpSpPr>
              <a:grpSpLocks/>
            </p:cNvGrpSpPr>
            <p:nvPr/>
          </p:nvGrpSpPr>
          <p:grpSpPr bwMode="auto">
            <a:xfrm>
              <a:off x="5410200" y="4800600"/>
              <a:ext cx="1143000" cy="902732"/>
              <a:chOff x="4038600" y="4800600"/>
              <a:chExt cx="1143000" cy="902732"/>
            </a:xfrm>
          </p:grpSpPr>
          <p:sp>
            <p:nvSpPr>
              <p:cNvPr id="13344" name="TextBox 28"/>
              <p:cNvSpPr>
                <a:spLocks noChangeArrowheads="1"/>
              </p:cNvSpPr>
              <p:nvPr/>
            </p:nvSpPr>
            <p:spPr bwMode="auto">
              <a:xfrm>
                <a:off x="4038600" y="4800600"/>
                <a:ext cx="1143000" cy="533400"/>
              </a:xfrm>
              <a:prstGeom prst="roundRect">
                <a:avLst>
                  <a:gd name="adj" fmla="val 16667"/>
                </a:avLst>
              </a:prstGeom>
              <a:solidFill>
                <a:srgbClr val="FF66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45" name="TextBox 59"/>
              <p:cNvSpPr txBox="1">
                <a:spLocks noChangeArrowheads="1"/>
              </p:cNvSpPr>
              <p:nvPr/>
            </p:nvSpPr>
            <p:spPr bwMode="auto">
              <a:xfrm>
                <a:off x="4038600" y="5334000"/>
                <a:ext cx="1143000" cy="369332"/>
              </a:xfrm>
              <a:prstGeom prst="rect">
                <a:avLst/>
              </a:prstGeom>
              <a:noFill/>
              <a:ln w="9525">
                <a:noFill/>
                <a:miter lim="800000"/>
                <a:headEnd/>
                <a:tailEnd/>
              </a:ln>
            </p:spPr>
            <p:txBody>
              <a:bodyPr>
                <a:spAutoFit/>
              </a:bodyPr>
              <a:lstStyle/>
              <a:p>
                <a:pPr algn="ctr"/>
                <a:r>
                  <a:rPr lang="en-US" sz="1800" b="1">
                    <a:latin typeface="News Gothic MT" pitchFamily="32" charset="0"/>
                  </a:rPr>
                  <a:t>PLB</a:t>
                </a:r>
              </a:p>
            </p:txBody>
          </p:sp>
        </p:grpSp>
        <p:grpSp>
          <p:nvGrpSpPr>
            <p:cNvPr id="13341" name="Group 23"/>
            <p:cNvGrpSpPr>
              <a:grpSpLocks/>
            </p:cNvGrpSpPr>
            <p:nvPr/>
          </p:nvGrpSpPr>
          <p:grpSpPr bwMode="auto">
            <a:xfrm>
              <a:off x="6629400" y="4800600"/>
              <a:ext cx="1600200" cy="902732"/>
              <a:chOff x="6629400" y="4800600"/>
              <a:chExt cx="1600200" cy="902732"/>
            </a:xfrm>
          </p:grpSpPr>
          <p:sp>
            <p:nvSpPr>
              <p:cNvPr id="13342" name="TextBox 28"/>
              <p:cNvSpPr>
                <a:spLocks noChangeArrowheads="1"/>
              </p:cNvSpPr>
              <p:nvPr/>
            </p:nvSpPr>
            <p:spPr bwMode="auto">
              <a:xfrm>
                <a:off x="6781800" y="4800600"/>
                <a:ext cx="1143000" cy="533400"/>
              </a:xfrm>
              <a:prstGeom prst="roundRect">
                <a:avLst>
                  <a:gd name="adj" fmla="val 16667"/>
                </a:avLst>
              </a:prstGeom>
              <a:solidFill>
                <a:srgbClr val="FF3300"/>
              </a:solidFill>
              <a:ln w="3175">
                <a:solidFill>
                  <a:srgbClr val="4D4D4D"/>
                </a:solidFill>
                <a:miter lim="800000"/>
                <a:headEnd/>
                <a:tailEnd/>
              </a:ln>
            </p:spPr>
            <p:txBody>
              <a:bodyPr wrap="none" anchor="ctr"/>
              <a:lstStyle/>
              <a:p>
                <a:pPr algn="ctr"/>
                <a:endParaRPr lang="en-US" sz="1800">
                  <a:latin typeface="News Gothic MT" pitchFamily="32" charset="0"/>
                </a:endParaRPr>
              </a:p>
              <a:p>
                <a:pPr algn="ctr"/>
                <a:r>
                  <a:rPr lang="en-US" sz="1800">
                    <a:latin typeface="News Gothic MT" pitchFamily="32" charset="0"/>
                  </a:rPr>
                  <a:t>RTL</a:t>
                </a:r>
              </a:p>
              <a:p>
                <a:pPr algn="ctr"/>
                <a:endParaRPr lang="en-US" sz="1800"/>
              </a:p>
            </p:txBody>
          </p:sp>
          <p:sp>
            <p:nvSpPr>
              <p:cNvPr id="13343" name="TextBox 57"/>
              <p:cNvSpPr txBox="1">
                <a:spLocks noChangeArrowheads="1"/>
              </p:cNvSpPr>
              <p:nvPr/>
            </p:nvSpPr>
            <p:spPr bwMode="auto">
              <a:xfrm>
                <a:off x="6629400" y="5334000"/>
                <a:ext cx="1600200" cy="369332"/>
              </a:xfrm>
              <a:prstGeom prst="rect">
                <a:avLst/>
              </a:prstGeom>
              <a:noFill/>
              <a:ln w="9525">
                <a:noFill/>
                <a:miter lim="800000"/>
                <a:headEnd/>
                <a:tailEnd/>
              </a:ln>
            </p:spPr>
            <p:txBody>
              <a:bodyPr>
                <a:spAutoFit/>
              </a:bodyPr>
              <a:lstStyle/>
              <a:p>
                <a:pPr algn="ctr"/>
                <a:r>
                  <a:rPr lang="en-US" sz="1800" b="1">
                    <a:latin typeface="News Gothic MT" pitchFamily="32" charset="0"/>
                  </a:rPr>
                  <a:t>OCP</a:t>
                </a:r>
                <a:endParaRPr lang="en-IN" sz="1800" b="1">
                  <a:latin typeface="News Gothic MT" pitchFamily="32" charset="0"/>
                </a:endParaRPr>
              </a:p>
            </p:txBody>
          </p:sp>
        </p:grpSp>
      </p:grpSp>
      <p:sp>
        <p:nvSpPr>
          <p:cNvPr id="63" name="TextBox 62"/>
          <p:cNvSpPr txBox="1">
            <a:spLocks noChangeArrowheads="1"/>
          </p:cNvSpPr>
          <p:nvPr/>
        </p:nvSpPr>
        <p:spPr bwMode="auto">
          <a:xfrm>
            <a:off x="4724400" y="2286000"/>
            <a:ext cx="3886200" cy="369888"/>
          </a:xfrm>
          <a:prstGeom prst="rect">
            <a:avLst/>
          </a:prstGeom>
          <a:noFill/>
          <a:ln w="9525">
            <a:noFill/>
            <a:miter lim="800000"/>
            <a:headEnd/>
            <a:tailEnd/>
          </a:ln>
        </p:spPr>
        <p:txBody>
          <a:bodyPr>
            <a:spAutoFit/>
          </a:bodyPr>
          <a:lstStyle/>
          <a:p>
            <a:r>
              <a:rPr lang="en-US" sz="1800">
                <a:latin typeface="News Gothic MT" pitchFamily="32" charset="0"/>
              </a:rPr>
              <a:t>TLM-GP Interfaces</a:t>
            </a:r>
            <a:endParaRPr lang="en-IN" sz="1800">
              <a:latin typeface="News Gothic MT" pitchFamily="32" charset="0"/>
            </a:endParaRPr>
          </a:p>
        </p:txBody>
      </p:sp>
      <p:sp>
        <p:nvSpPr>
          <p:cNvPr id="64" name="Flowchart: Magnetic Disk 63"/>
          <p:cNvSpPr/>
          <p:nvPr/>
        </p:nvSpPr>
        <p:spPr>
          <a:xfrm>
            <a:off x="0" y="3810000"/>
            <a:ext cx="990600" cy="762000"/>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b="1" dirty="0" err="1">
                <a:solidFill>
                  <a:schemeClr val="tx1"/>
                </a:solidFill>
                <a:latin typeface="News Gothic MT"/>
              </a:rPr>
              <a:t>Transactors</a:t>
            </a:r>
            <a:endParaRPr lang="en-IN" sz="1000" b="1" dirty="0">
              <a:solidFill>
                <a:schemeClr val="tx1"/>
              </a:solidFill>
              <a:latin typeface="News Gothic MT"/>
            </a:endParaRPr>
          </a:p>
        </p:txBody>
      </p:sp>
      <p:cxnSp>
        <p:nvCxnSpPr>
          <p:cNvPr id="66" name="Straight Arrow Connector 65"/>
          <p:cNvCxnSpPr/>
          <p:nvPr/>
        </p:nvCxnSpPr>
        <p:spPr>
          <a:xfrm flipV="1">
            <a:off x="609600" y="3581400"/>
            <a:ext cx="457200" cy="152400"/>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67" name="TextBox 66"/>
          <p:cNvSpPr txBox="1">
            <a:spLocks noChangeArrowheads="1"/>
          </p:cNvSpPr>
          <p:nvPr/>
        </p:nvSpPr>
        <p:spPr bwMode="auto">
          <a:xfrm>
            <a:off x="4724400" y="838200"/>
            <a:ext cx="4038600" cy="3970338"/>
          </a:xfrm>
          <a:prstGeom prst="rect">
            <a:avLst/>
          </a:prstGeom>
          <a:noFill/>
          <a:ln w="9525">
            <a:noFill/>
            <a:miter lim="800000"/>
            <a:headEnd/>
            <a:tailEnd/>
          </a:ln>
        </p:spPr>
        <p:txBody>
          <a:bodyPr>
            <a:spAutoFit/>
          </a:bodyPr>
          <a:lstStyle/>
          <a:p>
            <a:r>
              <a:rPr lang="en-US" sz="1800" u="sng">
                <a:latin typeface="News Gothic MT" pitchFamily="32" charset="0"/>
              </a:rPr>
              <a:t>Benefits</a:t>
            </a:r>
          </a:p>
          <a:p>
            <a:endParaRPr lang="en-US" sz="1800">
              <a:latin typeface="News Gothic MT" pitchFamily="32" charset="0"/>
            </a:endParaRPr>
          </a:p>
          <a:p>
            <a:pPr>
              <a:buFont typeface="Arial" charset="0"/>
              <a:buChar char="•"/>
            </a:pPr>
            <a:r>
              <a:rPr lang="en-US" sz="1800">
                <a:latin typeface="News Gothic MT" pitchFamily="32" charset="0"/>
              </a:rPr>
              <a:t>Only one version of design</a:t>
            </a:r>
          </a:p>
          <a:p>
            <a:pPr>
              <a:buFont typeface="Arial" charset="0"/>
              <a:buChar char="•"/>
            </a:pPr>
            <a:r>
              <a:rPr lang="en-US" sz="1800">
                <a:latin typeface="News Gothic MT" pitchFamily="32" charset="0"/>
              </a:rPr>
              <a:t>Less amount of code</a:t>
            </a:r>
          </a:p>
          <a:p>
            <a:pPr>
              <a:buFont typeface="Arial" charset="0"/>
              <a:buChar char="•"/>
            </a:pPr>
            <a:r>
              <a:rPr lang="en-US" sz="1800">
                <a:latin typeface="News Gothic MT" pitchFamily="32" charset="0"/>
              </a:rPr>
              <a:t>Fewer bugs </a:t>
            </a:r>
          </a:p>
          <a:p>
            <a:pPr>
              <a:buFont typeface="Arial" charset="0"/>
              <a:buChar char="•"/>
            </a:pPr>
            <a:endParaRPr lang="en-US" sz="1800">
              <a:latin typeface="News Gothic MT" pitchFamily="32" charset="0"/>
            </a:endParaRPr>
          </a:p>
          <a:p>
            <a:r>
              <a:rPr lang="en-US" sz="1800">
                <a:latin typeface="News Gothic MT" pitchFamily="32" charset="0"/>
              </a:rPr>
              <a:t>Function is seperated from implementation</a:t>
            </a:r>
          </a:p>
          <a:p>
            <a:r>
              <a:rPr lang="en-US" sz="1800">
                <a:latin typeface="News Gothic MT" pitchFamily="32" charset="0"/>
              </a:rPr>
              <a:t>Raises the abstraction of Chip Design</a:t>
            </a:r>
          </a:p>
          <a:p>
            <a:r>
              <a:rPr lang="en-US" sz="1800">
                <a:latin typeface="News Gothic MT" pitchFamily="32" charset="0"/>
              </a:rPr>
              <a:t>SystemC may replace Verilog</a:t>
            </a:r>
          </a:p>
          <a:p>
            <a:endParaRPr lang="en-US" sz="1800">
              <a:latin typeface="News Gothic MT" pitchFamily="32" charset="0"/>
            </a:endParaRPr>
          </a:p>
          <a:p>
            <a:r>
              <a:rPr lang="en-US" sz="1800">
                <a:latin typeface="News Gothic MT" pitchFamily="32" charset="0"/>
              </a:rPr>
              <a:t>CircuitSutra have good expertise in Synthesizable SystemC subset</a:t>
            </a:r>
          </a:p>
          <a:p>
            <a:endParaRPr lang="en-IN" sz="1800">
              <a:latin typeface="News Gothic MT"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nodeType="clickEffect">
                                  <p:stCondLst>
                                    <p:cond delay="0"/>
                                  </p:stCondLst>
                                  <p:childTnLst>
                                    <p:animEffect transition="out" filter="blinds(horizontal)">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26"/>
                                        </p:tgtEl>
                                      </p:cBhvr>
                                    </p:animEffect>
                                    <p:set>
                                      <p:cBhvr>
                                        <p:cTn id="33" dur="1" fill="hold">
                                          <p:stCondLst>
                                            <p:cond delay="499"/>
                                          </p:stCondLst>
                                        </p:cTn>
                                        <p:tgtEl>
                                          <p:spTgt spid="26"/>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16"/>
                                        </p:tgtEl>
                                      </p:cBhvr>
                                    </p:animEffect>
                                    <p:set>
                                      <p:cBhvr>
                                        <p:cTn id="44" dur="1" fill="hold">
                                          <p:stCondLst>
                                            <p:cond delay="499"/>
                                          </p:stCondLst>
                                        </p:cTn>
                                        <p:tgtEl>
                                          <p:spTgt spid="16"/>
                                        </p:tgtEl>
                                        <p:attrNameLst>
                                          <p:attrName>style.visibility</p:attrName>
                                        </p:attrNameLst>
                                      </p:cBhvr>
                                      <p:to>
                                        <p:strVal val="hidden"/>
                                      </p:to>
                                    </p:set>
                                  </p:childTnLst>
                                </p:cTn>
                              </p:par>
                              <p:par>
                                <p:cTn id="45" presetID="3" presetClass="exit" presetSubtype="10" fill="hold" grpId="1" nodeType="withEffect">
                                  <p:stCondLst>
                                    <p:cond delay="0"/>
                                  </p:stCondLst>
                                  <p:childTnLst>
                                    <p:animEffect transition="out" filter="blinds(horizontal)">
                                      <p:cBhvr>
                                        <p:cTn id="46" dur="500"/>
                                        <p:tgtEl>
                                          <p:spTgt spid="40"/>
                                        </p:tgtEl>
                                      </p:cBhvr>
                                    </p:animEffect>
                                    <p:set>
                                      <p:cBhvr>
                                        <p:cTn id="47" dur="1" fill="hold">
                                          <p:stCondLst>
                                            <p:cond delay="499"/>
                                          </p:stCondLst>
                                        </p:cTn>
                                        <p:tgtEl>
                                          <p:spTgt spid="4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5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3" presetClass="exit" presetSubtype="10" fill="hold" nodeType="clickEffect">
                                  <p:stCondLst>
                                    <p:cond delay="0"/>
                                  </p:stCondLst>
                                  <p:childTnLst>
                                    <p:animEffect transition="out" filter="blinds(horizontal)">
                                      <p:cBhvr>
                                        <p:cTn id="57" dur="500"/>
                                        <p:tgtEl>
                                          <p:spTgt spid="24"/>
                                        </p:tgtEl>
                                      </p:cBhvr>
                                    </p:animEffect>
                                    <p:set>
                                      <p:cBhvr>
                                        <p:cTn id="58" dur="1" fill="hold">
                                          <p:stCondLst>
                                            <p:cond delay="499"/>
                                          </p:stCondLst>
                                        </p:cTn>
                                        <p:tgtEl>
                                          <p:spTgt spid="24"/>
                                        </p:tgtEl>
                                        <p:attrNameLst>
                                          <p:attrName>style.visibility</p:attrName>
                                        </p:attrNameLst>
                                      </p:cBhvr>
                                      <p:to>
                                        <p:strVal val="hidden"/>
                                      </p:to>
                                    </p:set>
                                  </p:childTnLst>
                                </p:cTn>
                              </p:par>
                              <p:par>
                                <p:cTn id="59" presetID="3" presetClass="exit" presetSubtype="10" fill="hold" grpId="1" nodeType="withEffect">
                                  <p:stCondLst>
                                    <p:cond delay="0"/>
                                  </p:stCondLst>
                                  <p:childTnLst>
                                    <p:animEffect transition="out" filter="blinds(horizontal)">
                                      <p:cBhvr>
                                        <p:cTn id="60" dur="500"/>
                                        <p:tgtEl>
                                          <p:spTgt spid="51"/>
                                        </p:tgtEl>
                                      </p:cBhvr>
                                    </p:animEffect>
                                    <p:set>
                                      <p:cBhvr>
                                        <p:cTn id="61" dur="1" fill="hold">
                                          <p:stCondLst>
                                            <p:cond delay="499"/>
                                          </p:stCondLst>
                                        </p:cTn>
                                        <p:tgtEl>
                                          <p:spTgt spid="51"/>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childTnLst>
                                </p:cTn>
                              </p:par>
                              <p:par>
                                <p:cTn id="64" presetID="3" presetClass="exit" presetSubtype="10" fill="hold" grpId="1" nodeType="withEffect">
                                  <p:stCondLst>
                                    <p:cond delay="0"/>
                                  </p:stCondLst>
                                  <p:childTnLst>
                                    <p:animEffect transition="out" filter="blinds(horizontal)">
                                      <p:cBhvr>
                                        <p:cTn id="65" dur="500"/>
                                        <p:tgtEl>
                                          <p:spTgt spid="52"/>
                                        </p:tgtEl>
                                      </p:cBhvr>
                                    </p:animEffect>
                                    <p:set>
                                      <p:cBhvr>
                                        <p:cTn id="66" dur="1" fill="hold">
                                          <p:stCondLst>
                                            <p:cond delay="499"/>
                                          </p:stCondLst>
                                        </p:cTn>
                                        <p:tgtEl>
                                          <p:spTgt spid="5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4"/>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par>
                                <p:cTn id="75" presetID="1" presetClass="entr" presetSubtype="0" fill="hold" grpId="2" nodeType="withEffect">
                                  <p:stCondLst>
                                    <p:cond delay="0"/>
                                  </p:stCondLst>
                                  <p:childTnLst>
                                    <p:set>
                                      <p:cBhvr>
                                        <p:cTn id="76" dur="1" fill="hold">
                                          <p:stCondLst>
                                            <p:cond delay="0"/>
                                          </p:stCondLst>
                                        </p:cTn>
                                        <p:tgtEl>
                                          <p:spTgt spid="5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3" presetClass="exit" presetSubtype="10" fill="hold" nodeType="clickEffect">
                                  <p:stCondLst>
                                    <p:cond delay="0"/>
                                  </p:stCondLst>
                                  <p:childTnLst>
                                    <p:animEffect transition="out" filter="blinds(horizontal)">
                                      <p:cBhvr>
                                        <p:cTn id="82" dur="500"/>
                                        <p:tgtEl>
                                          <p:spTgt spid="31"/>
                                        </p:tgtEl>
                                      </p:cBhvr>
                                    </p:animEffect>
                                    <p:set>
                                      <p:cBhvr>
                                        <p:cTn id="83" dur="1" fill="hold">
                                          <p:stCondLst>
                                            <p:cond delay="499"/>
                                          </p:stCondLst>
                                        </p:cTn>
                                        <p:tgtEl>
                                          <p:spTgt spid="31"/>
                                        </p:tgtEl>
                                        <p:attrNameLst>
                                          <p:attrName>style.visibility</p:attrName>
                                        </p:attrNameLst>
                                      </p:cBhvr>
                                      <p:to>
                                        <p:strVal val="hidden"/>
                                      </p:to>
                                    </p:set>
                                  </p:childTnLst>
                                </p:cTn>
                              </p:par>
                              <p:par>
                                <p:cTn id="84" presetID="3" presetClass="exit" presetSubtype="10" fill="hold" grpId="1" nodeType="withEffect">
                                  <p:stCondLst>
                                    <p:cond delay="0"/>
                                  </p:stCondLst>
                                  <p:childTnLst>
                                    <p:animEffect transition="out" filter="blinds(horizontal)">
                                      <p:cBhvr>
                                        <p:cTn id="85" dur="500"/>
                                        <p:tgtEl>
                                          <p:spTgt spid="12"/>
                                        </p:tgtEl>
                                      </p:cBhvr>
                                    </p:animEffect>
                                    <p:set>
                                      <p:cBhvr>
                                        <p:cTn id="86" dur="1" fill="hold">
                                          <p:stCondLst>
                                            <p:cond delay="499"/>
                                          </p:stCondLst>
                                        </p:cTn>
                                        <p:tgtEl>
                                          <p:spTgt spid="12"/>
                                        </p:tgtEl>
                                        <p:attrNameLst>
                                          <p:attrName>style.visibility</p:attrName>
                                        </p:attrNameLst>
                                      </p:cBhvr>
                                      <p:to>
                                        <p:strVal val="hidden"/>
                                      </p:to>
                                    </p:set>
                                  </p:childTnLst>
                                </p:cTn>
                              </p:par>
                              <p:par>
                                <p:cTn id="87" presetID="3" presetClass="exit" presetSubtype="10" fill="hold" grpId="1" nodeType="withEffect">
                                  <p:stCondLst>
                                    <p:cond delay="0"/>
                                  </p:stCondLst>
                                  <p:childTnLst>
                                    <p:animEffect transition="out" filter="blinds(horizontal)">
                                      <p:cBhvr>
                                        <p:cTn id="88" dur="500"/>
                                        <p:tgtEl>
                                          <p:spTgt spid="63"/>
                                        </p:tgtEl>
                                      </p:cBhvr>
                                    </p:animEffect>
                                    <p:set>
                                      <p:cBhvr>
                                        <p:cTn id="89" dur="1" fill="hold">
                                          <p:stCondLst>
                                            <p:cond delay="499"/>
                                          </p:stCondLst>
                                        </p:cTn>
                                        <p:tgtEl>
                                          <p:spTgt spid="63"/>
                                        </p:tgtEl>
                                        <p:attrNameLst>
                                          <p:attrName>style.visibility</p:attrName>
                                        </p:attrNameLst>
                                      </p:cBhvr>
                                      <p:to>
                                        <p:strVal val="hidden"/>
                                      </p:to>
                                    </p:set>
                                  </p:childTnLst>
                                </p:cTn>
                              </p:par>
                              <p:par>
                                <p:cTn id="90" presetID="3" presetClass="exit" presetSubtype="10" fill="hold" nodeType="withEffect">
                                  <p:stCondLst>
                                    <p:cond delay="0"/>
                                  </p:stCondLst>
                                  <p:childTnLst>
                                    <p:animEffect transition="out" filter="blinds(horizontal)">
                                      <p:cBhvr>
                                        <p:cTn id="91" dur="500"/>
                                        <p:tgtEl>
                                          <p:spTgt spid="11"/>
                                        </p:tgtEl>
                                      </p:cBhvr>
                                    </p:animEffect>
                                    <p:set>
                                      <p:cBhvr>
                                        <p:cTn id="92" dur="1" fill="hold">
                                          <p:stCondLst>
                                            <p:cond delay="499"/>
                                          </p:stCondLst>
                                        </p:cTn>
                                        <p:tgtEl>
                                          <p:spTgt spid="11"/>
                                        </p:tgtEl>
                                        <p:attrNameLst>
                                          <p:attrName>style.visibility</p:attrName>
                                        </p:attrNameLst>
                                      </p:cBhvr>
                                      <p:to>
                                        <p:strVal val="hidden"/>
                                      </p:to>
                                    </p:set>
                                  </p:childTnLst>
                                </p:cTn>
                              </p:par>
                              <p:par>
                                <p:cTn id="93" presetID="3" presetClass="exit" presetSubtype="10" fill="hold" grpId="1" nodeType="withEffect">
                                  <p:stCondLst>
                                    <p:cond delay="0"/>
                                  </p:stCondLst>
                                  <p:childTnLst>
                                    <p:animEffect transition="out" filter="blinds(horizontal)">
                                      <p:cBhvr>
                                        <p:cTn id="94" dur="500"/>
                                        <p:tgtEl>
                                          <p:spTgt spid="13"/>
                                        </p:tgtEl>
                                      </p:cBhvr>
                                    </p:animEffect>
                                    <p:set>
                                      <p:cBhvr>
                                        <p:cTn id="95" dur="1" fill="hold">
                                          <p:stCondLst>
                                            <p:cond delay="499"/>
                                          </p:stCondLst>
                                        </p:cTn>
                                        <p:tgtEl>
                                          <p:spTgt spid="13"/>
                                        </p:tgtEl>
                                        <p:attrNameLst>
                                          <p:attrName>style.visibility</p:attrName>
                                        </p:attrNameLst>
                                      </p:cBhvr>
                                      <p:to>
                                        <p:strVal val="hidden"/>
                                      </p:to>
                                    </p:set>
                                  </p:childTnLst>
                                </p:cTn>
                              </p:par>
                              <p:par>
                                <p:cTn id="96" presetID="3" presetClass="exit" presetSubtype="10" fill="hold" grpId="3" nodeType="withEffect">
                                  <p:stCondLst>
                                    <p:cond delay="0"/>
                                  </p:stCondLst>
                                  <p:childTnLst>
                                    <p:animEffect transition="out" filter="blinds(horizontal)">
                                      <p:cBhvr>
                                        <p:cTn id="97" dur="500"/>
                                        <p:tgtEl>
                                          <p:spTgt spid="52"/>
                                        </p:tgtEl>
                                      </p:cBhvr>
                                    </p:animEffect>
                                    <p:set>
                                      <p:cBhvr>
                                        <p:cTn id="98" dur="1" fill="hold">
                                          <p:stCondLst>
                                            <p:cond delay="499"/>
                                          </p:stCondLst>
                                        </p:cTn>
                                        <p:tgtEl>
                                          <p:spTgt spid="52"/>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1" nodeType="clickEffect">
                                  <p:stCondLst>
                                    <p:cond delay="0"/>
                                  </p:stCondLst>
                                  <p:childTnLst>
                                    <p:set>
                                      <p:cBhvr>
                                        <p:cTn id="102" dur="1" fill="hold">
                                          <p:stCondLst>
                                            <p:cond delay="0"/>
                                          </p:stCondLst>
                                        </p:cTn>
                                        <p:tgtEl>
                                          <p:spTgt spid="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2" grpId="0"/>
      <p:bldP spid="12" grpId="1"/>
      <p:bldP spid="13" grpId="0"/>
      <p:bldP spid="13" grpId="1"/>
      <p:bldP spid="26" grpId="0"/>
      <p:bldP spid="26" grpId="1"/>
      <p:bldP spid="27" grpId="0" animBg="1"/>
      <p:bldP spid="40" grpId="0"/>
      <p:bldP spid="40" grpId="1"/>
      <p:bldP spid="51" grpId="0"/>
      <p:bldP spid="51" grpId="1"/>
      <p:bldP spid="52" grpId="0"/>
      <p:bldP spid="52" grpId="1"/>
      <p:bldP spid="52" grpId="2"/>
      <p:bldP spid="52" grpId="3"/>
      <p:bldP spid="63" grpId="0"/>
      <p:bldP spid="63" grpId="1"/>
      <p:bldP spid="64" grpId="0" animBg="1"/>
      <p:bldP spid="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D1A533C7-7C9E-4F51-9D01-C536598C757C}" type="slidenum">
              <a:rPr lang="ja-JP" altLang="en-US" smtClean="0">
                <a:latin typeface="Times New Roman" pitchFamily="16" charset="0"/>
                <a:ea typeface="ＭＳ Ｐゴシック" pitchFamily="34" charset="-128"/>
              </a:rPr>
              <a:pPr>
                <a:defRPr/>
              </a:pPr>
              <a:t>12</a:t>
            </a:fld>
            <a:endParaRPr lang="en-US" altLang="ja-JP" smtClean="0">
              <a:latin typeface="Times New Roman" pitchFamily="16" charset="0"/>
              <a:ea typeface="ＭＳ Ｐゴシック" pitchFamily="34" charset="-128"/>
            </a:endParaRPr>
          </a:p>
        </p:txBody>
      </p:sp>
      <p:sp>
        <p:nvSpPr>
          <p:cNvPr id="14339"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Models for VP &amp; HLS</a:t>
            </a:r>
          </a:p>
        </p:txBody>
      </p:sp>
      <p:sp>
        <p:nvSpPr>
          <p:cNvPr id="14340" name="Rectangle 3"/>
          <p:cNvSpPr>
            <a:spLocks noGrp="1" noChangeArrowheads="1"/>
          </p:cNvSpPr>
          <p:nvPr>
            <p:ph type="body" idx="1"/>
          </p:nvPr>
        </p:nvSpPr>
        <p:spPr>
          <a:xfrm>
            <a:off x="228600" y="838200"/>
            <a:ext cx="8686800" cy="5791200"/>
          </a:xfrm>
        </p:spPr>
        <p:txBody>
          <a:bodyPr/>
          <a:lstStyle/>
          <a:p>
            <a:pPr>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2000" smtClean="0">
              <a:latin typeface="News Gothic MT" pitchFamily="32" charset="0"/>
              <a:cs typeface="Arial" charset="0"/>
            </a:endParaRPr>
          </a:p>
        </p:txBody>
      </p:sp>
      <p:cxnSp>
        <p:nvCxnSpPr>
          <p:cNvPr id="68" name="Straight Connector 67"/>
          <p:cNvCxnSpPr>
            <a:stCxn id="14340" idx="0"/>
            <a:endCxn id="14340" idx="2"/>
          </p:cNvCxnSpPr>
          <p:nvPr/>
        </p:nvCxnSpPr>
        <p:spPr>
          <a:xfrm rot="16200000" flipH="1">
            <a:off x="1676400" y="3733800"/>
            <a:ext cx="5791200" cy="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4342" name="TextBox 68"/>
          <p:cNvSpPr txBox="1">
            <a:spLocks noChangeArrowheads="1"/>
          </p:cNvSpPr>
          <p:nvPr/>
        </p:nvSpPr>
        <p:spPr bwMode="auto">
          <a:xfrm>
            <a:off x="304800" y="990600"/>
            <a:ext cx="4038600" cy="400050"/>
          </a:xfrm>
          <a:prstGeom prst="rect">
            <a:avLst/>
          </a:prstGeom>
          <a:noFill/>
          <a:ln w="9525">
            <a:noFill/>
            <a:miter lim="800000"/>
            <a:headEnd/>
            <a:tailEnd/>
          </a:ln>
        </p:spPr>
        <p:txBody>
          <a:bodyPr>
            <a:spAutoFit/>
          </a:bodyPr>
          <a:lstStyle/>
          <a:p>
            <a:pPr algn="ctr"/>
            <a:r>
              <a:rPr lang="en-US" sz="2000" u="sng">
                <a:latin typeface="News Gothic MT" pitchFamily="32" charset="0"/>
              </a:rPr>
              <a:t>Virtual Platform</a:t>
            </a:r>
            <a:endParaRPr lang="en-IN" sz="2000" u="sng">
              <a:latin typeface="News Gothic MT" pitchFamily="32" charset="0"/>
            </a:endParaRPr>
          </a:p>
        </p:txBody>
      </p:sp>
      <p:sp>
        <p:nvSpPr>
          <p:cNvPr id="14343" name="TextBox 69"/>
          <p:cNvSpPr txBox="1">
            <a:spLocks noChangeArrowheads="1"/>
          </p:cNvSpPr>
          <p:nvPr/>
        </p:nvSpPr>
        <p:spPr bwMode="auto">
          <a:xfrm>
            <a:off x="4800600" y="990600"/>
            <a:ext cx="4038600" cy="400050"/>
          </a:xfrm>
          <a:prstGeom prst="rect">
            <a:avLst/>
          </a:prstGeom>
          <a:noFill/>
          <a:ln w="9525">
            <a:noFill/>
            <a:miter lim="800000"/>
            <a:headEnd/>
            <a:tailEnd/>
          </a:ln>
        </p:spPr>
        <p:txBody>
          <a:bodyPr>
            <a:spAutoFit/>
          </a:bodyPr>
          <a:lstStyle/>
          <a:p>
            <a:pPr algn="ctr"/>
            <a:r>
              <a:rPr lang="en-US" sz="2000" u="sng">
                <a:latin typeface="News Gothic MT" pitchFamily="32" charset="0"/>
              </a:rPr>
              <a:t>HLS</a:t>
            </a:r>
            <a:endParaRPr lang="en-IN" sz="2000" u="sng">
              <a:latin typeface="News Gothic MT" pitchFamily="32" charset="0"/>
            </a:endParaRPr>
          </a:p>
        </p:txBody>
      </p:sp>
      <p:sp>
        <p:nvSpPr>
          <p:cNvPr id="14344" name="TextBox 70"/>
          <p:cNvSpPr txBox="1">
            <a:spLocks noChangeArrowheads="1"/>
          </p:cNvSpPr>
          <p:nvPr/>
        </p:nvSpPr>
        <p:spPr bwMode="auto">
          <a:xfrm>
            <a:off x="304800" y="1447800"/>
            <a:ext cx="4038600" cy="2862322"/>
          </a:xfrm>
          <a:prstGeom prst="rect">
            <a:avLst/>
          </a:prstGeom>
          <a:noFill/>
          <a:ln w="9525">
            <a:noFill/>
            <a:miter lim="800000"/>
            <a:headEnd/>
            <a:tailEnd/>
          </a:ln>
        </p:spPr>
        <p:txBody>
          <a:bodyPr>
            <a:spAutoFit/>
          </a:bodyPr>
          <a:lstStyle/>
          <a:p>
            <a:pPr>
              <a:buFont typeface="Arial" charset="0"/>
              <a:buChar char="•"/>
            </a:pPr>
            <a:r>
              <a:rPr lang="en-US" sz="2000" dirty="0">
                <a:latin typeface="News Gothic MT" pitchFamily="32" charset="0"/>
              </a:rPr>
              <a:t> Simulation Speed</a:t>
            </a:r>
          </a:p>
          <a:p>
            <a:endParaRPr lang="en-US" sz="2000" dirty="0">
              <a:latin typeface="News Gothic MT" pitchFamily="32" charset="0"/>
            </a:endParaRPr>
          </a:p>
          <a:p>
            <a:pPr>
              <a:buFont typeface="Arial" charset="0"/>
              <a:buChar char="•"/>
            </a:pPr>
            <a:r>
              <a:rPr lang="en-US" sz="2000" dirty="0">
                <a:latin typeface="News Gothic MT" pitchFamily="32" charset="0"/>
              </a:rPr>
              <a:t> Can use all the constructs of SystemC</a:t>
            </a:r>
          </a:p>
          <a:p>
            <a:pPr>
              <a:buFont typeface="Arial" charset="0"/>
              <a:buChar char="•"/>
            </a:pPr>
            <a:endParaRPr lang="en-US" sz="2000" dirty="0">
              <a:latin typeface="News Gothic MT" pitchFamily="32" charset="0"/>
            </a:endParaRPr>
          </a:p>
          <a:p>
            <a:pPr>
              <a:buFont typeface="Arial" charset="0"/>
              <a:buChar char="•"/>
            </a:pPr>
            <a:r>
              <a:rPr lang="en-US" sz="2000" dirty="0" smtClean="0">
                <a:latin typeface="News Gothic MT" pitchFamily="32" charset="0"/>
              </a:rPr>
              <a:t>TLM2.0 for bus interfaces</a:t>
            </a:r>
          </a:p>
          <a:p>
            <a:endParaRPr lang="en-US" sz="2000" dirty="0" smtClean="0">
              <a:latin typeface="News Gothic MT" pitchFamily="32" charset="0"/>
            </a:endParaRPr>
          </a:p>
          <a:p>
            <a:pPr>
              <a:buFont typeface="Arial" charset="0"/>
              <a:buChar char="•"/>
            </a:pPr>
            <a:r>
              <a:rPr lang="en-US" sz="2000" dirty="0" smtClean="0">
                <a:latin typeface="News Gothic MT" pitchFamily="32" charset="0"/>
              </a:rPr>
              <a:t>TLM interfaces for non memory mapped connections</a:t>
            </a:r>
            <a:endParaRPr lang="en-IN" sz="2000" dirty="0">
              <a:latin typeface="News Gothic MT" pitchFamily="32" charset="0"/>
            </a:endParaRPr>
          </a:p>
        </p:txBody>
      </p:sp>
      <p:sp>
        <p:nvSpPr>
          <p:cNvPr id="14345" name="TextBox 71"/>
          <p:cNvSpPr txBox="1">
            <a:spLocks noChangeArrowheads="1"/>
          </p:cNvSpPr>
          <p:nvPr/>
        </p:nvSpPr>
        <p:spPr bwMode="auto">
          <a:xfrm>
            <a:off x="4876800" y="1447800"/>
            <a:ext cx="4038600" cy="2862322"/>
          </a:xfrm>
          <a:prstGeom prst="rect">
            <a:avLst/>
          </a:prstGeom>
          <a:noFill/>
          <a:ln w="9525">
            <a:noFill/>
            <a:miter lim="800000"/>
            <a:headEnd/>
            <a:tailEnd/>
          </a:ln>
        </p:spPr>
        <p:txBody>
          <a:bodyPr>
            <a:spAutoFit/>
          </a:bodyPr>
          <a:lstStyle/>
          <a:p>
            <a:pPr>
              <a:buFont typeface="Arial" charset="0"/>
              <a:buChar char="•"/>
            </a:pPr>
            <a:r>
              <a:rPr lang="en-US" sz="2000" dirty="0">
                <a:latin typeface="News Gothic MT" pitchFamily="32" charset="0"/>
              </a:rPr>
              <a:t>Synthesizability</a:t>
            </a:r>
          </a:p>
          <a:p>
            <a:endParaRPr lang="en-US" sz="2000" dirty="0">
              <a:latin typeface="News Gothic MT" pitchFamily="32" charset="0"/>
            </a:endParaRPr>
          </a:p>
          <a:p>
            <a:pPr>
              <a:buFont typeface="Arial" charset="0"/>
              <a:buChar char="•"/>
            </a:pPr>
            <a:r>
              <a:rPr lang="en-US" sz="2000" dirty="0">
                <a:latin typeface="News Gothic MT" pitchFamily="32" charset="0"/>
              </a:rPr>
              <a:t>Only Synthesizable subset of SystemC should be used</a:t>
            </a:r>
          </a:p>
          <a:p>
            <a:pPr>
              <a:buFont typeface="Arial" charset="0"/>
              <a:buChar char="•"/>
            </a:pPr>
            <a:endParaRPr lang="en-US" sz="2000" dirty="0">
              <a:latin typeface="News Gothic MT" pitchFamily="32" charset="0"/>
            </a:endParaRPr>
          </a:p>
          <a:p>
            <a:pPr>
              <a:buFont typeface="Arial" charset="0"/>
              <a:buChar char="•"/>
            </a:pPr>
            <a:r>
              <a:rPr lang="en-US" sz="2000" dirty="0">
                <a:latin typeface="News Gothic MT" pitchFamily="32" charset="0"/>
              </a:rPr>
              <a:t>TLM1.0, TLM+GP (Cadence</a:t>
            </a:r>
            <a:r>
              <a:rPr lang="en-US" sz="2000" dirty="0" smtClean="0">
                <a:latin typeface="News Gothic MT" pitchFamily="32" charset="0"/>
              </a:rPr>
              <a:t>)</a:t>
            </a:r>
          </a:p>
          <a:p>
            <a:endParaRPr lang="en-US" sz="2000" dirty="0" smtClean="0">
              <a:latin typeface="News Gothic MT" pitchFamily="32" charset="0"/>
            </a:endParaRPr>
          </a:p>
          <a:p>
            <a:pPr>
              <a:buFont typeface="Arial" charset="0"/>
              <a:buChar char="•"/>
            </a:pPr>
            <a:r>
              <a:rPr lang="en-US" sz="2000" dirty="0" smtClean="0">
                <a:latin typeface="News Gothic MT" pitchFamily="32" charset="0"/>
              </a:rPr>
              <a:t>Pin level interfaces for non memory mapped connections</a:t>
            </a:r>
            <a:endParaRPr lang="en-IN" sz="2000" dirty="0">
              <a:latin typeface="News Gothic MT" pitchFamily="3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F227F5C1-B2E5-49E5-BE59-8AA47C18D8D6}" type="slidenum">
              <a:rPr lang="ja-JP" altLang="en-US" smtClean="0">
                <a:latin typeface="Times New Roman" pitchFamily="16" charset="0"/>
                <a:ea typeface="ＭＳ Ｐゴシック" pitchFamily="34" charset="-128"/>
              </a:rPr>
              <a:pPr>
                <a:defRPr/>
              </a:pPr>
              <a:t>13</a:t>
            </a:fld>
            <a:endParaRPr lang="en-US" altLang="ja-JP" smtClean="0">
              <a:latin typeface="Times New Roman" pitchFamily="16" charset="0"/>
              <a:ea typeface="ＭＳ Ｐゴシック" pitchFamily="34" charset="-128"/>
            </a:endParaRPr>
          </a:p>
        </p:txBody>
      </p:sp>
      <p:sp>
        <p:nvSpPr>
          <p:cNvPr id="15363"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Models for VP &amp; HLS</a:t>
            </a:r>
          </a:p>
        </p:txBody>
      </p:sp>
      <p:sp>
        <p:nvSpPr>
          <p:cNvPr id="15364" name="Rectangle 3"/>
          <p:cNvSpPr>
            <a:spLocks noGrp="1" noChangeArrowheads="1"/>
          </p:cNvSpPr>
          <p:nvPr>
            <p:ph type="body" idx="1"/>
          </p:nvPr>
        </p:nvSpPr>
        <p:spPr>
          <a:xfrm>
            <a:off x="228600" y="838200"/>
            <a:ext cx="8686800" cy="5791200"/>
          </a:xfrm>
        </p:spPr>
        <p:txBody>
          <a:bodyPr/>
          <a:lstStyle/>
          <a:p>
            <a:pPr>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1600" smtClean="0">
              <a:latin typeface="News Gothic MT" pitchFamily="32" charset="0"/>
              <a:cs typeface="Arial" charset="0"/>
            </a:endParaRPr>
          </a:p>
          <a:p>
            <a:pPr lvl="1">
              <a:lnSpc>
                <a:spcPct val="80000"/>
              </a:lnSpc>
              <a:buFontTx/>
              <a:buNone/>
            </a:pPr>
            <a:endParaRPr lang="en-US" sz="2000" smtClean="0">
              <a:latin typeface="News Gothic MT" pitchFamily="32" charset="0"/>
              <a:cs typeface="Arial" charset="0"/>
            </a:endParaRPr>
          </a:p>
        </p:txBody>
      </p:sp>
      <p:cxnSp>
        <p:nvCxnSpPr>
          <p:cNvPr id="68" name="Straight Connector 67"/>
          <p:cNvCxnSpPr>
            <a:stCxn id="15364" idx="0"/>
            <a:endCxn id="15364" idx="2"/>
          </p:cNvCxnSpPr>
          <p:nvPr/>
        </p:nvCxnSpPr>
        <p:spPr>
          <a:xfrm rot="16200000" flipH="1">
            <a:off x="1676400" y="3733800"/>
            <a:ext cx="5791200" cy="0"/>
          </a:xfrm>
          <a:prstGeom prst="line">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366" name="TextBox 68"/>
          <p:cNvSpPr txBox="1">
            <a:spLocks noChangeArrowheads="1"/>
          </p:cNvSpPr>
          <p:nvPr/>
        </p:nvSpPr>
        <p:spPr bwMode="auto">
          <a:xfrm>
            <a:off x="304800" y="990600"/>
            <a:ext cx="4038600" cy="400050"/>
          </a:xfrm>
          <a:prstGeom prst="rect">
            <a:avLst/>
          </a:prstGeom>
          <a:noFill/>
          <a:ln w="9525">
            <a:noFill/>
            <a:miter lim="800000"/>
            <a:headEnd/>
            <a:tailEnd/>
          </a:ln>
        </p:spPr>
        <p:txBody>
          <a:bodyPr>
            <a:spAutoFit/>
          </a:bodyPr>
          <a:lstStyle/>
          <a:p>
            <a:pPr algn="ctr"/>
            <a:r>
              <a:rPr lang="en-US" sz="2000" u="sng">
                <a:latin typeface="News Gothic MT" pitchFamily="32" charset="0"/>
              </a:rPr>
              <a:t>Virtual Platform</a:t>
            </a:r>
            <a:endParaRPr lang="en-IN" sz="2000" u="sng">
              <a:latin typeface="News Gothic MT" pitchFamily="32" charset="0"/>
            </a:endParaRPr>
          </a:p>
        </p:txBody>
      </p:sp>
      <p:sp>
        <p:nvSpPr>
          <p:cNvPr id="15367" name="TextBox 69"/>
          <p:cNvSpPr txBox="1">
            <a:spLocks noChangeArrowheads="1"/>
          </p:cNvSpPr>
          <p:nvPr/>
        </p:nvSpPr>
        <p:spPr bwMode="auto">
          <a:xfrm>
            <a:off x="4800600" y="990600"/>
            <a:ext cx="4038600" cy="400050"/>
          </a:xfrm>
          <a:prstGeom prst="rect">
            <a:avLst/>
          </a:prstGeom>
          <a:noFill/>
          <a:ln w="9525">
            <a:noFill/>
            <a:miter lim="800000"/>
            <a:headEnd/>
            <a:tailEnd/>
          </a:ln>
        </p:spPr>
        <p:txBody>
          <a:bodyPr>
            <a:spAutoFit/>
          </a:bodyPr>
          <a:lstStyle/>
          <a:p>
            <a:pPr algn="ctr"/>
            <a:r>
              <a:rPr lang="en-US" sz="2000" u="sng">
                <a:latin typeface="News Gothic MT" pitchFamily="32" charset="0"/>
              </a:rPr>
              <a:t>HLS</a:t>
            </a:r>
            <a:endParaRPr lang="en-IN" sz="2000" u="sng">
              <a:latin typeface="News Gothic MT" pitchFamily="32" charset="0"/>
            </a:endParaRPr>
          </a:p>
        </p:txBody>
      </p:sp>
      <p:grpSp>
        <p:nvGrpSpPr>
          <p:cNvPr id="15368" name="Group 16"/>
          <p:cNvGrpSpPr>
            <a:grpSpLocks/>
          </p:cNvGrpSpPr>
          <p:nvPr/>
        </p:nvGrpSpPr>
        <p:grpSpPr bwMode="auto">
          <a:xfrm>
            <a:off x="228600" y="1524000"/>
            <a:ext cx="3200400" cy="2589213"/>
            <a:chOff x="533400" y="4269525"/>
            <a:chExt cx="3200400" cy="2588475"/>
          </a:xfrm>
        </p:grpSpPr>
        <p:sp>
          <p:nvSpPr>
            <p:cNvPr id="11" name="Rectangle 60"/>
            <p:cNvSpPr>
              <a:spLocks noChangeArrowheads="1"/>
            </p:cNvSpPr>
            <p:nvPr/>
          </p:nvSpPr>
          <p:spPr bwMode="auto">
            <a:xfrm>
              <a:off x="533400" y="4269525"/>
              <a:ext cx="3200400" cy="2361527"/>
            </a:xfrm>
            <a:prstGeom prst="rect">
              <a:avLst/>
            </a:prstGeom>
            <a:solidFill>
              <a:schemeClr val="accent2">
                <a:lumMod val="40000"/>
                <a:lumOff val="60000"/>
              </a:schemeClr>
            </a:solidFill>
            <a:ln w="9525">
              <a:solidFill>
                <a:schemeClr val="tx1"/>
              </a:solidFill>
              <a:miter lim="800000"/>
              <a:headEnd/>
              <a:tailEnd/>
            </a:ln>
          </p:spPr>
          <p:txBody>
            <a:bodyPr wrap="none" anchor="ctr"/>
            <a:lstStyle/>
            <a:p>
              <a:pPr>
                <a:defRPr/>
              </a:pPr>
              <a:endParaRPr lang="en-US" sz="1800" b="1" dirty="0">
                <a:latin typeface="News Gothic MT"/>
              </a:endParaRPr>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p:txBody>
        </p:sp>
        <p:sp>
          <p:nvSpPr>
            <p:cNvPr id="12" name="Rectangle 61"/>
            <p:cNvSpPr>
              <a:spLocks noChangeArrowheads="1"/>
            </p:cNvSpPr>
            <p:nvPr/>
          </p:nvSpPr>
          <p:spPr bwMode="auto">
            <a:xfrm>
              <a:off x="762000" y="4878951"/>
              <a:ext cx="2667000" cy="837961"/>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defRPr/>
              </a:pPr>
              <a:r>
                <a:rPr lang="en-US" sz="1800" dirty="0">
                  <a:latin typeface="News Gothic MT"/>
                </a:rPr>
                <a:t>Core </a:t>
              </a:r>
            </a:p>
            <a:p>
              <a:pPr algn="ctr">
                <a:defRPr/>
              </a:pPr>
              <a:r>
                <a:rPr lang="en-US" sz="1800" dirty="0">
                  <a:latin typeface="News Gothic MT"/>
                </a:rPr>
                <a:t>(SystemC)</a:t>
              </a:r>
            </a:p>
          </p:txBody>
        </p:sp>
        <p:sp>
          <p:nvSpPr>
            <p:cNvPr id="13" name="Rectangle 62"/>
            <p:cNvSpPr>
              <a:spLocks noChangeArrowheads="1"/>
            </p:cNvSpPr>
            <p:nvPr/>
          </p:nvSpPr>
          <p:spPr bwMode="auto">
            <a:xfrm>
              <a:off x="762000" y="6021625"/>
              <a:ext cx="2667000" cy="609426"/>
            </a:xfrm>
            <a:prstGeom prst="rect">
              <a:avLst/>
            </a:prstGeom>
            <a:solidFill>
              <a:schemeClr val="accent2">
                <a:lumMod val="20000"/>
                <a:lumOff val="80000"/>
              </a:schemeClr>
            </a:solidFill>
            <a:ln w="9525">
              <a:solidFill>
                <a:schemeClr val="tx1"/>
              </a:solidFill>
              <a:miter lim="800000"/>
              <a:headEnd/>
              <a:tailEnd/>
            </a:ln>
          </p:spPr>
          <p:txBody>
            <a:bodyPr wrap="none" anchor="ctr"/>
            <a:lstStyle/>
            <a:p>
              <a:pPr algn="ctr">
                <a:defRPr/>
              </a:pPr>
              <a:r>
                <a:rPr lang="en-US" sz="1800" dirty="0">
                  <a:latin typeface="News Gothic MT"/>
                </a:rPr>
                <a:t>Communication</a:t>
              </a:r>
            </a:p>
            <a:p>
              <a:pPr algn="ctr">
                <a:defRPr/>
              </a:pPr>
              <a:r>
                <a:rPr lang="en-US" sz="1800" dirty="0">
                  <a:latin typeface="News Gothic MT"/>
                </a:rPr>
                <a:t>(TLM2.0)</a:t>
              </a:r>
            </a:p>
          </p:txBody>
        </p:sp>
        <p:grpSp>
          <p:nvGrpSpPr>
            <p:cNvPr id="3" name="Group 16"/>
            <p:cNvGrpSpPr/>
            <p:nvPr/>
          </p:nvGrpSpPr>
          <p:grpSpPr bwMode="auto">
            <a:xfrm rot="10800000">
              <a:off x="1981200" y="6631725"/>
              <a:ext cx="379373" cy="226275"/>
              <a:chOff x="1266825" y="6457950"/>
              <a:chExt cx="314325" cy="200025"/>
            </a:xfrm>
            <a:solidFill>
              <a:schemeClr val="accent2">
                <a:lumMod val="75000"/>
              </a:schemeClr>
            </a:solidFill>
          </p:grpSpPr>
          <p:sp>
            <p:nvSpPr>
              <p:cNvPr id="15" name="Rectangle 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6"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19" name="Rectangle 60"/>
          <p:cNvSpPr>
            <a:spLocks noChangeArrowheads="1"/>
          </p:cNvSpPr>
          <p:nvPr/>
        </p:nvSpPr>
        <p:spPr bwMode="auto">
          <a:xfrm>
            <a:off x="4953000" y="1524000"/>
            <a:ext cx="3200400" cy="2362200"/>
          </a:xfrm>
          <a:prstGeom prst="rect">
            <a:avLst/>
          </a:prstGeom>
          <a:solidFill>
            <a:srgbClr val="FF7C80"/>
          </a:solidFill>
          <a:ln w="9525">
            <a:solidFill>
              <a:schemeClr val="tx1"/>
            </a:solidFill>
            <a:miter lim="800000"/>
            <a:headEnd/>
            <a:tailEnd/>
          </a:ln>
        </p:spPr>
        <p:txBody>
          <a:bodyPr wrap="none" anchor="ctr"/>
          <a:lstStyle/>
          <a:p>
            <a:pPr algn="ctr"/>
            <a:endParaRPr lang="en-US" sz="1800" b="1">
              <a:latin typeface="News Gothic MT" pitchFamily="32" charset="0"/>
            </a:endParaRPr>
          </a:p>
          <a:p>
            <a:pPr algn="ctr"/>
            <a:endParaRPr lang="en-US"/>
          </a:p>
          <a:p>
            <a:pPr algn="ctr"/>
            <a:endParaRPr lang="en-US"/>
          </a:p>
          <a:p>
            <a:pPr algn="ctr"/>
            <a:endParaRPr lang="en-US"/>
          </a:p>
          <a:p>
            <a:pPr algn="ctr"/>
            <a:endParaRPr lang="en-US"/>
          </a:p>
          <a:p>
            <a:pPr algn="ctr"/>
            <a:endParaRPr lang="en-US"/>
          </a:p>
        </p:txBody>
      </p:sp>
      <p:sp>
        <p:nvSpPr>
          <p:cNvPr id="20" name="Rectangle 61"/>
          <p:cNvSpPr>
            <a:spLocks noChangeArrowheads="1"/>
          </p:cNvSpPr>
          <p:nvPr/>
        </p:nvSpPr>
        <p:spPr bwMode="auto">
          <a:xfrm>
            <a:off x="5181600" y="2133600"/>
            <a:ext cx="2667000" cy="838200"/>
          </a:xfrm>
          <a:prstGeom prst="rect">
            <a:avLst/>
          </a:prstGeom>
          <a:solidFill>
            <a:srgbClr val="FFCCFF"/>
          </a:solidFill>
          <a:ln w="9525">
            <a:solidFill>
              <a:schemeClr val="tx1"/>
            </a:solidFill>
            <a:miter lim="800000"/>
            <a:headEnd/>
            <a:tailEnd/>
          </a:ln>
        </p:spPr>
        <p:txBody>
          <a:bodyPr wrap="none" anchor="ctr"/>
          <a:lstStyle/>
          <a:p>
            <a:pPr algn="ctr"/>
            <a:r>
              <a:rPr lang="en-US" sz="1800">
                <a:latin typeface="News Gothic MT" pitchFamily="32" charset="0"/>
              </a:rPr>
              <a:t>Core </a:t>
            </a:r>
          </a:p>
          <a:p>
            <a:pPr algn="ctr"/>
            <a:r>
              <a:rPr lang="en-US" sz="1800">
                <a:latin typeface="News Gothic MT" pitchFamily="32" charset="0"/>
              </a:rPr>
              <a:t>(Synthesizable SystemC)</a:t>
            </a:r>
          </a:p>
        </p:txBody>
      </p:sp>
      <p:sp>
        <p:nvSpPr>
          <p:cNvPr id="21" name="Rectangle 62"/>
          <p:cNvSpPr>
            <a:spLocks noChangeArrowheads="1"/>
          </p:cNvSpPr>
          <p:nvPr/>
        </p:nvSpPr>
        <p:spPr bwMode="auto">
          <a:xfrm>
            <a:off x="5181600" y="3276600"/>
            <a:ext cx="2667000" cy="609600"/>
          </a:xfrm>
          <a:prstGeom prst="rect">
            <a:avLst/>
          </a:prstGeom>
          <a:solidFill>
            <a:srgbClr val="FFCCFF"/>
          </a:solidFill>
          <a:ln w="9525">
            <a:solidFill>
              <a:schemeClr val="tx1"/>
            </a:solidFill>
            <a:miter lim="800000"/>
            <a:headEnd/>
            <a:tailEnd/>
          </a:ln>
        </p:spPr>
        <p:txBody>
          <a:bodyPr wrap="none" anchor="ctr"/>
          <a:lstStyle/>
          <a:p>
            <a:pPr algn="ctr"/>
            <a:r>
              <a:rPr lang="en-US" sz="1800">
                <a:latin typeface="News Gothic MT" pitchFamily="32" charset="0"/>
              </a:rPr>
              <a:t>Communication</a:t>
            </a:r>
          </a:p>
          <a:p>
            <a:pPr algn="ctr"/>
            <a:r>
              <a:rPr lang="en-US" sz="1800">
                <a:latin typeface="News Gothic MT" pitchFamily="32" charset="0"/>
              </a:rPr>
              <a:t>TLM+GP</a:t>
            </a:r>
          </a:p>
        </p:txBody>
      </p:sp>
      <p:grpSp>
        <p:nvGrpSpPr>
          <p:cNvPr id="4" name="Group 16"/>
          <p:cNvGrpSpPr/>
          <p:nvPr/>
        </p:nvGrpSpPr>
        <p:grpSpPr bwMode="auto">
          <a:xfrm rot="10800000">
            <a:off x="6400800" y="3886200"/>
            <a:ext cx="379373" cy="226275"/>
            <a:chOff x="1266825" y="6457950"/>
            <a:chExt cx="314325" cy="200025"/>
          </a:xfrm>
          <a:solidFill>
            <a:srgbClr val="FF0000"/>
          </a:solidFill>
        </p:grpSpPr>
        <p:sp>
          <p:nvSpPr>
            <p:cNvPr id="23" name="Rectangle 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4"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sp>
        <p:nvSpPr>
          <p:cNvPr id="26" name="Striped Right Arrow 25"/>
          <p:cNvSpPr/>
          <p:nvPr/>
        </p:nvSpPr>
        <p:spPr>
          <a:xfrm>
            <a:off x="3581400" y="2514600"/>
            <a:ext cx="1295400" cy="6096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27" name="TextBox 26"/>
          <p:cNvSpPr txBox="1">
            <a:spLocks noChangeArrowheads="1"/>
          </p:cNvSpPr>
          <p:nvPr/>
        </p:nvSpPr>
        <p:spPr bwMode="auto">
          <a:xfrm>
            <a:off x="4800600" y="5791200"/>
            <a:ext cx="3581400" cy="369888"/>
          </a:xfrm>
          <a:prstGeom prst="rect">
            <a:avLst/>
          </a:prstGeom>
          <a:noFill/>
          <a:ln w="9525">
            <a:noFill/>
            <a:miter lim="800000"/>
            <a:headEnd/>
            <a:tailEnd/>
          </a:ln>
        </p:spPr>
        <p:txBody>
          <a:bodyPr>
            <a:spAutoFit/>
          </a:bodyPr>
          <a:lstStyle/>
          <a:p>
            <a:pPr algn="ctr"/>
            <a:r>
              <a:rPr lang="en-US" sz="1800">
                <a:latin typeface="News Gothic MT" pitchFamily="32" charset="0"/>
              </a:rPr>
              <a:t>HLS Ready TLM</a:t>
            </a:r>
            <a:endParaRPr lang="en-IN" sz="1800">
              <a:latin typeface="News Gothic MT" pitchFamily="32" charset="0"/>
            </a:endParaRPr>
          </a:p>
        </p:txBody>
      </p:sp>
      <p:grpSp>
        <p:nvGrpSpPr>
          <p:cNvPr id="5" name="Group 44"/>
          <p:cNvGrpSpPr>
            <a:grpSpLocks/>
          </p:cNvGrpSpPr>
          <p:nvPr/>
        </p:nvGrpSpPr>
        <p:grpSpPr bwMode="auto">
          <a:xfrm>
            <a:off x="4953000" y="4102100"/>
            <a:ext cx="3200400" cy="1538288"/>
            <a:chOff x="4953000" y="4102494"/>
            <a:chExt cx="3200400" cy="1537100"/>
          </a:xfrm>
        </p:grpSpPr>
        <p:sp>
          <p:nvSpPr>
            <p:cNvPr id="15400" name="Rectangle 60"/>
            <p:cNvSpPr>
              <a:spLocks noChangeArrowheads="1"/>
            </p:cNvSpPr>
            <p:nvPr/>
          </p:nvSpPr>
          <p:spPr bwMode="auto">
            <a:xfrm>
              <a:off x="4953000" y="4648200"/>
              <a:ext cx="3200400" cy="609600"/>
            </a:xfrm>
            <a:prstGeom prst="rect">
              <a:avLst/>
            </a:prstGeom>
            <a:solidFill>
              <a:srgbClr val="FF7C80"/>
            </a:solidFill>
            <a:ln w="9525">
              <a:solidFill>
                <a:schemeClr val="tx1"/>
              </a:solidFill>
              <a:miter lim="800000"/>
              <a:headEnd/>
              <a:tailEnd/>
            </a:ln>
          </p:spPr>
          <p:txBody>
            <a:bodyPr wrap="none" anchor="ctr"/>
            <a:lstStyle/>
            <a:p>
              <a:pPr algn="ctr"/>
              <a:endParaRPr lang="en-US" sz="1800" b="1">
                <a:latin typeface="News Gothic MT" pitchFamily="32" charset="0"/>
              </a:endParaRPr>
            </a:p>
            <a:p>
              <a:pPr algn="ctr"/>
              <a:endParaRPr lang="en-US" sz="1800">
                <a:latin typeface="News Gothic MT" pitchFamily="32" charset="0"/>
              </a:endParaRPr>
            </a:p>
            <a:p>
              <a:pPr algn="ctr"/>
              <a:endParaRPr lang="en-US" sz="1800">
                <a:latin typeface="News Gothic MT" pitchFamily="32" charset="0"/>
              </a:endParaRPr>
            </a:p>
            <a:p>
              <a:pPr algn="ctr"/>
              <a:r>
                <a:rPr lang="en-US" sz="1800">
                  <a:latin typeface="News Gothic MT" pitchFamily="32" charset="0"/>
                </a:rPr>
                <a:t>TRANSACTOR</a:t>
              </a:r>
            </a:p>
            <a:p>
              <a:pPr algn="ctr"/>
              <a:endParaRPr lang="en-US" sz="1800">
                <a:latin typeface="News Gothic MT" pitchFamily="32" charset="0"/>
              </a:endParaRPr>
            </a:p>
            <a:p>
              <a:pPr algn="ctr"/>
              <a:endParaRPr lang="en-US"/>
            </a:p>
          </p:txBody>
        </p:sp>
        <p:grpSp>
          <p:nvGrpSpPr>
            <p:cNvPr id="6" name="Group 16"/>
            <p:cNvGrpSpPr/>
            <p:nvPr/>
          </p:nvGrpSpPr>
          <p:grpSpPr bwMode="auto">
            <a:xfrm rot="10800000">
              <a:off x="6400800" y="4419600"/>
              <a:ext cx="379373" cy="226275"/>
              <a:chOff x="1266825" y="6457950"/>
              <a:chExt cx="314325" cy="200025"/>
            </a:xfrm>
            <a:solidFill>
              <a:srgbClr val="FF0000"/>
            </a:solidFill>
          </p:grpSpPr>
          <p:sp>
            <p:nvSpPr>
              <p:cNvPr id="30" name="Rectangle 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31"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33" name="Straight Arrow Connector 32"/>
            <p:cNvCxnSpPr/>
            <p:nvPr/>
          </p:nvCxnSpPr>
          <p:spPr>
            <a:xfrm rot="5400000">
              <a:off x="4991248" y="5447653"/>
              <a:ext cx="380706" cy="3175"/>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52206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54492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56778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59064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61350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a:off x="65160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6200000">
              <a:off x="6744641" y="5446860"/>
              <a:ext cx="380706"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4" idx="0"/>
              <a:endCxn id="31" idx="3"/>
            </p:cNvCxnSpPr>
            <p:nvPr/>
          </p:nvCxnSpPr>
          <p:spPr>
            <a:xfrm rot="5400000">
              <a:off x="6427125" y="4271432"/>
              <a:ext cx="339463" cy="1587"/>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sp>
        <p:nvSpPr>
          <p:cNvPr id="46" name="Rectangle 45"/>
          <p:cNvSpPr/>
          <p:nvPr/>
        </p:nvSpPr>
        <p:spPr>
          <a:xfrm>
            <a:off x="4876800" y="1447800"/>
            <a:ext cx="3352800" cy="3962400"/>
          </a:xfrm>
          <a:prstGeom prst="rect">
            <a:avLst/>
          </a:prstGeom>
          <a:solidFill>
            <a:srgbClr val="FFCCF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47" name="TextBox 46"/>
          <p:cNvSpPr txBox="1">
            <a:spLocks noChangeArrowheads="1"/>
          </p:cNvSpPr>
          <p:nvPr/>
        </p:nvSpPr>
        <p:spPr bwMode="auto">
          <a:xfrm>
            <a:off x="4876800" y="5791200"/>
            <a:ext cx="3581400" cy="369888"/>
          </a:xfrm>
          <a:prstGeom prst="rect">
            <a:avLst/>
          </a:prstGeom>
          <a:noFill/>
          <a:ln w="9525">
            <a:noFill/>
            <a:miter lim="800000"/>
            <a:headEnd/>
            <a:tailEnd/>
          </a:ln>
        </p:spPr>
        <p:txBody>
          <a:bodyPr>
            <a:spAutoFit/>
          </a:bodyPr>
          <a:lstStyle/>
          <a:p>
            <a:pPr algn="ctr"/>
            <a:r>
              <a:rPr lang="en-US" sz="1800">
                <a:latin typeface="News Gothic MT" pitchFamily="32" charset="0"/>
              </a:rPr>
              <a:t>HLS Ready Signal</a:t>
            </a:r>
            <a:endParaRPr lang="en-IN" sz="1800">
              <a:latin typeface="News Gothic MT" pitchFamily="32" charset="0"/>
            </a:endParaRPr>
          </a:p>
        </p:txBody>
      </p:sp>
      <p:grpSp>
        <p:nvGrpSpPr>
          <p:cNvPr id="7" name="Group 63"/>
          <p:cNvGrpSpPr>
            <a:grpSpLocks/>
          </p:cNvGrpSpPr>
          <p:nvPr/>
        </p:nvGrpSpPr>
        <p:grpSpPr bwMode="auto">
          <a:xfrm>
            <a:off x="3429000" y="1371600"/>
            <a:ext cx="1201738" cy="890588"/>
            <a:chOff x="2379266" y="5181600"/>
            <a:chExt cx="1202134" cy="890464"/>
          </a:xfrm>
        </p:grpSpPr>
        <p:grpSp>
          <p:nvGrpSpPr>
            <p:cNvPr id="15394" name="Group 60"/>
            <p:cNvGrpSpPr>
              <a:grpSpLocks/>
            </p:cNvGrpSpPr>
            <p:nvPr/>
          </p:nvGrpSpPr>
          <p:grpSpPr bwMode="auto">
            <a:xfrm>
              <a:off x="2379266" y="5509166"/>
              <a:ext cx="440134" cy="562898"/>
              <a:chOff x="2226866" y="5432966"/>
              <a:chExt cx="440134" cy="562898"/>
            </a:xfrm>
          </p:grpSpPr>
          <p:grpSp>
            <p:nvGrpSpPr>
              <p:cNvPr id="9" name="Group 31"/>
              <p:cNvGrpSpPr/>
              <p:nvPr/>
            </p:nvGrpSpPr>
            <p:grpSpPr bwMode="auto">
              <a:xfrm rot="5400000">
                <a:off x="2176116" y="5483716"/>
                <a:ext cx="252730" cy="151230"/>
                <a:chOff x="1266825" y="6457950"/>
                <a:chExt cx="314325" cy="200025"/>
              </a:xfrm>
              <a:solidFill>
                <a:schemeClr val="accent1"/>
              </a:solidFill>
            </p:grpSpPr>
            <p:sp>
              <p:nvSpPr>
                <p:cNvPr id="55" name="Rectangle 3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56" name="Isosceles Triangle 3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0" name="Group 36"/>
              <p:cNvGrpSpPr/>
              <p:nvPr/>
            </p:nvGrpSpPr>
            <p:grpSpPr bwMode="auto">
              <a:xfrm rot="16200000">
                <a:off x="2176116" y="5793884"/>
                <a:ext cx="252730" cy="151230"/>
                <a:chOff x="1266825" y="6457950"/>
                <a:chExt cx="314325" cy="200025"/>
              </a:xfrm>
              <a:solidFill>
                <a:schemeClr val="accent1"/>
              </a:solidFill>
            </p:grpSpPr>
            <p:sp>
              <p:nvSpPr>
                <p:cNvPr id="53" name="Rectangle 5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54" name="Isosceles Triangle 5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59" name="Straight Arrow Connector 58"/>
              <p:cNvCxnSpPr>
                <a:stCxn id="56" idx="0"/>
              </p:cNvCxnSpPr>
              <p:nvPr/>
            </p:nvCxnSpPr>
            <p:spPr>
              <a:xfrm>
                <a:off x="2371377" y="5554600"/>
                <a:ext cx="295372" cy="7936"/>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10800000">
                <a:off x="2361848" y="5867294"/>
                <a:ext cx="296960" cy="6349"/>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sp>
          <p:nvSpPr>
            <p:cNvPr id="15395" name="TextBox 61"/>
            <p:cNvSpPr txBox="1">
              <a:spLocks noChangeArrowheads="1"/>
            </p:cNvSpPr>
            <p:nvPr/>
          </p:nvSpPr>
          <p:spPr bwMode="auto">
            <a:xfrm>
              <a:off x="2514600" y="5181600"/>
              <a:ext cx="1066800" cy="276999"/>
            </a:xfrm>
            <a:prstGeom prst="rect">
              <a:avLst/>
            </a:prstGeom>
            <a:noFill/>
            <a:ln w="9525">
              <a:noFill/>
              <a:miter lim="800000"/>
              <a:headEnd/>
              <a:tailEnd/>
            </a:ln>
          </p:spPr>
          <p:txBody>
            <a:bodyPr>
              <a:spAutoFit/>
            </a:bodyPr>
            <a:lstStyle/>
            <a:p>
              <a:r>
                <a:rPr lang="en-US" sz="1200">
                  <a:latin typeface="News Gothic MT" pitchFamily="32" charset="0"/>
                </a:rPr>
                <a:t>TLM-UART</a:t>
              </a:r>
              <a:endParaRPr lang="en-IN" sz="1200">
                <a:latin typeface="News Gothic MT" pitchFamily="32" charset="0"/>
              </a:endParaRPr>
            </a:p>
          </p:txBody>
        </p:sp>
      </p:grpSp>
      <p:grpSp>
        <p:nvGrpSpPr>
          <p:cNvPr id="14" name="Group 89"/>
          <p:cNvGrpSpPr>
            <a:grpSpLocks/>
          </p:cNvGrpSpPr>
          <p:nvPr/>
        </p:nvGrpSpPr>
        <p:grpSpPr bwMode="auto">
          <a:xfrm>
            <a:off x="8077200" y="1447800"/>
            <a:ext cx="914400" cy="1008063"/>
            <a:chOff x="1981200" y="4953000"/>
            <a:chExt cx="914400" cy="1008221"/>
          </a:xfrm>
        </p:grpSpPr>
        <p:grpSp>
          <p:nvGrpSpPr>
            <p:cNvPr id="15380" name="Group 79"/>
            <p:cNvGrpSpPr>
              <a:grpSpLocks/>
            </p:cNvGrpSpPr>
            <p:nvPr/>
          </p:nvGrpSpPr>
          <p:grpSpPr bwMode="auto">
            <a:xfrm>
              <a:off x="1981200" y="4953000"/>
              <a:ext cx="914400" cy="246221"/>
              <a:chOff x="1981200" y="4953000"/>
              <a:chExt cx="914400" cy="246221"/>
            </a:xfrm>
          </p:grpSpPr>
          <p:cxnSp>
            <p:nvCxnSpPr>
              <p:cNvPr id="67" name="Straight Arrow Connector 66"/>
              <p:cNvCxnSpPr/>
              <p:nvPr/>
            </p:nvCxnSpPr>
            <p:spPr>
              <a:xfrm>
                <a:off x="1981200" y="5105424"/>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5393" name="TextBox 73"/>
              <p:cNvSpPr txBox="1">
                <a:spLocks noChangeArrowheads="1"/>
              </p:cNvSpPr>
              <p:nvPr/>
            </p:nvSpPr>
            <p:spPr bwMode="auto">
              <a:xfrm>
                <a:off x="2286000" y="4953000"/>
                <a:ext cx="609600" cy="246221"/>
              </a:xfrm>
              <a:prstGeom prst="rect">
                <a:avLst/>
              </a:prstGeom>
              <a:noFill/>
              <a:ln w="9525">
                <a:noFill/>
                <a:miter lim="800000"/>
                <a:headEnd/>
                <a:tailEnd/>
              </a:ln>
            </p:spPr>
            <p:txBody>
              <a:bodyPr>
                <a:spAutoFit/>
              </a:bodyPr>
              <a:lstStyle/>
              <a:p>
                <a:r>
                  <a:rPr lang="en-US" sz="1000">
                    <a:latin typeface="News Gothic MT" pitchFamily="32" charset="0"/>
                  </a:rPr>
                  <a:t>Sout</a:t>
                </a:r>
                <a:endParaRPr lang="en-IN" sz="1000">
                  <a:latin typeface="News Gothic MT" pitchFamily="32" charset="0"/>
                </a:endParaRPr>
              </a:p>
            </p:txBody>
          </p:sp>
        </p:grpSp>
        <p:grpSp>
          <p:nvGrpSpPr>
            <p:cNvPr id="15381" name="Group 80"/>
            <p:cNvGrpSpPr>
              <a:grpSpLocks/>
            </p:cNvGrpSpPr>
            <p:nvPr/>
          </p:nvGrpSpPr>
          <p:grpSpPr bwMode="auto">
            <a:xfrm>
              <a:off x="1981200" y="5181600"/>
              <a:ext cx="914400" cy="246221"/>
              <a:chOff x="1981200" y="5181600"/>
              <a:chExt cx="914400" cy="246221"/>
            </a:xfrm>
          </p:grpSpPr>
          <p:cxnSp>
            <p:nvCxnSpPr>
              <p:cNvPr id="73" name="Straight Arrow Connector 72"/>
              <p:cNvCxnSpPr/>
              <p:nvPr/>
            </p:nvCxnSpPr>
            <p:spPr>
              <a:xfrm rot="10800000">
                <a:off x="1981200" y="5334060"/>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5391" name="TextBox 74"/>
              <p:cNvSpPr txBox="1">
                <a:spLocks noChangeArrowheads="1"/>
              </p:cNvSpPr>
              <p:nvPr/>
            </p:nvSpPr>
            <p:spPr bwMode="auto">
              <a:xfrm>
                <a:off x="2286000" y="5181600"/>
                <a:ext cx="609600" cy="246221"/>
              </a:xfrm>
              <a:prstGeom prst="rect">
                <a:avLst/>
              </a:prstGeom>
              <a:noFill/>
              <a:ln w="9525">
                <a:noFill/>
                <a:miter lim="800000"/>
                <a:headEnd/>
                <a:tailEnd/>
              </a:ln>
            </p:spPr>
            <p:txBody>
              <a:bodyPr>
                <a:spAutoFit/>
              </a:bodyPr>
              <a:lstStyle/>
              <a:p>
                <a:r>
                  <a:rPr lang="en-US" sz="1000">
                    <a:latin typeface="News Gothic MT" pitchFamily="32" charset="0"/>
                  </a:rPr>
                  <a:t>Sin</a:t>
                </a:r>
                <a:endParaRPr lang="en-IN" sz="1000">
                  <a:latin typeface="News Gothic MT" pitchFamily="32" charset="0"/>
                </a:endParaRPr>
              </a:p>
            </p:txBody>
          </p:sp>
        </p:grpSp>
        <p:grpSp>
          <p:nvGrpSpPr>
            <p:cNvPr id="15382" name="Group 87"/>
            <p:cNvGrpSpPr>
              <a:grpSpLocks/>
            </p:cNvGrpSpPr>
            <p:nvPr/>
          </p:nvGrpSpPr>
          <p:grpSpPr bwMode="auto">
            <a:xfrm>
              <a:off x="1981200" y="5638800"/>
              <a:ext cx="914400" cy="322421"/>
              <a:chOff x="1981200" y="5638800"/>
              <a:chExt cx="914400" cy="322421"/>
            </a:xfrm>
          </p:grpSpPr>
          <p:grpSp>
            <p:nvGrpSpPr>
              <p:cNvPr id="15383" name="Group 85"/>
              <p:cNvGrpSpPr>
                <a:grpSpLocks/>
              </p:cNvGrpSpPr>
              <p:nvPr/>
            </p:nvGrpSpPr>
            <p:grpSpPr bwMode="auto">
              <a:xfrm>
                <a:off x="1981200" y="5638800"/>
                <a:ext cx="304800" cy="306388"/>
                <a:chOff x="1981200" y="5638800"/>
                <a:chExt cx="304800" cy="306388"/>
              </a:xfrm>
            </p:grpSpPr>
            <p:cxnSp>
              <p:nvCxnSpPr>
                <p:cNvPr id="78" name="Straight Arrow Connector 77"/>
                <p:cNvCxnSpPr/>
                <p:nvPr/>
              </p:nvCxnSpPr>
              <p:spPr>
                <a:xfrm rot="10800000">
                  <a:off x="1981200" y="5943755"/>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1981200" y="5638907"/>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10800000">
                  <a:off x="1981200" y="5715119"/>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10800000">
                  <a:off x="1981200" y="5867543"/>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1981200" y="5791331"/>
                  <a:ext cx="3048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sp>
            <p:nvSpPr>
              <p:cNvPr id="15384" name="TextBox 86"/>
              <p:cNvSpPr txBox="1">
                <a:spLocks noChangeArrowheads="1"/>
              </p:cNvSpPr>
              <p:nvPr/>
            </p:nvSpPr>
            <p:spPr bwMode="auto">
              <a:xfrm>
                <a:off x="2286000" y="5715000"/>
                <a:ext cx="609600" cy="246221"/>
              </a:xfrm>
              <a:prstGeom prst="rect">
                <a:avLst/>
              </a:prstGeom>
              <a:noFill/>
              <a:ln w="9525">
                <a:noFill/>
                <a:miter lim="800000"/>
                <a:headEnd/>
                <a:tailEnd/>
              </a:ln>
            </p:spPr>
            <p:txBody>
              <a:bodyPr>
                <a:spAutoFit/>
              </a:bodyPr>
              <a:lstStyle/>
              <a:p>
                <a:r>
                  <a:rPr lang="en-US" sz="1000">
                    <a:latin typeface="News Gothic MT" pitchFamily="32" charset="0"/>
                  </a:rPr>
                  <a:t>Modem</a:t>
                </a:r>
                <a:endParaRPr lang="en-IN" sz="1000">
                  <a:latin typeface="News Gothic MT" pitchFamily="32"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27"/>
                                        </p:tgtEl>
                                      </p:cBhvr>
                                    </p:animEffect>
                                    <p:set>
                                      <p:cBhvr>
                                        <p:cTn id="27" dur="1" fill="hold">
                                          <p:stCondLst>
                                            <p:cond delay="499"/>
                                          </p:stCondLst>
                                        </p:cTn>
                                        <p:tgtEl>
                                          <p:spTgt spid="2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7" grpId="0"/>
      <p:bldP spid="27" grpId="1"/>
      <p:bldP spid="46" grpId="0" animBg="1"/>
      <p:bldP spid="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F1B3021D-B7F9-4530-82F2-7A857B113803}" type="slidenum">
              <a:rPr lang="ja-JP" altLang="en-US" smtClean="0">
                <a:latin typeface="Times New Roman" pitchFamily="16" charset="0"/>
                <a:ea typeface="ＭＳ Ｐゴシック" pitchFamily="34" charset="-128"/>
              </a:rPr>
              <a:pPr>
                <a:defRPr/>
              </a:pPr>
              <a:t>14</a:t>
            </a:fld>
            <a:endParaRPr lang="en-US" altLang="ja-JP" smtClean="0">
              <a:latin typeface="Times New Roman" pitchFamily="16" charset="0"/>
              <a:ea typeface="ＭＳ Ｐゴシック" pitchFamily="34" charset="-128"/>
            </a:endParaRPr>
          </a:p>
        </p:txBody>
      </p:sp>
      <p:sp>
        <p:nvSpPr>
          <p:cNvPr id="16387" name="Rectangle 2"/>
          <p:cNvSpPr>
            <a:spLocks noGrp="1" noChangeArrowheads="1"/>
          </p:cNvSpPr>
          <p:nvPr>
            <p:ph type="title"/>
          </p:nvPr>
        </p:nvSpPr>
        <p:spPr>
          <a:xfrm>
            <a:off x="2438400" y="76200"/>
            <a:ext cx="6705600" cy="685800"/>
          </a:xfrm>
        </p:spPr>
        <p:txBody>
          <a:bodyPr/>
          <a:lstStyle/>
          <a:p>
            <a:pPr algn="l" eaLnBrk="1" hangingPunct="1"/>
            <a:r>
              <a:rPr lang="en-US" altLang="ja-JP" sz="3300" b="1" dirty="0" smtClean="0">
                <a:latin typeface="News Gothic MT" pitchFamily="32" charset="0"/>
                <a:ea typeface="ＭＳ Ｐゴシック" pitchFamily="34" charset="-128"/>
              </a:rPr>
              <a:t>  Verification from TLM to RTL</a:t>
            </a:r>
          </a:p>
        </p:txBody>
      </p:sp>
      <p:sp>
        <p:nvSpPr>
          <p:cNvPr id="16388" name="Rectangle 3"/>
          <p:cNvSpPr>
            <a:spLocks noGrp="1" noChangeArrowheads="1"/>
          </p:cNvSpPr>
          <p:nvPr>
            <p:ph type="body" idx="1"/>
          </p:nvPr>
        </p:nvSpPr>
        <p:spPr>
          <a:xfrm>
            <a:off x="228600" y="838200"/>
            <a:ext cx="8686800" cy="5791200"/>
          </a:xfrm>
        </p:spPr>
        <p:txBody>
          <a:bodyPr/>
          <a:lstStyle/>
          <a:p>
            <a:pPr algn="ctr">
              <a:lnSpc>
                <a:spcPct val="80000"/>
              </a:lnSpc>
              <a:buFontTx/>
              <a:buNone/>
            </a:pPr>
            <a:r>
              <a:rPr lang="en-US" sz="2000" b="1" u="sng" dirty="0" smtClean="0">
                <a:latin typeface="News Gothic MT" pitchFamily="32" charset="0"/>
                <a:cs typeface="Arial" charset="0"/>
              </a:rPr>
              <a:t> </a:t>
            </a:r>
            <a:endParaRPr lang="en-US" sz="1600" dirty="0" smtClean="0">
              <a:latin typeface="News Gothic MT" pitchFamily="32" charset="0"/>
              <a:cs typeface="Arial" charset="0"/>
            </a:endParaRPr>
          </a:p>
          <a:p>
            <a:pPr algn="ctr">
              <a:lnSpc>
                <a:spcPct val="80000"/>
              </a:lnSpc>
              <a:buNone/>
            </a:pPr>
            <a:r>
              <a:rPr lang="en-US" sz="2000" b="1" u="sng" dirty="0" smtClean="0">
                <a:latin typeface="News Gothic MT" pitchFamily="32" charset="0"/>
                <a:cs typeface="Arial" charset="0"/>
              </a:rPr>
              <a:t>New verification methodology required for new design methodology</a:t>
            </a:r>
          </a:p>
          <a:p>
            <a:pPr>
              <a:lnSpc>
                <a:spcPct val="80000"/>
              </a:lnSpc>
            </a:pPr>
            <a:r>
              <a:rPr lang="en-US" sz="2000" dirty="0" smtClean="0">
                <a:latin typeface="News Gothic MT" pitchFamily="32" charset="0"/>
                <a:cs typeface="Arial" charset="0"/>
              </a:rPr>
              <a:t>Effortlessly reuse verification IP from TLM to RTL closure</a:t>
            </a:r>
          </a:p>
          <a:p>
            <a:pPr>
              <a:lnSpc>
                <a:spcPct val="80000"/>
              </a:lnSpc>
            </a:pPr>
            <a:r>
              <a:rPr lang="en-US" sz="2000" dirty="0" smtClean="0">
                <a:latin typeface="News Gothic MT" pitchFamily="32" charset="0"/>
                <a:cs typeface="Arial" charset="0"/>
              </a:rPr>
              <a:t>The proven RTL verification concepts (UVM, MDV etc.. ) can be used</a:t>
            </a:r>
          </a:p>
          <a:p>
            <a:pPr>
              <a:lnSpc>
                <a:spcPct val="80000"/>
              </a:lnSpc>
            </a:pPr>
            <a:r>
              <a:rPr lang="en-US" sz="2000" dirty="0" smtClean="0">
                <a:latin typeface="News Gothic MT" pitchFamily="32" charset="0"/>
                <a:cs typeface="Arial" charset="0"/>
              </a:rPr>
              <a:t>The UVC can be extended to verify </a:t>
            </a:r>
          </a:p>
          <a:p>
            <a:pPr lvl="1">
              <a:lnSpc>
                <a:spcPct val="80000"/>
              </a:lnSpc>
            </a:pPr>
            <a:r>
              <a:rPr lang="en-US" sz="1600" dirty="0" smtClean="0">
                <a:latin typeface="News Gothic MT" pitchFamily="32" charset="0"/>
                <a:cs typeface="Arial" charset="0"/>
              </a:rPr>
              <a:t>SystemC based TLM designs </a:t>
            </a:r>
          </a:p>
          <a:p>
            <a:pPr lvl="1">
              <a:lnSpc>
                <a:spcPct val="80000"/>
              </a:lnSpc>
            </a:pPr>
            <a:r>
              <a:rPr lang="en-US" sz="1600" dirty="0" smtClean="0">
                <a:latin typeface="News Gothic MT" pitchFamily="32" charset="0"/>
                <a:cs typeface="Arial" charset="0"/>
              </a:rPr>
              <a:t>Complete System (HW &amp; SW)</a:t>
            </a: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Incisive Software extensions (ISX) enables the verification environment to connect to software using Generic Software adaptor (GSA) </a:t>
            </a:r>
          </a:p>
          <a:p>
            <a:pPr>
              <a:lnSpc>
                <a:spcPct val="80000"/>
              </a:lnSpc>
              <a:buNone/>
            </a:pPr>
            <a:endParaRPr lang="en-US" sz="2000" dirty="0" smtClean="0">
              <a:latin typeface="News Gothic MT" pitchFamily="32" charset="0"/>
              <a:cs typeface="Arial" charset="0"/>
            </a:endParaRPr>
          </a:p>
          <a:p>
            <a:pPr algn="ctr">
              <a:lnSpc>
                <a:spcPct val="80000"/>
              </a:lnSpc>
              <a:buFontTx/>
              <a:buNone/>
            </a:pPr>
            <a:r>
              <a:rPr lang="en-US" sz="2000" b="1" u="sng" dirty="0" smtClean="0">
                <a:latin typeface="News Gothic MT" pitchFamily="32" charset="0"/>
                <a:cs typeface="Arial" charset="0"/>
              </a:rPr>
              <a:t>Reduce the verification efforts</a:t>
            </a:r>
            <a:endParaRPr lang="en-IN" sz="2000" b="1" u="sng"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The functionality of the computation block should be verified at the highest abstraction level </a:t>
            </a:r>
          </a:p>
          <a:p>
            <a:pPr lvl="1">
              <a:lnSpc>
                <a:spcPct val="80000"/>
              </a:lnSpc>
            </a:pPr>
            <a:r>
              <a:rPr lang="en-US" sz="1600" dirty="0" smtClean="0">
                <a:latin typeface="News Gothic MT" pitchFamily="32" charset="0"/>
                <a:cs typeface="Arial" charset="0"/>
              </a:rPr>
              <a:t>Fewer bugs</a:t>
            </a:r>
          </a:p>
          <a:p>
            <a:pPr lvl="1">
              <a:lnSpc>
                <a:spcPct val="80000"/>
              </a:lnSpc>
            </a:pPr>
            <a:r>
              <a:rPr lang="en-US" sz="1600" dirty="0" smtClean="0">
                <a:latin typeface="News Gothic MT" pitchFamily="32" charset="0"/>
                <a:cs typeface="Arial" charset="0"/>
              </a:rPr>
              <a:t>Faster simulation</a:t>
            </a:r>
          </a:p>
          <a:p>
            <a:pPr lvl="1">
              <a:lnSpc>
                <a:spcPct val="80000"/>
              </a:lnSpc>
            </a:pPr>
            <a:r>
              <a:rPr lang="en-US" sz="1600" dirty="0" smtClean="0">
                <a:latin typeface="News Gothic MT" pitchFamily="32" charset="0"/>
                <a:cs typeface="Arial" charset="0"/>
              </a:rPr>
              <a:t>Easier to identify, understand and fix the bugs</a:t>
            </a:r>
          </a:p>
          <a:p>
            <a:pPr>
              <a:lnSpc>
                <a:spcPct val="80000"/>
              </a:lnSpc>
            </a:pPr>
            <a:r>
              <a:rPr lang="en-US" sz="2000" dirty="0" smtClean="0">
                <a:latin typeface="News Gothic MT" pitchFamily="32" charset="0"/>
                <a:cs typeface="Arial" charset="0"/>
              </a:rPr>
              <a:t>The interfaces, protocol correctness can be verified at HLS ready level</a:t>
            </a:r>
          </a:p>
          <a:p>
            <a:pPr>
              <a:lnSpc>
                <a:spcPct val="80000"/>
              </a:lnSpc>
            </a:pPr>
            <a:r>
              <a:rPr lang="en-US" sz="2000" dirty="0" smtClean="0">
                <a:latin typeface="News Gothic MT" pitchFamily="32" charset="0"/>
                <a:cs typeface="Arial" charset="0"/>
              </a:rPr>
              <a:t>Detailed timing can be verified at RTL level</a:t>
            </a:r>
          </a:p>
          <a:p>
            <a:pPr>
              <a:lnSpc>
                <a:spcPct val="80000"/>
              </a:lnSpc>
              <a:buNone/>
            </a:pPr>
            <a:endParaRPr lang="en-US" sz="2000" dirty="0" smtClean="0">
              <a:latin typeface="News Gothic MT" pitchFamily="32"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2362200" y="0"/>
            <a:ext cx="6096000" cy="646113"/>
          </a:xfrm>
          <a:prstGeom prst="rect">
            <a:avLst/>
          </a:prstGeom>
          <a:noFill/>
          <a:ln w="9525">
            <a:noFill/>
            <a:miter lim="800000"/>
            <a:headEnd/>
            <a:tailEnd/>
          </a:ln>
        </p:spPr>
        <p:txBody>
          <a:bodyPr>
            <a:spAutoFit/>
          </a:bodyPr>
          <a:lstStyle/>
          <a:p>
            <a:pPr algn="ctr">
              <a:spcBef>
                <a:spcPct val="50000"/>
              </a:spcBef>
            </a:pPr>
            <a:r>
              <a:rPr lang="en-US" sz="3600" b="1">
                <a:latin typeface="News Gothic MT" pitchFamily="32" charset="0"/>
              </a:rPr>
              <a:t>   </a:t>
            </a:r>
            <a:r>
              <a:rPr lang="en-US" sz="2800" b="1">
                <a:solidFill>
                  <a:schemeClr val="bg1"/>
                </a:solidFill>
                <a:latin typeface="News Gothic MT" pitchFamily="32" charset="0"/>
              </a:rPr>
              <a:t>HW/SW Co-Verification</a:t>
            </a:r>
          </a:p>
        </p:txBody>
      </p:sp>
      <p:sp>
        <p:nvSpPr>
          <p:cNvPr id="12291" name="Text Box 5"/>
          <p:cNvSpPr txBox="1">
            <a:spLocks noChangeArrowheads="1"/>
          </p:cNvSpPr>
          <p:nvPr/>
        </p:nvSpPr>
        <p:spPr bwMode="auto">
          <a:xfrm>
            <a:off x="381000" y="838200"/>
            <a:ext cx="8763000" cy="2030413"/>
          </a:xfrm>
          <a:prstGeom prst="rect">
            <a:avLst/>
          </a:prstGeom>
          <a:noFill/>
          <a:ln w="9525">
            <a:noFill/>
            <a:miter lim="800000"/>
            <a:headEnd/>
            <a:tailEnd/>
          </a:ln>
        </p:spPr>
        <p:txBody>
          <a:bodyPr>
            <a:spAutoFit/>
          </a:bodyPr>
          <a:lstStyle/>
          <a:p>
            <a:pPr algn="ctr">
              <a:spcBef>
                <a:spcPct val="50000"/>
              </a:spcBef>
            </a:pPr>
            <a:endParaRPr lang="en-US" sz="2000" b="1" u="sng">
              <a:latin typeface="News Gothic MT" pitchFamily="32" charset="0"/>
            </a:endParaRPr>
          </a:p>
          <a:p>
            <a:pPr lvl="1">
              <a:lnSpc>
                <a:spcPct val="80000"/>
              </a:lnSpc>
            </a:pPr>
            <a:endParaRPr lang="en-US" sz="1600">
              <a:latin typeface="News Gothic MT" pitchFamily="32" charset="0"/>
            </a:endParaRPr>
          </a:p>
          <a:p>
            <a:pPr>
              <a:lnSpc>
                <a:spcPct val="80000"/>
              </a:lnSpc>
            </a:pPr>
            <a:endParaRPr lang="en-US" sz="1600">
              <a:latin typeface="News Gothic MT" pitchFamily="32" charset="0"/>
            </a:endParaRPr>
          </a:p>
          <a:p>
            <a:pPr lvl="1">
              <a:lnSpc>
                <a:spcPct val="80000"/>
              </a:lnSpc>
            </a:pPr>
            <a:r>
              <a:rPr lang="en-US" sz="1600">
                <a:latin typeface="News Gothic MT" pitchFamily="32" charset="0"/>
              </a:rPr>
              <a:t> </a:t>
            </a: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algn="ctr">
              <a:spcBef>
                <a:spcPts val="1075"/>
              </a:spcBef>
            </a:pPr>
            <a:endParaRPr lang="en-US" sz="2000">
              <a:latin typeface="News Gothic MT" pitchFamily="32" charset="0"/>
            </a:endParaRPr>
          </a:p>
        </p:txBody>
      </p:sp>
      <p:sp>
        <p:nvSpPr>
          <p:cNvPr id="12292" name="Line 78"/>
          <p:cNvSpPr>
            <a:spLocks noChangeShapeType="1"/>
          </p:cNvSpPr>
          <p:nvPr/>
        </p:nvSpPr>
        <p:spPr bwMode="auto">
          <a:xfrm>
            <a:off x="4800600" y="4953000"/>
            <a:ext cx="0" cy="0"/>
          </a:xfrm>
          <a:prstGeom prst="line">
            <a:avLst/>
          </a:prstGeom>
          <a:noFill/>
          <a:ln w="9525">
            <a:solidFill>
              <a:schemeClr val="tx1"/>
            </a:solidFill>
            <a:round/>
            <a:headEnd/>
            <a:tailEnd/>
          </a:ln>
        </p:spPr>
        <p:txBody>
          <a:bodyPr/>
          <a:lstStyle/>
          <a:p>
            <a:endParaRPr lang="en-IN"/>
          </a:p>
        </p:txBody>
      </p:sp>
      <p:sp>
        <p:nvSpPr>
          <p:cNvPr id="12293" name="Rectangle 9"/>
          <p:cNvSpPr>
            <a:spLocks noChangeArrowheads="1"/>
          </p:cNvSpPr>
          <p:nvPr/>
        </p:nvSpPr>
        <p:spPr bwMode="auto">
          <a:xfrm>
            <a:off x="533400" y="1066800"/>
            <a:ext cx="8077200" cy="4943475"/>
          </a:xfrm>
          <a:prstGeom prst="rect">
            <a:avLst/>
          </a:prstGeom>
          <a:solidFill>
            <a:schemeClr val="bg1"/>
          </a:solidFill>
          <a:ln w="9525" algn="ctr">
            <a:solidFill>
              <a:schemeClr val="tx1"/>
            </a:solidFill>
            <a:round/>
            <a:headEnd/>
            <a:tailEnd/>
          </a:ln>
        </p:spPr>
        <p:txBody>
          <a:bodyPr/>
          <a:lstStyle/>
          <a:p>
            <a:endParaRPr lang="en-US" dirty="0"/>
          </a:p>
          <a:p>
            <a:endParaRPr lang="en-US" dirty="0"/>
          </a:p>
          <a:p>
            <a:endParaRPr lang="en-US" dirty="0"/>
          </a:p>
          <a:p>
            <a:pPr algn="ctr"/>
            <a:r>
              <a:rPr lang="en-US" sz="4000" dirty="0" smtClean="0">
                <a:latin typeface="News Gothic MT" pitchFamily="32" charset="0"/>
              </a:rPr>
              <a:t> </a:t>
            </a:r>
            <a:endParaRPr lang="en-IN" sz="2000" dirty="0">
              <a:latin typeface="News Gothic MT" pitchFamily="32" charset="0"/>
            </a:endParaRPr>
          </a:p>
        </p:txBody>
      </p:sp>
      <p:sp>
        <p:nvSpPr>
          <p:cNvPr id="6" name="Rectangle 5"/>
          <p:cNvSpPr/>
          <p:nvPr/>
        </p:nvSpPr>
        <p:spPr>
          <a:xfrm>
            <a:off x="2362200" y="2590800"/>
            <a:ext cx="1447800" cy="9906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News Gothic MT"/>
              </a:rPr>
              <a:t>Hardware</a:t>
            </a:r>
            <a:endParaRPr lang="en-IN" sz="2000" dirty="0">
              <a:latin typeface="News Gothic MT"/>
            </a:endParaRPr>
          </a:p>
        </p:txBody>
      </p:sp>
      <p:sp>
        <p:nvSpPr>
          <p:cNvPr id="7" name="Rectangle 6"/>
          <p:cNvSpPr/>
          <p:nvPr/>
        </p:nvSpPr>
        <p:spPr>
          <a:xfrm>
            <a:off x="4038600" y="2590800"/>
            <a:ext cx="14478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News Gothic MT"/>
              </a:rPr>
              <a:t>Software</a:t>
            </a:r>
            <a:endParaRPr lang="en-IN" sz="2000" dirty="0">
              <a:latin typeface="News Gothic MT"/>
            </a:endParaRPr>
          </a:p>
        </p:txBody>
      </p:sp>
      <p:sp>
        <p:nvSpPr>
          <p:cNvPr id="8" name="Rectangle 7"/>
          <p:cNvSpPr/>
          <p:nvPr/>
        </p:nvSpPr>
        <p:spPr>
          <a:xfrm>
            <a:off x="2133600" y="2286000"/>
            <a:ext cx="3657600" cy="1752600"/>
          </a:xfrm>
          <a:prstGeom prst="rect">
            <a:avLst/>
          </a:prstGeom>
          <a:solidFill>
            <a:schemeClr val="accent2">
              <a:lumMod val="75000"/>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a:p>
          <a:p>
            <a:pPr algn="ctr"/>
            <a:endParaRPr lang="en-US" dirty="0" smtClean="0"/>
          </a:p>
          <a:p>
            <a:pPr algn="ctr"/>
            <a:endParaRPr lang="en-US" sz="2000" dirty="0" smtClean="0">
              <a:solidFill>
                <a:schemeClr val="tx1"/>
              </a:solidFill>
              <a:latin typeface="News Gothic MT"/>
            </a:endParaRPr>
          </a:p>
          <a:p>
            <a:pPr algn="ctr"/>
            <a:r>
              <a:rPr lang="en-US" sz="2000" dirty="0" smtClean="0">
                <a:solidFill>
                  <a:schemeClr val="tx1"/>
                </a:solidFill>
                <a:latin typeface="News Gothic MT"/>
              </a:rPr>
              <a:t>  </a:t>
            </a:r>
            <a:r>
              <a:rPr lang="en-US" sz="2000" dirty="0" err="1" smtClean="0">
                <a:solidFill>
                  <a:schemeClr val="tx1"/>
                </a:solidFill>
                <a:latin typeface="News Gothic MT"/>
              </a:rPr>
              <a:t>SoC</a:t>
            </a:r>
            <a:r>
              <a:rPr lang="en-US" sz="2000" dirty="0" smtClean="0">
                <a:solidFill>
                  <a:schemeClr val="tx1"/>
                </a:solidFill>
                <a:latin typeface="News Gothic MT"/>
              </a:rPr>
              <a:t> (VP)</a:t>
            </a:r>
            <a:endParaRPr lang="en-IN" sz="2000" dirty="0">
              <a:solidFill>
                <a:schemeClr val="tx1"/>
              </a:solidFill>
              <a:latin typeface="News Gothic MT"/>
            </a:endParaRPr>
          </a:p>
        </p:txBody>
      </p:sp>
      <p:grpSp>
        <p:nvGrpSpPr>
          <p:cNvPr id="2" name="Group 24"/>
          <p:cNvGrpSpPr/>
          <p:nvPr/>
        </p:nvGrpSpPr>
        <p:grpSpPr>
          <a:xfrm>
            <a:off x="1295400" y="1295400"/>
            <a:ext cx="2743200" cy="3734594"/>
            <a:chOff x="1295400" y="1295400"/>
            <a:chExt cx="2743200" cy="3734594"/>
          </a:xfrm>
        </p:grpSpPr>
        <p:sp>
          <p:nvSpPr>
            <p:cNvPr id="9" name="Rectangle 8"/>
            <p:cNvSpPr/>
            <p:nvPr/>
          </p:nvSpPr>
          <p:spPr>
            <a:xfrm>
              <a:off x="2590800" y="14478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News Gothic MT"/>
                </a:rPr>
                <a:t>BUS UVC</a:t>
              </a:r>
              <a:endParaRPr lang="en-IN" sz="1200" dirty="0">
                <a:latin typeface="News Gothic MT"/>
              </a:endParaRPr>
            </a:p>
          </p:txBody>
        </p:sp>
        <p:sp>
          <p:nvSpPr>
            <p:cNvPr id="10" name="Rectangle 9"/>
            <p:cNvSpPr/>
            <p:nvPr/>
          </p:nvSpPr>
          <p:spPr>
            <a:xfrm>
              <a:off x="1981200" y="42672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News Gothic MT"/>
                </a:rPr>
                <a:t>Peripheral UVC</a:t>
              </a:r>
              <a:endParaRPr lang="en-IN" sz="1200" dirty="0">
                <a:latin typeface="News Gothic MT"/>
              </a:endParaRPr>
            </a:p>
          </p:txBody>
        </p:sp>
        <p:sp>
          <p:nvSpPr>
            <p:cNvPr id="11" name="Rectangle 10"/>
            <p:cNvSpPr/>
            <p:nvPr/>
          </p:nvSpPr>
          <p:spPr>
            <a:xfrm>
              <a:off x="3124200" y="4267200"/>
              <a:ext cx="914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News Gothic MT"/>
                </a:rPr>
                <a:t>Peripheral UVC</a:t>
              </a:r>
              <a:endParaRPr lang="en-IN" sz="1200" dirty="0">
                <a:latin typeface="News Gothic MT"/>
              </a:endParaRPr>
            </a:p>
          </p:txBody>
        </p:sp>
        <p:sp>
          <p:nvSpPr>
            <p:cNvPr id="12" name="Up-Down Arrow 11"/>
            <p:cNvSpPr/>
            <p:nvPr/>
          </p:nvSpPr>
          <p:spPr>
            <a:xfrm>
              <a:off x="2971800" y="1981200"/>
              <a:ext cx="2286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Up-Down Arrow 12"/>
            <p:cNvSpPr/>
            <p:nvPr/>
          </p:nvSpPr>
          <p:spPr>
            <a:xfrm>
              <a:off x="2438400" y="3581400"/>
              <a:ext cx="2286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Up-Down Arrow 13"/>
            <p:cNvSpPr/>
            <p:nvPr/>
          </p:nvSpPr>
          <p:spPr>
            <a:xfrm>
              <a:off x="3276600" y="3581400"/>
              <a:ext cx="228600" cy="609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p:nvSpPr>
          <p:spPr>
            <a:xfrm rot="5400000">
              <a:off x="76200" y="2971800"/>
              <a:ext cx="2743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News Gothic MT"/>
                </a:rPr>
                <a:t>Automatic System scenario generator</a:t>
              </a:r>
              <a:endParaRPr lang="en-IN" sz="1200" dirty="0">
                <a:latin typeface="News Gothic MT"/>
              </a:endParaRPr>
            </a:p>
          </p:txBody>
        </p:sp>
        <p:cxnSp>
          <p:nvCxnSpPr>
            <p:cNvPr id="17" name="Shape 16"/>
            <p:cNvCxnSpPr>
              <a:stCxn id="15" idx="1"/>
            </p:cNvCxnSpPr>
            <p:nvPr/>
          </p:nvCxnSpPr>
          <p:spPr>
            <a:xfrm rot="5400000" flipH="1" flipV="1">
              <a:off x="2019300" y="723900"/>
              <a:ext cx="457200" cy="1600200"/>
            </a:xfrm>
            <a:prstGeom prst="bentConnector2">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hape 18"/>
            <p:cNvCxnSpPr>
              <a:stCxn id="15" idx="3"/>
            </p:cNvCxnSpPr>
            <p:nvPr/>
          </p:nvCxnSpPr>
          <p:spPr>
            <a:xfrm rot="16200000" flipH="1">
              <a:off x="2247900" y="3695700"/>
              <a:ext cx="533400" cy="2133600"/>
            </a:xfrm>
            <a:prstGeom prst="bentConnector2">
              <a:avLst/>
            </a:prstGeom>
            <a:ln>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2"/>
            </p:cNvCxnSpPr>
            <p:nvPr/>
          </p:nvCxnSpPr>
          <p:spPr>
            <a:xfrm rot="5400000" flipH="1" flipV="1">
              <a:off x="2324100" y="4914900"/>
              <a:ext cx="2286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3467894" y="4914106"/>
              <a:ext cx="2286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0"/>
            </p:cNvCxnSpPr>
            <p:nvPr/>
          </p:nvCxnSpPr>
          <p:spPr>
            <a:xfrm rot="5400000">
              <a:off x="2972594" y="1370806"/>
              <a:ext cx="152400" cy="1588"/>
            </a:xfrm>
            <a:prstGeom prst="straightConnector1">
              <a:avLst/>
            </a:prstGeom>
            <a:ln>
              <a:solidFill>
                <a:schemeClr val="tx1"/>
              </a:solidFill>
              <a:headEnd type="none"/>
              <a:tailEnd type="arrow"/>
            </a:ln>
          </p:spPr>
          <p:style>
            <a:lnRef idx="1">
              <a:schemeClr val="accent1"/>
            </a:lnRef>
            <a:fillRef idx="0">
              <a:schemeClr val="accent1"/>
            </a:fillRef>
            <a:effectRef idx="0">
              <a:schemeClr val="accent1"/>
            </a:effectRef>
            <a:fontRef idx="minor">
              <a:schemeClr val="tx1"/>
            </a:fontRef>
          </p:style>
        </p:cxnSp>
      </p:grpSp>
      <p:grpSp>
        <p:nvGrpSpPr>
          <p:cNvPr id="3" name="Group 28"/>
          <p:cNvGrpSpPr/>
          <p:nvPr/>
        </p:nvGrpSpPr>
        <p:grpSpPr>
          <a:xfrm>
            <a:off x="914400" y="1219200"/>
            <a:ext cx="3276600" cy="3962400"/>
            <a:chOff x="838200" y="1219200"/>
            <a:chExt cx="3276600" cy="3962400"/>
          </a:xfrm>
        </p:grpSpPr>
        <p:sp>
          <p:nvSpPr>
            <p:cNvPr id="26" name="Flowchart: Process 25"/>
            <p:cNvSpPr/>
            <p:nvPr/>
          </p:nvSpPr>
          <p:spPr>
            <a:xfrm rot="5400000">
              <a:off x="-571500" y="2628900"/>
              <a:ext cx="3962400" cy="1143000"/>
            </a:xfrm>
            <a:prstGeom prst="flowChartProcess">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News Gothic MT"/>
              </a:endParaRPr>
            </a:p>
            <a:p>
              <a:pPr algn="ctr"/>
              <a:endParaRPr lang="en-US" dirty="0" smtClean="0">
                <a:latin typeface="News Gothic MT"/>
              </a:endParaRPr>
            </a:p>
            <a:p>
              <a:pPr algn="ctr"/>
              <a:r>
                <a:rPr lang="en-US" dirty="0" smtClean="0">
                  <a:solidFill>
                    <a:schemeClr val="tx1"/>
                  </a:solidFill>
                  <a:latin typeface="News Gothic MT"/>
                </a:rPr>
                <a:t>UVM Infrastructure</a:t>
              </a:r>
              <a:endParaRPr lang="en-IN" dirty="0">
                <a:solidFill>
                  <a:schemeClr val="tx1"/>
                </a:solidFill>
                <a:latin typeface="News Gothic MT"/>
              </a:endParaRPr>
            </a:p>
          </p:txBody>
        </p:sp>
        <p:sp>
          <p:nvSpPr>
            <p:cNvPr id="27" name="Flowchart: Process 26"/>
            <p:cNvSpPr/>
            <p:nvPr/>
          </p:nvSpPr>
          <p:spPr>
            <a:xfrm>
              <a:off x="1981200" y="1219200"/>
              <a:ext cx="1981200" cy="990600"/>
            </a:xfrm>
            <a:prstGeom prst="flowChartProcess">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News Gothic MT"/>
              </a:endParaRPr>
            </a:p>
          </p:txBody>
        </p:sp>
        <p:sp>
          <p:nvSpPr>
            <p:cNvPr id="28" name="Flowchart: Process 27"/>
            <p:cNvSpPr/>
            <p:nvPr/>
          </p:nvSpPr>
          <p:spPr>
            <a:xfrm>
              <a:off x="1981200" y="4114800"/>
              <a:ext cx="2133600" cy="1066800"/>
            </a:xfrm>
            <a:prstGeom prst="flowChartProcess">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latin typeface="News Gothic MT"/>
              </a:endParaRPr>
            </a:p>
          </p:txBody>
        </p:sp>
      </p:grpSp>
      <p:sp>
        <p:nvSpPr>
          <p:cNvPr id="30" name="Flowchart: Process 29"/>
          <p:cNvSpPr/>
          <p:nvPr/>
        </p:nvSpPr>
        <p:spPr>
          <a:xfrm>
            <a:off x="4343400" y="1447800"/>
            <a:ext cx="914400" cy="533400"/>
          </a:xfrm>
          <a:prstGeom prst="flowChartProcess">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News Gothic MT"/>
              </a:rPr>
              <a:t>Software UVC</a:t>
            </a:r>
            <a:endParaRPr lang="en-IN" sz="1200" dirty="0">
              <a:latin typeface="News Gothic MT"/>
            </a:endParaRPr>
          </a:p>
        </p:txBody>
      </p:sp>
      <p:sp>
        <p:nvSpPr>
          <p:cNvPr id="31" name="Up-Down Arrow 30"/>
          <p:cNvSpPr/>
          <p:nvPr/>
        </p:nvSpPr>
        <p:spPr>
          <a:xfrm>
            <a:off x="4495800" y="1981200"/>
            <a:ext cx="685800" cy="609600"/>
          </a:xfrm>
          <a:prstGeom prst="upDownArrow">
            <a:avLst>
              <a:gd name="adj1" fmla="val 50000"/>
              <a:gd name="adj2" fmla="val 19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News Gothic MT"/>
              </a:rPr>
              <a:t>ISX</a:t>
            </a:r>
            <a:endParaRPr lang="en-IN" sz="1400" dirty="0">
              <a:latin typeface="News Gothic MT"/>
            </a:endParaRPr>
          </a:p>
        </p:txBody>
      </p:sp>
      <p:sp>
        <p:nvSpPr>
          <p:cNvPr id="32" name="Flowchart: Process 31"/>
          <p:cNvSpPr/>
          <p:nvPr/>
        </p:nvSpPr>
        <p:spPr>
          <a:xfrm>
            <a:off x="4038600" y="1219200"/>
            <a:ext cx="1524000" cy="990600"/>
          </a:xfrm>
          <a:prstGeom prst="flowChartProcess">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p:cNvSpPr txBox="1"/>
          <p:nvPr/>
        </p:nvSpPr>
        <p:spPr>
          <a:xfrm>
            <a:off x="6019800" y="1219200"/>
            <a:ext cx="2438400" cy="3908762"/>
          </a:xfrm>
          <a:prstGeom prst="rect">
            <a:avLst/>
          </a:prstGeom>
          <a:noFill/>
        </p:spPr>
        <p:txBody>
          <a:bodyPr wrap="square" rtlCol="0">
            <a:spAutoFit/>
          </a:bodyPr>
          <a:lstStyle/>
          <a:p>
            <a:r>
              <a:rPr lang="en-US" sz="2000" dirty="0" smtClean="0">
                <a:latin typeface="News Gothic MT"/>
              </a:rPr>
              <a:t>Incisive Software Extensions (ISX)</a:t>
            </a:r>
          </a:p>
          <a:p>
            <a:endParaRPr lang="en-US" sz="1600" dirty="0">
              <a:latin typeface="News Gothic MT"/>
            </a:endParaRPr>
          </a:p>
          <a:p>
            <a:pPr>
              <a:buFont typeface="Arial" pitchFamily="34" charset="0"/>
              <a:buChar char="•"/>
            </a:pPr>
            <a:r>
              <a:rPr lang="en-US" sz="1600" dirty="0" smtClean="0">
                <a:latin typeface="News Gothic MT"/>
              </a:rPr>
              <a:t>Extends system verification environment to include software</a:t>
            </a:r>
          </a:p>
          <a:p>
            <a:endParaRPr lang="en-US" sz="1600" dirty="0" smtClean="0">
              <a:latin typeface="News Gothic MT"/>
            </a:endParaRPr>
          </a:p>
          <a:p>
            <a:pPr>
              <a:buFont typeface="Arial" pitchFamily="34" charset="0"/>
              <a:buChar char="•"/>
            </a:pPr>
            <a:r>
              <a:rPr lang="en-US" sz="1600" dirty="0" smtClean="0">
                <a:latin typeface="News Gothic MT"/>
              </a:rPr>
              <a:t>MDV can be applied to verify the low level hardware dependent software</a:t>
            </a:r>
          </a:p>
          <a:p>
            <a:pPr>
              <a:buFont typeface="Arial" pitchFamily="34" charset="0"/>
              <a:buChar char="•"/>
            </a:pPr>
            <a:endParaRPr lang="en-US" sz="1600" dirty="0">
              <a:latin typeface="News Gothic MT"/>
            </a:endParaRPr>
          </a:p>
          <a:p>
            <a:r>
              <a:rPr lang="en-US" sz="1600" b="1" dirty="0" smtClean="0">
                <a:latin typeface="News Gothic MT"/>
              </a:rPr>
              <a:t>CircuitSutra can integrate the VP with ISX</a:t>
            </a:r>
            <a:endParaRPr lang="en-IN" sz="1600" b="1" dirty="0">
              <a:latin typeface="News Gothic M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F1B3021D-B7F9-4530-82F2-7A857B113803}" type="slidenum">
              <a:rPr lang="ja-JP" altLang="en-US" smtClean="0">
                <a:latin typeface="Times New Roman" pitchFamily="16" charset="0"/>
                <a:ea typeface="ＭＳ Ｐゴシック" pitchFamily="34" charset="-128"/>
              </a:rPr>
              <a:pPr>
                <a:defRPr/>
              </a:pPr>
              <a:t>16</a:t>
            </a:fld>
            <a:endParaRPr lang="en-US" altLang="ja-JP" smtClean="0">
              <a:latin typeface="Times New Roman" pitchFamily="16" charset="0"/>
              <a:ea typeface="ＭＳ Ｐゴシック" pitchFamily="34" charset="-128"/>
            </a:endParaRPr>
          </a:p>
        </p:txBody>
      </p:sp>
      <p:sp>
        <p:nvSpPr>
          <p:cNvPr id="16387" name="Rectangle 2"/>
          <p:cNvSpPr>
            <a:spLocks noGrp="1" noChangeArrowheads="1"/>
          </p:cNvSpPr>
          <p:nvPr>
            <p:ph type="title"/>
          </p:nvPr>
        </p:nvSpPr>
        <p:spPr>
          <a:xfrm>
            <a:off x="2438400" y="76200"/>
            <a:ext cx="6705600" cy="685800"/>
          </a:xfrm>
        </p:spPr>
        <p:txBody>
          <a:bodyPr/>
          <a:lstStyle/>
          <a:p>
            <a:pPr algn="l" eaLnBrk="1" hangingPunct="1"/>
            <a:r>
              <a:rPr lang="en-US" altLang="ja-JP" sz="3300" b="1" dirty="0" smtClean="0">
                <a:latin typeface="News Gothic MT" pitchFamily="32" charset="0"/>
                <a:ea typeface="ＭＳ Ｐゴシック" pitchFamily="34" charset="-128"/>
              </a:rPr>
              <a:t>  Standardization required ..</a:t>
            </a:r>
          </a:p>
        </p:txBody>
      </p:sp>
      <p:sp>
        <p:nvSpPr>
          <p:cNvPr id="16388" name="Rectangle 3"/>
          <p:cNvSpPr>
            <a:spLocks noGrp="1" noChangeArrowheads="1"/>
          </p:cNvSpPr>
          <p:nvPr>
            <p:ph type="body" idx="1"/>
          </p:nvPr>
        </p:nvSpPr>
        <p:spPr>
          <a:xfrm>
            <a:off x="228600" y="838200"/>
            <a:ext cx="8686800" cy="5791200"/>
          </a:xfrm>
        </p:spPr>
        <p:txBody>
          <a:bodyPr/>
          <a:lstStyle/>
          <a:p>
            <a:pPr>
              <a:lnSpc>
                <a:spcPct val="80000"/>
              </a:lnSpc>
              <a:buFontTx/>
              <a:buNone/>
            </a:pPr>
            <a:endParaRPr lang="en-IN"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TLM modeling standard for non memory mapped communication protocol</a:t>
            </a:r>
          </a:p>
          <a:p>
            <a:pPr lvl="1">
              <a:lnSpc>
                <a:spcPct val="80000"/>
              </a:lnSpc>
            </a:pPr>
            <a:r>
              <a:rPr lang="en-US" sz="1600" dirty="0" smtClean="0">
                <a:latin typeface="News Gothic MT" pitchFamily="32" charset="0"/>
                <a:cs typeface="Arial" charset="0"/>
              </a:rPr>
              <a:t>USB</a:t>
            </a:r>
          </a:p>
          <a:p>
            <a:pPr lvl="1">
              <a:lnSpc>
                <a:spcPct val="80000"/>
              </a:lnSpc>
            </a:pPr>
            <a:r>
              <a:rPr lang="en-US" sz="1600" dirty="0" smtClean="0">
                <a:latin typeface="News Gothic MT" pitchFamily="32" charset="0"/>
                <a:cs typeface="Arial" charset="0"/>
              </a:rPr>
              <a:t>Ethernet</a:t>
            </a:r>
          </a:p>
          <a:p>
            <a:pPr lvl="1">
              <a:lnSpc>
                <a:spcPct val="80000"/>
              </a:lnSpc>
            </a:pPr>
            <a:r>
              <a:rPr lang="en-US" sz="1600" dirty="0" smtClean="0">
                <a:latin typeface="News Gothic MT" pitchFamily="32" charset="0"/>
                <a:cs typeface="Arial" charset="0"/>
              </a:rPr>
              <a:t>WLAN</a:t>
            </a:r>
          </a:p>
          <a:p>
            <a:pPr lvl="1">
              <a:lnSpc>
                <a:spcPct val="80000"/>
              </a:lnSpc>
            </a:pPr>
            <a:r>
              <a:rPr lang="en-US" sz="1600" dirty="0" err="1" smtClean="0">
                <a:latin typeface="News Gothic MT" pitchFamily="32" charset="0"/>
                <a:cs typeface="Arial" charset="0"/>
              </a:rPr>
              <a:t>Zigbee</a:t>
            </a:r>
            <a:endParaRPr lang="en-US" sz="1600" dirty="0" smtClean="0">
              <a:latin typeface="News Gothic MT" pitchFamily="32" charset="0"/>
              <a:cs typeface="Arial" charset="0"/>
            </a:endParaRPr>
          </a:p>
          <a:p>
            <a:pPr lvl="1">
              <a:lnSpc>
                <a:spcPct val="80000"/>
              </a:lnSpc>
            </a:pPr>
            <a:r>
              <a:rPr lang="en-US" sz="1600" dirty="0" smtClean="0">
                <a:latin typeface="News Gothic MT" pitchFamily="32" charset="0"/>
                <a:cs typeface="Arial" charset="0"/>
              </a:rPr>
              <a:t>..</a:t>
            </a:r>
          </a:p>
          <a:p>
            <a:pPr>
              <a:lnSpc>
                <a:spcPct val="80000"/>
              </a:lnSpc>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Standard definition of abstraction levels for different use cases</a:t>
            </a:r>
          </a:p>
          <a:p>
            <a:pPr lvl="1">
              <a:lnSpc>
                <a:spcPct val="80000"/>
              </a:lnSpc>
            </a:pPr>
            <a:r>
              <a:rPr lang="en-US" sz="1600" dirty="0" smtClean="0">
                <a:latin typeface="News Gothic MT" pitchFamily="32" charset="0"/>
                <a:cs typeface="Arial" charset="0"/>
              </a:rPr>
              <a:t>PV, AV, VV</a:t>
            </a:r>
          </a:p>
          <a:p>
            <a:pPr lvl="1">
              <a:lnSpc>
                <a:spcPct val="80000"/>
              </a:lnSpc>
            </a:pPr>
            <a:r>
              <a:rPr lang="en-US" sz="1600" dirty="0" smtClean="0">
                <a:latin typeface="News Gothic MT" pitchFamily="32" charset="0"/>
                <a:cs typeface="Arial" charset="0"/>
              </a:rPr>
              <a:t>OCP-IP: TL4, TL3, TL2, TL1</a:t>
            </a:r>
          </a:p>
          <a:p>
            <a:pPr lvl="1">
              <a:lnSpc>
                <a:spcPct val="80000"/>
              </a:lnSpc>
            </a:pPr>
            <a:r>
              <a:rPr lang="en-US" sz="1600" dirty="0" smtClean="0">
                <a:latin typeface="News Gothic MT" pitchFamily="32" charset="0"/>
                <a:cs typeface="Arial" charset="0"/>
              </a:rPr>
              <a:t>STARC TL Guidelines: </a:t>
            </a:r>
          </a:p>
          <a:p>
            <a:pPr>
              <a:lnSpc>
                <a:spcPct val="80000"/>
              </a:lnSpc>
              <a:buNone/>
            </a:pPr>
            <a:endParaRPr lang="en-US" sz="2000" dirty="0" smtClean="0">
              <a:latin typeface="News Gothic MT" pitchFamily="32" charset="0"/>
              <a:cs typeface="Arial" charset="0"/>
            </a:endParaRPr>
          </a:p>
          <a:p>
            <a:pPr>
              <a:lnSpc>
                <a:spcPct val="80000"/>
              </a:lnSpc>
              <a:buNone/>
            </a:pPr>
            <a:endParaRPr lang="en-US" sz="2000" dirty="0" smtClean="0">
              <a:latin typeface="News Gothic MT" pitchFamily="32" charset="0"/>
              <a:cs typeface="Arial" charset="0"/>
            </a:endParaRPr>
          </a:p>
          <a:p>
            <a:pPr>
              <a:lnSpc>
                <a:spcPct val="80000"/>
              </a:lnSpc>
            </a:pPr>
            <a:endParaRPr lang="en-US" sz="2000" dirty="0" smtClean="0">
              <a:latin typeface="News Gothic MT" pitchFamily="32" charset="0"/>
              <a:cs typeface="Arial" charset="0"/>
            </a:endParaRPr>
          </a:p>
          <a:p>
            <a:pPr algn="ctr">
              <a:lnSpc>
                <a:spcPct val="80000"/>
              </a:lnSpc>
              <a:buNone/>
            </a:pPr>
            <a:endParaRPr lang="en-US" sz="2000" dirty="0" smtClean="0">
              <a:latin typeface="News Gothic MT" pitchFamily="32" charset="0"/>
              <a:cs typeface="Arial" charset="0"/>
            </a:endParaRPr>
          </a:p>
          <a:p>
            <a:pPr>
              <a:lnSpc>
                <a:spcPct val="80000"/>
              </a:lnSpc>
              <a:buFontTx/>
              <a:buNone/>
            </a:pPr>
            <a:endParaRPr lang="en-US" sz="2000" dirty="0" smtClean="0">
              <a:latin typeface="News Gothic MT" pitchFamily="32" charset="0"/>
              <a:cs typeface="Arial" charset="0"/>
            </a:endParaRPr>
          </a:p>
          <a:p>
            <a:pPr lvl="1">
              <a:lnSpc>
                <a:spcPct val="80000"/>
              </a:lnSpc>
              <a:buFontTx/>
              <a:buNone/>
            </a:pPr>
            <a:endParaRPr lang="en-US" sz="1600" dirty="0" smtClean="0">
              <a:latin typeface="News Gothic MT" pitchFamily="32" charset="0"/>
              <a:cs typeface="Arial" charset="0"/>
            </a:endParaRPr>
          </a:p>
          <a:p>
            <a:pPr lvl="1">
              <a:lnSpc>
                <a:spcPct val="80000"/>
              </a:lnSpc>
              <a:buFontTx/>
              <a:buNone/>
            </a:pPr>
            <a:endParaRPr lang="en-US" sz="2000" dirty="0" smtClean="0">
              <a:latin typeface="News Gothic MT" pitchFamily="32"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CAB32462-D827-4B65-9A4D-70CC2C97EB70}" type="slidenum">
              <a:rPr lang="ja-JP" altLang="en-US" smtClean="0">
                <a:latin typeface="Times New Roman" pitchFamily="16" charset="0"/>
                <a:ea typeface="ＭＳ Ｐゴシック" pitchFamily="34" charset="-128"/>
              </a:rPr>
              <a:pPr>
                <a:defRPr/>
              </a:pPr>
              <a:t>17</a:t>
            </a:fld>
            <a:endParaRPr lang="en-US" altLang="ja-JP" smtClean="0">
              <a:latin typeface="Times New Roman" pitchFamily="16" charset="0"/>
              <a:ea typeface="ＭＳ Ｐゴシック" pitchFamily="34" charset="-128"/>
            </a:endParaRPr>
          </a:p>
        </p:txBody>
      </p:sp>
      <p:sp>
        <p:nvSpPr>
          <p:cNvPr id="17411"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System Realization Alliance</a:t>
            </a:r>
          </a:p>
        </p:txBody>
      </p:sp>
      <p:sp>
        <p:nvSpPr>
          <p:cNvPr id="17412" name="Rectangle 3"/>
          <p:cNvSpPr>
            <a:spLocks noGrp="1" noChangeArrowheads="1"/>
          </p:cNvSpPr>
          <p:nvPr>
            <p:ph type="body" idx="1"/>
          </p:nvPr>
        </p:nvSpPr>
        <p:spPr>
          <a:xfrm>
            <a:off x="228600" y="914400"/>
            <a:ext cx="8686800" cy="5486400"/>
          </a:xfrm>
        </p:spPr>
        <p:txBody>
          <a:bodyPr/>
          <a:lstStyle/>
          <a:p>
            <a:pPr>
              <a:spcBef>
                <a:spcPts val="1075"/>
              </a:spcBef>
              <a:buFontTx/>
              <a:buNone/>
            </a:pPr>
            <a:endParaRPr lang="en-US" sz="2000" smtClean="0">
              <a:latin typeface="Arial" charset="0"/>
              <a:cs typeface="Arial" charset="0"/>
            </a:endParaRPr>
          </a:p>
          <a:p>
            <a:pPr>
              <a:spcBef>
                <a:spcPts val="1075"/>
              </a:spcBef>
              <a:buFontTx/>
              <a:buNone/>
            </a:pPr>
            <a:endParaRPr lang="en-US" sz="2000" smtClean="0">
              <a:latin typeface="Arial" charset="0"/>
              <a:cs typeface="Arial" charset="0"/>
            </a:endParaRPr>
          </a:p>
          <a:p>
            <a:pPr>
              <a:spcBef>
                <a:spcPts val="1075"/>
              </a:spcBef>
              <a:buFontTx/>
              <a:buNone/>
            </a:pPr>
            <a:endParaRPr lang="en-US" sz="2000" smtClean="0">
              <a:latin typeface="Arial" charset="0"/>
              <a:cs typeface="Arial" charset="0"/>
            </a:endParaRPr>
          </a:p>
          <a:p>
            <a:pPr algn="ctr">
              <a:spcBef>
                <a:spcPts val="1075"/>
              </a:spcBef>
              <a:buFontTx/>
              <a:buNone/>
            </a:pPr>
            <a:r>
              <a:rPr lang="en-US" sz="2000" smtClean="0">
                <a:latin typeface="Arial" charset="0"/>
                <a:cs typeface="Arial" charset="0"/>
              </a:rPr>
              <a:t>Advocating Standards based TLM D&amp;V methodology</a:t>
            </a:r>
          </a:p>
          <a:p>
            <a:pPr algn="ctr">
              <a:spcBef>
                <a:spcPts val="1075"/>
              </a:spcBef>
              <a:buFontTx/>
              <a:buNone/>
            </a:pPr>
            <a:endParaRPr lang="en-US" sz="2000" smtClean="0">
              <a:latin typeface="Arial" charset="0"/>
              <a:cs typeface="Arial" charset="0"/>
            </a:endParaRPr>
          </a:p>
          <a:p>
            <a:pPr algn="ctr">
              <a:spcBef>
                <a:spcPts val="1075"/>
              </a:spcBef>
              <a:buFontTx/>
              <a:buNone/>
            </a:pPr>
            <a:endParaRPr lang="en-US" sz="2000" smtClean="0">
              <a:latin typeface="Arial" charset="0"/>
              <a:cs typeface="Arial" charset="0"/>
            </a:endParaRPr>
          </a:p>
          <a:p>
            <a:pPr algn="ctr">
              <a:spcBef>
                <a:spcPts val="1075"/>
              </a:spcBef>
              <a:buFontTx/>
              <a:buNone/>
            </a:pPr>
            <a:endParaRPr lang="en-US" sz="2000" smtClean="0">
              <a:latin typeface="Arial" charset="0"/>
              <a:cs typeface="Arial" charset="0"/>
            </a:endParaRPr>
          </a:p>
          <a:p>
            <a:pPr algn="ctr">
              <a:spcBef>
                <a:spcPts val="1075"/>
              </a:spcBef>
              <a:buFontTx/>
              <a:buNone/>
            </a:pPr>
            <a:endParaRPr lang="en-US" sz="2000" smtClean="0">
              <a:latin typeface="Arial" charset="0"/>
              <a:cs typeface="Arial" charset="0"/>
            </a:endParaRPr>
          </a:p>
          <a:p>
            <a:pPr algn="ctr">
              <a:spcBef>
                <a:spcPts val="1075"/>
              </a:spcBef>
              <a:buFontTx/>
              <a:buNone/>
            </a:pPr>
            <a:r>
              <a:rPr lang="en-US" sz="2000" smtClean="0">
                <a:latin typeface="Arial" charset="0"/>
                <a:cs typeface="Arial" charset="0"/>
              </a:rPr>
              <a:t>Standards based SoC modeling services</a:t>
            </a:r>
          </a:p>
          <a:p>
            <a:pPr algn="ctr">
              <a:spcBef>
                <a:spcPts val="1075"/>
              </a:spcBef>
              <a:buFontTx/>
              <a:buNone/>
            </a:pPr>
            <a:r>
              <a:rPr lang="en-US" sz="2000" smtClean="0">
                <a:latin typeface="Arial" charset="0"/>
                <a:cs typeface="Arial" charset="0"/>
              </a:rPr>
              <a:t>Can help mutual customers to quickly get started with TLM D&amp;V</a:t>
            </a:r>
          </a:p>
        </p:txBody>
      </p:sp>
      <p:pic>
        <p:nvPicPr>
          <p:cNvPr id="17413" name="Picture 7" descr="Cadence_Logo_Red_Reg.gif"/>
          <p:cNvPicPr>
            <a:picLocks noChangeAspect="1"/>
          </p:cNvPicPr>
          <p:nvPr/>
        </p:nvPicPr>
        <p:blipFill>
          <a:blip r:embed="rId3" cstate="print"/>
          <a:srcRect/>
          <a:stretch>
            <a:fillRect/>
          </a:stretch>
        </p:blipFill>
        <p:spPr bwMode="auto">
          <a:xfrm>
            <a:off x="3657600" y="1828800"/>
            <a:ext cx="1641475" cy="342900"/>
          </a:xfrm>
          <a:prstGeom prst="rect">
            <a:avLst/>
          </a:prstGeom>
          <a:noFill/>
          <a:ln w="9525">
            <a:noFill/>
            <a:miter lim="800000"/>
            <a:headEnd/>
            <a:tailEnd/>
          </a:ln>
        </p:spPr>
      </p:pic>
      <p:pic>
        <p:nvPicPr>
          <p:cNvPr id="17414" name="Picture 8" descr="Circuit Sutra.gif"/>
          <p:cNvPicPr>
            <a:picLocks noChangeAspect="1"/>
          </p:cNvPicPr>
          <p:nvPr/>
        </p:nvPicPr>
        <p:blipFill>
          <a:blip r:embed="rId4" cstate="print"/>
          <a:srcRect/>
          <a:stretch>
            <a:fillRect/>
          </a:stretch>
        </p:blipFill>
        <p:spPr bwMode="auto">
          <a:xfrm>
            <a:off x="3352800" y="3733800"/>
            <a:ext cx="2133600" cy="600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F9D6F536-F0AD-435F-ABDC-4E27926834CA}" type="slidenum">
              <a:rPr lang="ja-JP" altLang="en-US" smtClean="0">
                <a:latin typeface="Times New Roman" pitchFamily="16" charset="0"/>
                <a:ea typeface="ＭＳ Ｐゴシック" pitchFamily="34" charset="-128"/>
              </a:rPr>
              <a:pPr>
                <a:defRPr/>
              </a:pPr>
              <a:t>18</a:t>
            </a:fld>
            <a:endParaRPr lang="en-US" altLang="ja-JP" smtClean="0">
              <a:latin typeface="Times New Roman" pitchFamily="16" charset="0"/>
              <a:ea typeface="ＭＳ Ｐゴシック" pitchFamily="34" charset="-128"/>
            </a:endParaRPr>
          </a:p>
        </p:txBody>
      </p:sp>
      <p:sp>
        <p:nvSpPr>
          <p:cNvPr id="18435"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CircuitSutra Offerings</a:t>
            </a:r>
          </a:p>
        </p:txBody>
      </p:sp>
      <p:sp>
        <p:nvSpPr>
          <p:cNvPr id="18436" name="Rectangle 3"/>
          <p:cNvSpPr>
            <a:spLocks noGrp="1" noChangeArrowheads="1"/>
          </p:cNvSpPr>
          <p:nvPr>
            <p:ph type="body" idx="1"/>
          </p:nvPr>
        </p:nvSpPr>
        <p:spPr>
          <a:xfrm>
            <a:off x="228600" y="838200"/>
            <a:ext cx="8686800" cy="5791200"/>
          </a:xfrm>
        </p:spPr>
        <p:txBody>
          <a:bodyPr/>
          <a:lstStyle/>
          <a:p>
            <a:pPr>
              <a:lnSpc>
                <a:spcPct val="80000"/>
              </a:lnSpc>
            </a:pPr>
            <a:r>
              <a:rPr lang="en-US" sz="2000" dirty="0" smtClean="0">
                <a:latin typeface="News Gothic MT" pitchFamily="32" charset="0"/>
                <a:cs typeface="Arial" charset="0"/>
              </a:rPr>
              <a:t>Create virtual platform of System on Chip (</a:t>
            </a:r>
            <a:r>
              <a:rPr lang="en-US" sz="2000" dirty="0" err="1" smtClean="0">
                <a:latin typeface="News Gothic MT" pitchFamily="32" charset="0"/>
                <a:cs typeface="Arial" charset="0"/>
              </a:rPr>
              <a:t>SoC</a:t>
            </a:r>
            <a:r>
              <a:rPr lang="en-US" sz="2000" dirty="0" smtClean="0">
                <a:latin typeface="News Gothic MT" pitchFamily="32" charset="0"/>
                <a:cs typeface="Arial" charset="0"/>
              </a:rPr>
              <a:t>)</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Integrate the Virtual platform with Cadence ISX</a:t>
            </a:r>
          </a:p>
          <a:p>
            <a:pPr>
              <a:lnSpc>
                <a:spcPct val="80000"/>
              </a:lnSpc>
            </a:pPr>
            <a:endParaRPr lang="en-US" sz="1600" dirty="0" smtClean="0">
              <a:latin typeface="News Gothic MT" pitchFamily="32" charset="0"/>
              <a:cs typeface="Arial" charset="0"/>
            </a:endParaRPr>
          </a:p>
          <a:p>
            <a:pPr>
              <a:lnSpc>
                <a:spcPct val="80000"/>
              </a:lnSpc>
              <a:buFontTx/>
              <a:buNone/>
            </a:pPr>
            <a:endParaRPr lang="en-IN"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Synthesizable models for High Level Synthesis (HLS)</a:t>
            </a:r>
          </a:p>
          <a:p>
            <a:pPr lvl="1">
              <a:lnSpc>
                <a:spcPct val="80000"/>
              </a:lnSpc>
            </a:pPr>
            <a:r>
              <a:rPr lang="en-US" sz="1600" dirty="0" smtClean="0">
                <a:latin typeface="News Gothic MT" pitchFamily="32" charset="0"/>
                <a:cs typeface="Arial" charset="0"/>
              </a:rPr>
              <a:t>Create models as per SystemC Synthesizable subset</a:t>
            </a:r>
          </a:p>
          <a:p>
            <a:pPr lvl="1">
              <a:lnSpc>
                <a:spcPct val="80000"/>
              </a:lnSpc>
            </a:pPr>
            <a:r>
              <a:rPr lang="en-US" sz="1600" dirty="0" smtClean="0">
                <a:latin typeface="News Gothic MT" pitchFamily="32" charset="0"/>
                <a:cs typeface="Arial" charset="0"/>
              </a:rPr>
              <a:t>Synthesize using C-to-Silicon compiler</a:t>
            </a:r>
          </a:p>
          <a:p>
            <a:pPr lvl="1">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SystemC models for RTL verification or HW / SW </a:t>
            </a:r>
            <a:r>
              <a:rPr lang="en-US" sz="2000" dirty="0" err="1" smtClean="0">
                <a:latin typeface="News Gothic MT" pitchFamily="32" charset="0"/>
                <a:cs typeface="Arial" charset="0"/>
              </a:rPr>
              <a:t>coverification</a:t>
            </a:r>
            <a:endParaRPr lang="en-US" sz="2000" dirty="0" smtClean="0">
              <a:latin typeface="News Gothic MT" pitchFamily="32" charset="0"/>
              <a:cs typeface="Arial" charset="0"/>
            </a:endParaRP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Bus specific Adaptors / </a:t>
            </a:r>
            <a:r>
              <a:rPr lang="en-US" sz="2000" dirty="0" err="1" smtClean="0">
                <a:latin typeface="News Gothic MT" pitchFamily="32" charset="0"/>
                <a:cs typeface="Arial" charset="0"/>
              </a:rPr>
              <a:t>Transactors</a:t>
            </a:r>
            <a:endParaRPr lang="en-US" sz="2000" dirty="0" smtClean="0">
              <a:latin typeface="News Gothic MT" pitchFamily="32" charset="0"/>
              <a:cs typeface="Arial" charset="0"/>
            </a:endParaRPr>
          </a:p>
          <a:p>
            <a:pPr lvl="1">
              <a:lnSpc>
                <a:spcPct val="80000"/>
              </a:lnSpc>
            </a:pPr>
            <a:r>
              <a:rPr lang="en-US" sz="1600" dirty="0" smtClean="0">
                <a:latin typeface="News Gothic MT" pitchFamily="32" charset="0"/>
                <a:cs typeface="Arial" charset="0"/>
              </a:rPr>
              <a:t>OCP-IP</a:t>
            </a:r>
          </a:p>
          <a:p>
            <a:pPr lvl="1">
              <a:lnSpc>
                <a:spcPct val="80000"/>
              </a:lnSpc>
            </a:pPr>
            <a:r>
              <a:rPr lang="en-US" sz="1600" dirty="0" smtClean="0">
                <a:latin typeface="News Gothic MT" pitchFamily="32" charset="0"/>
                <a:cs typeface="Arial" charset="0"/>
              </a:rPr>
              <a:t>AMBA Kit </a:t>
            </a:r>
          </a:p>
          <a:p>
            <a:pPr lvl="1">
              <a:lnSpc>
                <a:spcPct val="80000"/>
              </a:lnSpc>
              <a:buFontTx/>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Embedded software services using virtual platforms</a:t>
            </a:r>
          </a:p>
          <a:p>
            <a:pPr lvl="1">
              <a:lnSpc>
                <a:spcPct val="80000"/>
              </a:lnSpc>
              <a:buFontTx/>
              <a:buNone/>
            </a:pPr>
            <a:endParaRPr lang="en-US" sz="1600" dirty="0" smtClean="0">
              <a:latin typeface="News Gothic MT" pitchFamily="32" charset="0"/>
              <a:cs typeface="Arial" charset="0"/>
            </a:endParaRPr>
          </a:p>
          <a:p>
            <a:pPr>
              <a:lnSpc>
                <a:spcPct val="80000"/>
              </a:lnSpc>
              <a:buFontTx/>
              <a:buNone/>
            </a:pPr>
            <a:endParaRPr lang="en-US" sz="2000" dirty="0" smtClean="0">
              <a:latin typeface="News Gothic MT" pitchFamily="32"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2"/>
          </p:nvPr>
        </p:nvSpPr>
        <p:spPr/>
        <p:txBody>
          <a:bodyPr/>
          <a:lstStyle/>
          <a:p>
            <a:pPr>
              <a:defRPr/>
            </a:pPr>
            <a:fld id="{BB2ED2DD-5228-436A-B66A-4A02AAFF2656}" type="slidenum">
              <a:rPr lang="ja-JP" altLang="en-US" smtClean="0">
                <a:latin typeface="Times New Roman" pitchFamily="16" charset="0"/>
                <a:ea typeface="ＭＳ Ｐゴシック" pitchFamily="34" charset="-128"/>
              </a:rPr>
              <a:pPr>
                <a:defRPr/>
              </a:pPr>
              <a:t>19</a:t>
            </a:fld>
            <a:endParaRPr lang="en-US" altLang="ja-JP" smtClean="0">
              <a:latin typeface="Times New Roman" pitchFamily="16" charset="0"/>
              <a:ea typeface="ＭＳ Ｐゴシック" pitchFamily="34" charset="-128"/>
            </a:endParaRPr>
          </a:p>
        </p:txBody>
      </p:sp>
      <p:sp>
        <p:nvSpPr>
          <p:cNvPr id="19459" name="Rectangle 2"/>
          <p:cNvSpPr>
            <a:spLocks noGrp="1" noChangeArrowheads="1"/>
          </p:cNvSpPr>
          <p:nvPr>
            <p:ph type="title"/>
          </p:nvPr>
        </p:nvSpPr>
        <p:spPr>
          <a:xfrm>
            <a:off x="2438400" y="76200"/>
            <a:ext cx="6705600" cy="685800"/>
          </a:xfrm>
        </p:spPr>
        <p:txBody>
          <a:bodyPr/>
          <a:lstStyle/>
          <a:p>
            <a:pPr eaLnBrk="1" hangingPunct="1"/>
            <a:r>
              <a:rPr lang="ja-JP" altLang="en-US" sz="3200" b="1" smtClean="0">
                <a:latin typeface="News Gothic MT" pitchFamily="32" charset="0"/>
                <a:ea typeface="ＭＳ Ｐゴシック" pitchFamily="34" charset="-128"/>
              </a:rPr>
              <a:t>　</a:t>
            </a:r>
            <a:endParaRPr lang="en-US" altLang="ja-JP" sz="3200" b="1" smtClean="0">
              <a:latin typeface="News Gothic MT" pitchFamily="32" charset="0"/>
              <a:ea typeface="ＭＳ Ｐゴシック" pitchFamily="34" charset="-128"/>
            </a:endParaRPr>
          </a:p>
        </p:txBody>
      </p:sp>
      <p:sp>
        <p:nvSpPr>
          <p:cNvPr id="19460" name="Text Box 4"/>
          <p:cNvSpPr txBox="1">
            <a:spLocks noChangeArrowheads="1"/>
          </p:cNvSpPr>
          <p:nvPr/>
        </p:nvSpPr>
        <p:spPr bwMode="auto">
          <a:xfrm>
            <a:off x="76200" y="2652713"/>
            <a:ext cx="8686800" cy="3246437"/>
          </a:xfrm>
          <a:prstGeom prst="rect">
            <a:avLst/>
          </a:prstGeom>
          <a:noFill/>
          <a:ln w="9525">
            <a:noFill/>
            <a:miter lim="800000"/>
            <a:headEnd/>
            <a:tailEnd/>
          </a:ln>
        </p:spPr>
        <p:txBody>
          <a:bodyPr>
            <a:spAutoFit/>
          </a:bodyPr>
          <a:lstStyle/>
          <a:p>
            <a:pPr algn="ctr"/>
            <a:r>
              <a:rPr lang="en-US" altLang="ja-JP" b="1" u="sng">
                <a:latin typeface="News Gothic MT" pitchFamily="32" charset="0"/>
                <a:ea typeface="ＭＳ Ｐゴシック" pitchFamily="34" charset="-128"/>
              </a:rPr>
              <a:t>We help the Semiconductor Companies to</a:t>
            </a:r>
          </a:p>
          <a:p>
            <a:pPr algn="ctr"/>
            <a:r>
              <a:rPr lang="en-US" altLang="ja-JP">
                <a:latin typeface="News Gothic MT" pitchFamily="32" charset="0"/>
                <a:ea typeface="ＭＳ Ｐゴシック" pitchFamily="34" charset="-128"/>
              </a:rPr>
              <a:t>Quick Start their Electronic System Level (ESL) activity</a:t>
            </a:r>
          </a:p>
          <a:p>
            <a:pPr algn="ctr"/>
            <a:endParaRPr lang="en-US" altLang="ja-JP" sz="4000" b="1">
              <a:solidFill>
                <a:srgbClr val="262699"/>
              </a:solidFill>
              <a:latin typeface="News Gothic MT" pitchFamily="32" charset="0"/>
              <a:ea typeface="ＭＳ Ｐゴシック" pitchFamily="34" charset="-128"/>
            </a:endParaRPr>
          </a:p>
          <a:p>
            <a:pPr algn="ctr"/>
            <a:r>
              <a:rPr lang="en-US" altLang="ja-JP" sz="4000" b="1">
                <a:solidFill>
                  <a:srgbClr val="262699"/>
                </a:solidFill>
                <a:latin typeface="News Gothic MT" pitchFamily="32" charset="0"/>
                <a:ea typeface="ＭＳ Ｐゴシック" pitchFamily="34" charset="-128"/>
              </a:rPr>
              <a:t>Thank You!</a:t>
            </a:r>
          </a:p>
          <a:p>
            <a:pPr algn="ctr"/>
            <a:endParaRPr lang="en-US" altLang="ja-JP" sz="3200" b="1">
              <a:solidFill>
                <a:srgbClr val="262699"/>
              </a:solidFill>
              <a:latin typeface="News Gothic MT" pitchFamily="32" charset="0"/>
              <a:ea typeface="ＭＳ Ｐゴシック" pitchFamily="34" charset="-128"/>
            </a:endParaRPr>
          </a:p>
          <a:p>
            <a:endParaRPr lang="en-US" altLang="ja-JP" sz="1800" b="1">
              <a:solidFill>
                <a:srgbClr val="000066"/>
              </a:solidFill>
              <a:latin typeface="News Gothic MT" pitchFamily="32" charset="0"/>
              <a:ea typeface="ＭＳ Ｐゴシック" pitchFamily="34" charset="-128"/>
            </a:endParaRPr>
          </a:p>
          <a:p>
            <a:pPr>
              <a:spcBef>
                <a:spcPct val="50000"/>
              </a:spcBef>
            </a:pPr>
            <a:r>
              <a:rPr lang="en-US" altLang="ja-JP" sz="1800" b="1">
                <a:solidFill>
                  <a:srgbClr val="000066"/>
                </a:solidFill>
                <a:latin typeface="News Gothic MT" pitchFamily="32" charset="0"/>
                <a:ea typeface="ＭＳ Ｐゴシック" pitchFamily="34"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A2E22D20-5B8B-475C-BB06-68BCE195511B}" type="slidenum">
              <a:rPr lang="ja-JP" altLang="en-US" smtClean="0">
                <a:latin typeface="Times New Roman" pitchFamily="16" charset="0"/>
                <a:ea typeface="ＭＳ Ｐゴシック" pitchFamily="34" charset="-128"/>
              </a:rPr>
              <a:pPr>
                <a:defRPr/>
              </a:pPr>
              <a:t>2</a:t>
            </a:fld>
            <a:endParaRPr lang="en-US" altLang="ja-JP" smtClean="0">
              <a:latin typeface="Times New Roman" pitchFamily="16" charset="0"/>
              <a:ea typeface="ＭＳ Ｐゴシック" pitchFamily="34" charset="-128"/>
            </a:endParaRPr>
          </a:p>
        </p:txBody>
      </p:sp>
      <p:sp>
        <p:nvSpPr>
          <p:cNvPr id="3075"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Objective</a:t>
            </a:r>
            <a:endParaRPr lang="en-US" altLang="ja-JP" sz="3300" b="1" smtClean="0">
              <a:latin typeface="News Gothic MT" pitchFamily="32" charset="0"/>
              <a:ea typeface="ＭＳ Ｐゴシック" pitchFamily="34" charset="-128"/>
            </a:endParaRPr>
          </a:p>
        </p:txBody>
      </p:sp>
      <p:sp>
        <p:nvSpPr>
          <p:cNvPr id="3076" name="Rectangle 3"/>
          <p:cNvSpPr>
            <a:spLocks noGrp="1" noChangeArrowheads="1"/>
          </p:cNvSpPr>
          <p:nvPr>
            <p:ph type="body" idx="1"/>
          </p:nvPr>
        </p:nvSpPr>
        <p:spPr>
          <a:xfrm>
            <a:off x="228600" y="838200"/>
            <a:ext cx="8686800" cy="5791200"/>
          </a:xfrm>
        </p:spPr>
        <p:txBody>
          <a:bodyPr/>
          <a:lstStyle/>
          <a:p>
            <a:pPr>
              <a:lnSpc>
                <a:spcPct val="80000"/>
              </a:lnSpc>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CircuitSutra: </a:t>
            </a:r>
          </a:p>
          <a:p>
            <a:pPr lvl="1">
              <a:lnSpc>
                <a:spcPct val="80000"/>
              </a:lnSpc>
            </a:pPr>
            <a:r>
              <a:rPr lang="en-US" sz="1600" dirty="0" err="1" smtClean="0">
                <a:latin typeface="News Gothic MT" pitchFamily="32" charset="0"/>
                <a:cs typeface="Arial" charset="0"/>
              </a:rPr>
              <a:t>SoC</a:t>
            </a:r>
            <a:r>
              <a:rPr lang="en-US" sz="1600" dirty="0" smtClean="0">
                <a:latin typeface="News Gothic MT" pitchFamily="32" charset="0"/>
                <a:cs typeface="Arial" charset="0"/>
              </a:rPr>
              <a:t> Modeling Services</a:t>
            </a:r>
          </a:p>
          <a:p>
            <a:pPr lvl="1">
              <a:lnSpc>
                <a:spcPct val="80000"/>
              </a:lnSpc>
            </a:pPr>
            <a:r>
              <a:rPr lang="en-US" sz="1600" dirty="0" smtClean="0">
                <a:latin typeface="News Gothic MT" pitchFamily="32" charset="0"/>
                <a:cs typeface="Arial" charset="0"/>
              </a:rPr>
              <a:t>Embedded software services using Virtual Platforms</a:t>
            </a:r>
          </a:p>
          <a:p>
            <a:pPr lvl="1">
              <a:lnSpc>
                <a:spcPct val="80000"/>
              </a:lnSpc>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By the end of session you should:</a:t>
            </a:r>
          </a:p>
          <a:p>
            <a:pPr>
              <a:lnSpc>
                <a:spcPct val="80000"/>
              </a:lnSpc>
              <a:buFontTx/>
              <a:buNone/>
            </a:pPr>
            <a:endParaRPr lang="en-US" sz="2000" dirty="0" smtClean="0">
              <a:latin typeface="News Gothic MT" pitchFamily="32" charset="0"/>
              <a:cs typeface="Arial" charset="0"/>
            </a:endParaRPr>
          </a:p>
          <a:p>
            <a:pPr lvl="1">
              <a:lnSpc>
                <a:spcPct val="80000"/>
              </a:lnSpc>
            </a:pPr>
            <a:r>
              <a:rPr lang="en-US" sz="1600" dirty="0" smtClean="0">
                <a:latin typeface="News Gothic MT" pitchFamily="32" charset="0"/>
                <a:cs typeface="Arial" charset="0"/>
              </a:rPr>
              <a:t>Know about various standards in </a:t>
            </a:r>
            <a:r>
              <a:rPr lang="en-US" sz="1600" dirty="0" err="1" smtClean="0">
                <a:latin typeface="News Gothic MT" pitchFamily="32" charset="0"/>
                <a:cs typeface="Arial" charset="0"/>
              </a:rPr>
              <a:t>SoC</a:t>
            </a:r>
            <a:r>
              <a:rPr lang="en-US" sz="1600" dirty="0" smtClean="0">
                <a:latin typeface="News Gothic MT" pitchFamily="32" charset="0"/>
                <a:cs typeface="Arial" charset="0"/>
              </a:rPr>
              <a:t> modeling domain</a:t>
            </a:r>
          </a:p>
          <a:p>
            <a:pPr lvl="1">
              <a:lnSpc>
                <a:spcPct val="80000"/>
              </a:lnSpc>
              <a:buFontTx/>
              <a:buNone/>
            </a:pPr>
            <a:endParaRPr lang="en-US" sz="1600" dirty="0" smtClean="0">
              <a:latin typeface="News Gothic MT" pitchFamily="32" charset="0"/>
              <a:cs typeface="Arial" charset="0"/>
            </a:endParaRPr>
          </a:p>
          <a:p>
            <a:pPr lvl="1">
              <a:lnSpc>
                <a:spcPct val="80000"/>
              </a:lnSpc>
            </a:pPr>
            <a:r>
              <a:rPr lang="en-US" sz="1600" dirty="0" smtClean="0">
                <a:latin typeface="News Gothic MT" pitchFamily="32" charset="0"/>
                <a:cs typeface="Arial" charset="0"/>
              </a:rPr>
              <a:t>Role of standards in TLM D&amp;V</a:t>
            </a:r>
          </a:p>
          <a:p>
            <a:pPr lvl="1">
              <a:lnSpc>
                <a:spcPct val="80000"/>
              </a:lnSpc>
              <a:buFontTx/>
              <a:buNone/>
            </a:pPr>
            <a:endParaRPr lang="en-US" sz="1600" dirty="0" smtClean="0">
              <a:latin typeface="News Gothic MT" pitchFamily="32" charset="0"/>
              <a:cs typeface="Arial" charset="0"/>
            </a:endParaRPr>
          </a:p>
          <a:p>
            <a:pPr lvl="1">
              <a:lnSpc>
                <a:spcPct val="80000"/>
              </a:lnSpc>
            </a:pPr>
            <a:r>
              <a:rPr lang="en-US" sz="1600" dirty="0" smtClean="0">
                <a:latin typeface="News Gothic MT" pitchFamily="32" charset="0"/>
                <a:cs typeface="Arial" charset="0"/>
              </a:rPr>
              <a:t>How does </a:t>
            </a:r>
            <a:r>
              <a:rPr lang="en-US" sz="1600" dirty="0" err="1" smtClean="0">
                <a:latin typeface="News Gothic MT" pitchFamily="32" charset="0"/>
                <a:cs typeface="Arial" charset="0"/>
              </a:rPr>
              <a:t>CircuitSutra’s</a:t>
            </a:r>
            <a:r>
              <a:rPr lang="en-US" sz="1600" dirty="0" smtClean="0">
                <a:latin typeface="News Gothic MT" pitchFamily="32" charset="0"/>
                <a:cs typeface="Arial" charset="0"/>
              </a:rPr>
              <a:t> expertise in </a:t>
            </a:r>
            <a:r>
              <a:rPr lang="en-US" sz="1600" dirty="0" err="1" smtClean="0">
                <a:latin typeface="News Gothic MT" pitchFamily="32" charset="0"/>
                <a:cs typeface="Arial" charset="0"/>
              </a:rPr>
              <a:t>SoC</a:t>
            </a:r>
            <a:r>
              <a:rPr lang="en-US" sz="1600" dirty="0" smtClean="0">
                <a:latin typeface="News Gothic MT" pitchFamily="32" charset="0"/>
                <a:cs typeface="Arial" charset="0"/>
              </a:rPr>
              <a:t> modeling standards fits with the Cadence tools to implement the TLM D&amp;V</a:t>
            </a:r>
          </a:p>
          <a:p>
            <a:pPr lvl="1">
              <a:lnSpc>
                <a:spcPct val="80000"/>
              </a:lnSpc>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Q&amp;A session after the presentation</a:t>
            </a:r>
          </a:p>
          <a:p>
            <a:pPr>
              <a:lnSpc>
                <a:spcPct val="80000"/>
              </a:lnSpc>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Prize draw in the end. You can win a copy of the book </a:t>
            </a:r>
          </a:p>
          <a:p>
            <a:pPr>
              <a:lnSpc>
                <a:spcPct val="80000"/>
              </a:lnSpc>
              <a:buNone/>
            </a:pPr>
            <a:r>
              <a:rPr lang="en-US" sz="2000" b="1" i="1" u="sng" dirty="0" smtClean="0">
                <a:latin typeface="News Gothic MT" pitchFamily="32" charset="0"/>
                <a:cs typeface="Arial" charset="0"/>
              </a:rPr>
              <a:t>‘TLM driven design and verification methodology’</a:t>
            </a:r>
          </a:p>
          <a:p>
            <a:pPr algn="ctr">
              <a:lnSpc>
                <a:spcPct val="80000"/>
              </a:lnSpc>
              <a:buNone/>
            </a:pPr>
            <a:r>
              <a:rPr lang="en-US" sz="2000" b="1" u="sng" dirty="0" smtClean="0">
                <a:latin typeface="News Gothic MT" pitchFamily="32" charset="0"/>
                <a:cs typeface="Arial" charset="0"/>
              </a:rPr>
              <a:t> </a:t>
            </a:r>
          </a:p>
          <a:p>
            <a:pPr>
              <a:lnSpc>
                <a:spcPct val="80000"/>
              </a:lnSpc>
              <a:buFontTx/>
              <a:buNone/>
            </a:pPr>
            <a:endParaRPr lang="en-IN" sz="2000" dirty="0" smtClean="0">
              <a:latin typeface="News Gothic MT" pitchFamily="32" charset="0"/>
              <a:cs typeface="Arial" charset="0"/>
            </a:endParaRPr>
          </a:p>
          <a:p>
            <a:pPr>
              <a:lnSpc>
                <a:spcPct val="80000"/>
              </a:lnSpc>
              <a:buFontTx/>
              <a:buNone/>
            </a:pPr>
            <a:endParaRPr lang="en-US" sz="1600" dirty="0" smtClean="0">
              <a:latin typeface="News Gothic MT" pitchFamily="32" charset="0"/>
              <a:cs typeface="Arial" charset="0"/>
            </a:endParaRPr>
          </a:p>
        </p:txBody>
      </p:sp>
      <p:pic>
        <p:nvPicPr>
          <p:cNvPr id="5" name="Picture 4" descr="img_tlmbook_sm.jpg"/>
          <p:cNvPicPr>
            <a:picLocks noChangeAspect="1"/>
          </p:cNvPicPr>
          <p:nvPr/>
        </p:nvPicPr>
        <p:blipFill>
          <a:blip r:embed="rId3" cstate="print"/>
          <a:stretch>
            <a:fillRect/>
          </a:stretch>
        </p:blipFill>
        <p:spPr>
          <a:xfrm>
            <a:off x="6858000" y="4648200"/>
            <a:ext cx="1019175" cy="149479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5A5FE5CF-720D-4722-822C-E989D98D85AE}" type="slidenum">
              <a:rPr lang="ja-JP" altLang="en-US" smtClean="0">
                <a:latin typeface="Times New Roman" pitchFamily="16" charset="0"/>
                <a:ea typeface="ＭＳ Ｐゴシック" pitchFamily="34" charset="-128"/>
              </a:rPr>
              <a:pPr>
                <a:defRPr/>
              </a:pPr>
              <a:t>3</a:t>
            </a:fld>
            <a:endParaRPr lang="en-US" altLang="ja-JP" smtClean="0">
              <a:latin typeface="Times New Roman" pitchFamily="16" charset="0"/>
              <a:ea typeface="ＭＳ Ｐゴシック" pitchFamily="34" charset="-128"/>
            </a:endParaRPr>
          </a:p>
        </p:txBody>
      </p:sp>
      <p:sp>
        <p:nvSpPr>
          <p:cNvPr id="4099"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Modeling Standards</a:t>
            </a:r>
            <a:endParaRPr lang="en-US" altLang="ja-JP" sz="3300" b="1" smtClean="0">
              <a:latin typeface="News Gothic MT" pitchFamily="32" charset="0"/>
              <a:ea typeface="ＭＳ Ｐゴシック" pitchFamily="34" charset="-128"/>
            </a:endParaRPr>
          </a:p>
        </p:txBody>
      </p:sp>
      <p:sp>
        <p:nvSpPr>
          <p:cNvPr id="4100" name="Rectangle 3"/>
          <p:cNvSpPr>
            <a:spLocks noGrp="1" noChangeArrowheads="1"/>
          </p:cNvSpPr>
          <p:nvPr>
            <p:ph type="body" idx="1"/>
          </p:nvPr>
        </p:nvSpPr>
        <p:spPr>
          <a:xfrm>
            <a:off x="228600" y="838200"/>
            <a:ext cx="8686800" cy="5791200"/>
          </a:xfrm>
        </p:spPr>
        <p:txBody>
          <a:bodyPr/>
          <a:lstStyle/>
          <a:p>
            <a:pPr>
              <a:lnSpc>
                <a:spcPct val="80000"/>
              </a:lnSpc>
            </a:pPr>
            <a:r>
              <a:rPr lang="en-US" sz="2000" dirty="0" smtClean="0">
                <a:latin typeface="News Gothic MT" pitchFamily="32" charset="0"/>
                <a:cs typeface="Arial" charset="0"/>
              </a:rPr>
              <a:t>Modeling Language: SystemC</a:t>
            </a:r>
          </a:p>
          <a:p>
            <a:pPr lvl="1">
              <a:lnSpc>
                <a:spcPct val="80000"/>
              </a:lnSpc>
            </a:pPr>
            <a:r>
              <a:rPr lang="en-US" sz="1600" dirty="0" smtClean="0">
                <a:latin typeface="News Gothic MT" pitchFamily="32" charset="0"/>
                <a:cs typeface="Arial" charset="0"/>
              </a:rPr>
              <a:t>Full power of C / C++</a:t>
            </a:r>
          </a:p>
          <a:p>
            <a:pPr lvl="1">
              <a:lnSpc>
                <a:spcPct val="80000"/>
              </a:lnSpc>
            </a:pPr>
            <a:r>
              <a:rPr lang="en-US" sz="1600" dirty="0" smtClean="0">
                <a:latin typeface="News Gothic MT" pitchFamily="32" charset="0"/>
                <a:cs typeface="Arial" charset="0"/>
              </a:rPr>
              <a:t>Structure (module, hierarchy, ports)</a:t>
            </a:r>
          </a:p>
          <a:p>
            <a:pPr lvl="1">
              <a:lnSpc>
                <a:spcPct val="80000"/>
              </a:lnSpc>
            </a:pPr>
            <a:r>
              <a:rPr lang="en-US" sz="1600" dirty="0" smtClean="0">
                <a:latin typeface="News Gothic MT" pitchFamily="32" charset="0"/>
                <a:cs typeface="Arial" charset="0"/>
              </a:rPr>
              <a:t>Concurrency, Simulation time</a:t>
            </a:r>
          </a:p>
          <a:p>
            <a:pPr lvl="1">
              <a:lnSpc>
                <a:spcPct val="80000"/>
              </a:lnSpc>
            </a:pPr>
            <a:r>
              <a:rPr lang="en-US" sz="1600" dirty="0" smtClean="0">
                <a:latin typeface="News Gothic MT" pitchFamily="32" charset="0"/>
                <a:cs typeface="Arial" charset="0"/>
              </a:rPr>
              <a:t>Precision: Fixed point and bit accurate data types</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Transaction level modeling (TLM)</a:t>
            </a:r>
          </a:p>
          <a:p>
            <a:pPr lvl="1">
              <a:lnSpc>
                <a:spcPct val="80000"/>
              </a:lnSpc>
            </a:pPr>
            <a:r>
              <a:rPr lang="en-US" sz="1600" dirty="0" smtClean="0">
                <a:latin typeface="News Gothic MT" pitchFamily="32" charset="0"/>
                <a:cs typeface="Arial" charset="0"/>
              </a:rPr>
              <a:t>OSCI TLM2.0</a:t>
            </a:r>
          </a:p>
          <a:p>
            <a:pPr lvl="1">
              <a:lnSpc>
                <a:spcPct val="80000"/>
              </a:lnSpc>
            </a:pPr>
            <a:r>
              <a:rPr lang="en-US" sz="1600" dirty="0" smtClean="0">
                <a:latin typeface="News Gothic MT" pitchFamily="32" charset="0"/>
                <a:cs typeface="Arial" charset="0"/>
              </a:rPr>
              <a:t>OSCI TLM1.0</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Extending TLM2.0</a:t>
            </a:r>
          </a:p>
          <a:p>
            <a:pPr lvl="1">
              <a:lnSpc>
                <a:spcPct val="80000"/>
              </a:lnSpc>
            </a:pPr>
            <a:r>
              <a:rPr lang="en-US" sz="1600" dirty="0" smtClean="0">
                <a:latin typeface="News Gothic MT" pitchFamily="32" charset="0"/>
                <a:cs typeface="Arial" charset="0"/>
              </a:rPr>
              <a:t>Bus specific protocols (AMBA, PLB, .. )</a:t>
            </a:r>
          </a:p>
          <a:p>
            <a:pPr lvl="1">
              <a:lnSpc>
                <a:spcPct val="80000"/>
              </a:lnSpc>
            </a:pPr>
            <a:r>
              <a:rPr lang="en-US" sz="1600" dirty="0" smtClean="0">
                <a:latin typeface="News Gothic MT" pitchFamily="32" charset="0"/>
                <a:cs typeface="Arial" charset="0"/>
              </a:rPr>
              <a:t>Non memory map protocols (UART, USB, Ethernet, .. )</a:t>
            </a:r>
          </a:p>
          <a:p>
            <a:pPr lvl="1">
              <a:lnSpc>
                <a:spcPct val="80000"/>
              </a:lnSpc>
              <a:buFontTx/>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STARC TLM Guidelines</a:t>
            </a:r>
          </a:p>
          <a:p>
            <a:pPr>
              <a:lnSpc>
                <a:spcPct val="80000"/>
              </a:lnSpc>
              <a:buNone/>
            </a:pPr>
            <a:endParaRPr lang="en-US" sz="1600" dirty="0" smtClean="0">
              <a:latin typeface="News Gothic MT" pitchFamily="32" charset="0"/>
              <a:cs typeface="Arial" charset="0"/>
            </a:endParaRPr>
          </a:p>
          <a:p>
            <a:pPr lvl="1">
              <a:lnSpc>
                <a:spcPct val="80000"/>
              </a:lnSpc>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SystemC Synthesizable subset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6AE6B070-B4FD-4D81-A657-B0F8F36DC25A}" type="slidenum">
              <a:rPr lang="ja-JP" altLang="en-US" smtClean="0">
                <a:latin typeface="Times New Roman" pitchFamily="16" charset="0"/>
                <a:ea typeface="ＭＳ Ｐゴシック" pitchFamily="34" charset="-128"/>
              </a:rPr>
              <a:pPr>
                <a:defRPr/>
              </a:pPr>
              <a:t>4</a:t>
            </a:fld>
            <a:endParaRPr lang="en-US" altLang="ja-JP" smtClean="0">
              <a:latin typeface="Times New Roman" pitchFamily="16" charset="0"/>
              <a:ea typeface="ＭＳ Ｐゴシック" pitchFamily="34" charset="-128"/>
            </a:endParaRPr>
          </a:p>
        </p:txBody>
      </p:sp>
      <p:sp>
        <p:nvSpPr>
          <p:cNvPr id="5123"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Benefits of Standards</a:t>
            </a:r>
            <a:endParaRPr lang="en-US" altLang="ja-JP" sz="3300" b="1" smtClean="0">
              <a:latin typeface="News Gothic MT" pitchFamily="32" charset="0"/>
              <a:ea typeface="ＭＳ Ｐゴシック" pitchFamily="34" charset="-128"/>
            </a:endParaRPr>
          </a:p>
        </p:txBody>
      </p:sp>
      <p:sp>
        <p:nvSpPr>
          <p:cNvPr id="5124" name="Rectangle 3"/>
          <p:cNvSpPr>
            <a:spLocks noGrp="1" noChangeArrowheads="1"/>
          </p:cNvSpPr>
          <p:nvPr>
            <p:ph type="body" idx="1"/>
          </p:nvPr>
        </p:nvSpPr>
        <p:spPr>
          <a:xfrm>
            <a:off x="228600" y="838200"/>
            <a:ext cx="8686800" cy="5791200"/>
          </a:xfrm>
        </p:spPr>
        <p:txBody>
          <a:bodyPr/>
          <a:lstStyle/>
          <a:p>
            <a:pPr>
              <a:lnSpc>
                <a:spcPct val="80000"/>
              </a:lnSpc>
            </a:pPr>
            <a:r>
              <a:rPr lang="en-US" sz="2000" dirty="0" smtClean="0">
                <a:latin typeface="News Gothic MT" pitchFamily="32" charset="0"/>
                <a:cs typeface="Arial" charset="0"/>
              </a:rPr>
              <a:t>Easy to integrate IP models from different sources</a:t>
            </a:r>
          </a:p>
          <a:p>
            <a:pPr>
              <a:lnSpc>
                <a:spcPct val="80000"/>
              </a:lnSpc>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Models are independent of ESL / EDA tool environment</a:t>
            </a:r>
          </a:p>
          <a:p>
            <a:pPr lvl="1">
              <a:lnSpc>
                <a:spcPct val="80000"/>
              </a:lnSpc>
            </a:pPr>
            <a:r>
              <a:rPr lang="en-US" sz="1600" dirty="0" smtClean="0">
                <a:latin typeface="News Gothic MT" pitchFamily="32" charset="0"/>
                <a:cs typeface="Arial" charset="0"/>
              </a:rPr>
              <a:t>Any verilog code is supposed to work with EDA tool from any vendor</a:t>
            </a:r>
          </a:p>
          <a:p>
            <a:pPr lvl="1">
              <a:lnSpc>
                <a:spcPct val="80000"/>
              </a:lnSpc>
            </a:pPr>
            <a:r>
              <a:rPr lang="en-US" sz="1600" dirty="0" smtClean="0">
                <a:latin typeface="News Gothic MT" pitchFamily="32" charset="0"/>
                <a:cs typeface="Arial" charset="0"/>
              </a:rPr>
              <a:t>Similarly SystemC models should work with any ESL tool</a:t>
            </a:r>
          </a:p>
          <a:p>
            <a:pPr lvl="1">
              <a:lnSpc>
                <a:spcPct val="80000"/>
              </a:lnSpc>
              <a:buFontTx/>
              <a:buNone/>
            </a:pPr>
            <a:r>
              <a:rPr lang="en-US" sz="1600" b="1" i="1" dirty="0" smtClean="0">
                <a:latin typeface="News Gothic MT" pitchFamily="32" charset="0"/>
                <a:cs typeface="Arial" charset="0"/>
              </a:rPr>
              <a:t>(Necessary condition for SystemC to become a language of choice for design entry, and hence for raising the abstraction of chip design)</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Feasible to mix tools and expertise from different vendors in the TLM D&amp;V Flow</a:t>
            </a:r>
          </a:p>
          <a:p>
            <a:pPr lvl="1">
              <a:lnSpc>
                <a:spcPct val="80000"/>
              </a:lnSpc>
            </a:pPr>
            <a:r>
              <a:rPr lang="en-US" sz="1600" dirty="0" smtClean="0">
                <a:latin typeface="News Gothic MT" pitchFamily="32" charset="0"/>
                <a:cs typeface="Arial" charset="0"/>
              </a:rPr>
              <a:t>Virtual platform environment: ARM Fast Model, OVP, ..</a:t>
            </a:r>
          </a:p>
          <a:p>
            <a:pPr lvl="1">
              <a:lnSpc>
                <a:spcPct val="80000"/>
              </a:lnSpc>
            </a:pPr>
            <a:r>
              <a:rPr lang="en-US" sz="1600" dirty="0" smtClean="0">
                <a:latin typeface="News Gothic MT" pitchFamily="32" charset="0"/>
                <a:cs typeface="Arial" charset="0"/>
              </a:rPr>
              <a:t>HLS: Cadence C-to-S</a:t>
            </a:r>
          </a:p>
          <a:p>
            <a:pPr lvl="1">
              <a:lnSpc>
                <a:spcPct val="80000"/>
              </a:lnSpc>
            </a:pPr>
            <a:r>
              <a:rPr lang="en-US" sz="1600" dirty="0" smtClean="0">
                <a:latin typeface="News Gothic MT" pitchFamily="32" charset="0"/>
                <a:cs typeface="Arial" charset="0"/>
              </a:rPr>
              <a:t>Verification: </a:t>
            </a:r>
            <a:r>
              <a:rPr lang="en-US" sz="1600" dirty="0" err="1" smtClean="0">
                <a:latin typeface="News Gothic MT" pitchFamily="32" charset="0"/>
                <a:cs typeface="Arial" charset="0"/>
              </a:rPr>
              <a:t>Calypto</a:t>
            </a:r>
            <a:r>
              <a:rPr lang="en-US" sz="1600" dirty="0" smtClean="0">
                <a:latin typeface="News Gothic MT" pitchFamily="32" charset="0"/>
                <a:cs typeface="Arial" charset="0"/>
              </a:rPr>
              <a:t>, Cadence, </a:t>
            </a:r>
          </a:p>
          <a:p>
            <a:pPr lvl="1">
              <a:lnSpc>
                <a:spcPct val="80000"/>
              </a:lnSpc>
            </a:pPr>
            <a:r>
              <a:rPr lang="en-US" sz="1600" dirty="0" smtClean="0">
                <a:latin typeface="News Gothic MT" pitchFamily="32" charset="0"/>
                <a:cs typeface="Arial" charset="0"/>
              </a:rPr>
              <a:t>SystemC Modeling Services (CircuitSutra)</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Different parts of a model can be sourced from different vendor</a:t>
            </a:r>
          </a:p>
          <a:p>
            <a:pPr lvl="1">
              <a:lnSpc>
                <a:spcPct val="80000"/>
              </a:lnSpc>
            </a:pPr>
            <a:r>
              <a:rPr lang="en-US" sz="1600" dirty="0" smtClean="0">
                <a:latin typeface="News Gothic MT" pitchFamily="32" charset="0"/>
                <a:cs typeface="Arial" charset="0"/>
              </a:rPr>
              <a:t>The Untimed / Loosely timed model from one vendor can be combined with bus specific </a:t>
            </a:r>
            <a:r>
              <a:rPr lang="en-US" sz="1600" dirty="0" err="1" smtClean="0">
                <a:latin typeface="News Gothic MT" pitchFamily="32" charset="0"/>
                <a:cs typeface="Arial" charset="0"/>
              </a:rPr>
              <a:t>transactor</a:t>
            </a:r>
            <a:r>
              <a:rPr lang="en-US" sz="1600" dirty="0" smtClean="0">
                <a:latin typeface="News Gothic MT" pitchFamily="32" charset="0"/>
                <a:cs typeface="Arial" charset="0"/>
              </a:rPr>
              <a:t> from another vendor</a:t>
            </a:r>
          </a:p>
          <a:p>
            <a:pPr lvl="1">
              <a:lnSpc>
                <a:spcPct val="80000"/>
              </a:lnSpc>
              <a:buFontTx/>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Allows the Code re-use across different applications / architectures</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Easy to get engineering professionals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A5E7B222-7BDA-448C-8FBE-2F4CEDB33E9F}" type="slidenum">
              <a:rPr lang="ja-JP" altLang="en-US" smtClean="0">
                <a:latin typeface="Times New Roman" pitchFamily="16" charset="0"/>
                <a:ea typeface="ＭＳ Ｐゴシック" pitchFamily="34" charset="-128"/>
              </a:rPr>
              <a:pPr>
                <a:defRPr/>
              </a:pPr>
              <a:t>5</a:t>
            </a:fld>
            <a:endParaRPr lang="en-US" altLang="ja-JP" smtClean="0">
              <a:latin typeface="Times New Roman" pitchFamily="16" charset="0"/>
              <a:ea typeface="ＭＳ Ｐゴシック" pitchFamily="34" charset="-128"/>
            </a:endParaRPr>
          </a:p>
        </p:txBody>
      </p:sp>
      <p:sp>
        <p:nvSpPr>
          <p:cNvPr id="6147"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Components of TLM D&amp;V flow</a:t>
            </a:r>
            <a:endParaRPr lang="en-US" altLang="ja-JP" sz="3300" b="1" smtClean="0">
              <a:latin typeface="News Gothic MT" pitchFamily="32" charset="0"/>
              <a:ea typeface="ＭＳ Ｐゴシック" pitchFamily="34" charset="-128"/>
            </a:endParaRPr>
          </a:p>
        </p:txBody>
      </p:sp>
      <p:sp>
        <p:nvSpPr>
          <p:cNvPr id="6148" name="Rectangle 3"/>
          <p:cNvSpPr>
            <a:spLocks noGrp="1" noChangeArrowheads="1"/>
          </p:cNvSpPr>
          <p:nvPr>
            <p:ph type="body" idx="1"/>
          </p:nvPr>
        </p:nvSpPr>
        <p:spPr>
          <a:xfrm>
            <a:off x="228600" y="838200"/>
            <a:ext cx="8686800" cy="5791200"/>
          </a:xfrm>
        </p:spPr>
        <p:txBody>
          <a:bodyPr/>
          <a:lstStyle/>
          <a:p>
            <a:pPr algn="ctr">
              <a:lnSpc>
                <a:spcPct val="80000"/>
              </a:lnSpc>
              <a:buFontTx/>
              <a:buNone/>
            </a:pPr>
            <a:r>
              <a:rPr lang="en-US" sz="2000" b="1" u="sng" dirty="0" smtClean="0">
                <a:latin typeface="News Gothic MT" pitchFamily="32" charset="0"/>
                <a:cs typeface="Arial" charset="0"/>
              </a:rPr>
              <a:t>Cadence is advocating Standards based TLM D&amp;V methodology</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Virtual Platform of a </a:t>
            </a:r>
            <a:r>
              <a:rPr lang="en-US" sz="2000" dirty="0" err="1" smtClean="0">
                <a:latin typeface="News Gothic MT" pitchFamily="32" charset="0"/>
                <a:cs typeface="Arial" charset="0"/>
              </a:rPr>
              <a:t>SoC</a:t>
            </a:r>
            <a:endParaRPr lang="en-US" sz="2000" dirty="0" smtClean="0">
              <a:latin typeface="News Gothic MT" pitchFamily="32" charset="0"/>
              <a:cs typeface="Arial" charset="0"/>
            </a:endParaRPr>
          </a:p>
          <a:p>
            <a:pPr lvl="1">
              <a:lnSpc>
                <a:spcPct val="80000"/>
              </a:lnSpc>
            </a:pPr>
            <a:r>
              <a:rPr lang="en-US" sz="1600" i="1" u="sng" dirty="0" smtClean="0">
                <a:latin typeface="News Gothic MT" pitchFamily="32" charset="0"/>
                <a:cs typeface="Arial" charset="0"/>
              </a:rPr>
              <a:t>TLM2.0</a:t>
            </a:r>
            <a:r>
              <a:rPr lang="en-US" sz="1600" dirty="0" smtClean="0">
                <a:latin typeface="News Gothic MT" pitchFamily="32" charset="0"/>
                <a:cs typeface="Arial" charset="0"/>
              </a:rPr>
              <a:t> wrapper created over fast processor model</a:t>
            </a:r>
          </a:p>
          <a:p>
            <a:pPr lvl="1">
              <a:lnSpc>
                <a:spcPct val="80000"/>
              </a:lnSpc>
            </a:pPr>
            <a:r>
              <a:rPr lang="en-US" sz="1600" dirty="0" smtClean="0">
                <a:latin typeface="News Gothic MT" pitchFamily="32" charset="0"/>
                <a:cs typeface="Arial" charset="0"/>
              </a:rPr>
              <a:t>Peripheral models created using </a:t>
            </a:r>
            <a:r>
              <a:rPr lang="en-US" sz="1600" i="1" u="sng" dirty="0" smtClean="0">
                <a:latin typeface="News Gothic MT" pitchFamily="32" charset="0"/>
                <a:cs typeface="Arial" charset="0"/>
              </a:rPr>
              <a:t>SystemC</a:t>
            </a:r>
            <a:r>
              <a:rPr lang="en-US" sz="1600" dirty="0" smtClean="0">
                <a:latin typeface="News Gothic MT" pitchFamily="32" charset="0"/>
                <a:cs typeface="Arial" charset="0"/>
              </a:rPr>
              <a:t> &amp; </a:t>
            </a:r>
            <a:r>
              <a:rPr lang="en-US" sz="1600" i="1" u="sng" dirty="0" smtClean="0">
                <a:latin typeface="News Gothic MT" pitchFamily="32" charset="0"/>
                <a:cs typeface="Arial" charset="0"/>
              </a:rPr>
              <a:t>TLM2.0</a:t>
            </a:r>
          </a:p>
          <a:p>
            <a:pPr lvl="1">
              <a:lnSpc>
                <a:spcPct val="80000"/>
              </a:lnSpc>
            </a:pPr>
            <a:r>
              <a:rPr lang="en-US" sz="1600" dirty="0" smtClean="0">
                <a:latin typeface="News Gothic MT" pitchFamily="32" charset="0"/>
                <a:cs typeface="Arial" charset="0"/>
              </a:rPr>
              <a:t>Computation is separate from communication as per </a:t>
            </a:r>
            <a:r>
              <a:rPr lang="en-US" sz="1600" i="1" u="sng" dirty="0" smtClean="0">
                <a:latin typeface="News Gothic MT" pitchFamily="32" charset="0"/>
                <a:cs typeface="Arial" charset="0"/>
              </a:rPr>
              <a:t>STARC TL Guidelines</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Synthesizable models for HLS</a:t>
            </a:r>
          </a:p>
          <a:p>
            <a:pPr lvl="1">
              <a:lnSpc>
                <a:spcPct val="80000"/>
              </a:lnSpc>
            </a:pPr>
            <a:r>
              <a:rPr lang="en-US" sz="1600" dirty="0" smtClean="0">
                <a:latin typeface="News Gothic MT" pitchFamily="32" charset="0"/>
                <a:cs typeface="Arial" charset="0"/>
              </a:rPr>
              <a:t>Functionality implemented using </a:t>
            </a:r>
            <a:r>
              <a:rPr lang="en-US" sz="1600" i="1" u="sng" dirty="0" smtClean="0">
                <a:latin typeface="News Gothic MT" pitchFamily="32" charset="0"/>
                <a:cs typeface="Arial" charset="0"/>
              </a:rPr>
              <a:t>Synthesizable SystemC subset</a:t>
            </a:r>
          </a:p>
          <a:p>
            <a:pPr lvl="1">
              <a:lnSpc>
                <a:spcPct val="80000"/>
              </a:lnSpc>
            </a:pPr>
            <a:r>
              <a:rPr lang="en-US" sz="1600" dirty="0" smtClean="0">
                <a:latin typeface="News Gothic MT" pitchFamily="32" charset="0"/>
                <a:cs typeface="Arial" charset="0"/>
              </a:rPr>
              <a:t>Computation is separate from communication as per </a:t>
            </a:r>
            <a:r>
              <a:rPr lang="en-US" sz="1600" i="1" u="sng" dirty="0" smtClean="0">
                <a:latin typeface="News Gothic MT" pitchFamily="32" charset="0"/>
                <a:cs typeface="Arial" charset="0"/>
              </a:rPr>
              <a:t>STARC TL Guidelines</a:t>
            </a:r>
          </a:p>
          <a:p>
            <a:pPr lvl="1">
              <a:lnSpc>
                <a:spcPct val="80000"/>
              </a:lnSpc>
            </a:pPr>
            <a:r>
              <a:rPr lang="en-US" sz="1600" dirty="0" smtClean="0">
                <a:latin typeface="News Gothic MT" pitchFamily="32" charset="0"/>
                <a:cs typeface="Arial" charset="0"/>
              </a:rPr>
              <a:t>TLM Interfaces: </a:t>
            </a:r>
            <a:r>
              <a:rPr lang="en-US" sz="1600" i="1" u="sng" dirty="0" smtClean="0">
                <a:latin typeface="News Gothic MT" pitchFamily="32" charset="0"/>
                <a:cs typeface="Arial" charset="0"/>
              </a:rPr>
              <a:t>TLM1.0</a:t>
            </a:r>
            <a:r>
              <a:rPr lang="en-US" sz="1600" dirty="0" smtClean="0">
                <a:latin typeface="News Gothic MT" pitchFamily="32" charset="0"/>
                <a:cs typeface="Arial" charset="0"/>
              </a:rPr>
              <a:t> + </a:t>
            </a:r>
            <a:r>
              <a:rPr lang="en-US" sz="1600" i="1" dirty="0" smtClean="0">
                <a:latin typeface="News Gothic MT" pitchFamily="32" charset="0"/>
                <a:cs typeface="Arial" charset="0"/>
              </a:rPr>
              <a:t>GP (Borrowed from </a:t>
            </a:r>
            <a:r>
              <a:rPr lang="en-US" sz="1600" i="1" u="sng" dirty="0" smtClean="0">
                <a:latin typeface="News Gothic MT" pitchFamily="32" charset="0"/>
                <a:cs typeface="Arial" charset="0"/>
              </a:rPr>
              <a:t>TLM2.0</a:t>
            </a:r>
            <a:r>
              <a:rPr lang="en-US" sz="1600" i="1" dirty="0" smtClean="0">
                <a:latin typeface="News Gothic MT" pitchFamily="32" charset="0"/>
                <a:cs typeface="Arial" charset="0"/>
              </a:rPr>
              <a:t>) </a:t>
            </a:r>
            <a:r>
              <a:rPr lang="en-US" sz="1600" dirty="0" smtClean="0">
                <a:latin typeface="News Gothic MT" pitchFamily="32" charset="0"/>
                <a:cs typeface="Arial" charset="0"/>
              </a:rPr>
              <a:t>= Cadence TLM+GP</a:t>
            </a:r>
          </a:p>
          <a:p>
            <a:pPr lvl="1">
              <a:lnSpc>
                <a:spcPct val="80000"/>
              </a:lnSpc>
            </a:pPr>
            <a:r>
              <a:rPr lang="en-US" sz="1600" dirty="0" smtClean="0">
                <a:latin typeface="News Gothic MT" pitchFamily="32" charset="0"/>
                <a:cs typeface="Arial" charset="0"/>
              </a:rPr>
              <a:t>Bus specific </a:t>
            </a:r>
            <a:r>
              <a:rPr lang="en-US" sz="1600" dirty="0" err="1" smtClean="0">
                <a:latin typeface="News Gothic MT" pitchFamily="32" charset="0"/>
                <a:cs typeface="Arial" charset="0"/>
              </a:rPr>
              <a:t>Transactors</a:t>
            </a:r>
            <a:r>
              <a:rPr lang="en-US" sz="1600" dirty="0" smtClean="0">
                <a:latin typeface="News Gothic MT" pitchFamily="32" charset="0"/>
                <a:cs typeface="Arial" charset="0"/>
              </a:rPr>
              <a:t> (TLM+GP interface on one end, bus specific signal level interface on other end)</a:t>
            </a: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Verification</a:t>
            </a:r>
          </a:p>
          <a:p>
            <a:pPr lvl="1">
              <a:lnSpc>
                <a:spcPct val="80000"/>
              </a:lnSpc>
            </a:pPr>
            <a:r>
              <a:rPr lang="en-US" sz="1600" dirty="0" smtClean="0">
                <a:latin typeface="News Gothic MT" pitchFamily="32" charset="0"/>
                <a:cs typeface="Arial" charset="0"/>
              </a:rPr>
              <a:t>Verification of TLM Models (TLM2.0, HLS Ready TLM, HLS Ready Signal)</a:t>
            </a:r>
          </a:p>
          <a:p>
            <a:pPr lvl="1">
              <a:lnSpc>
                <a:spcPct val="80000"/>
              </a:lnSpc>
            </a:pPr>
            <a:r>
              <a:rPr lang="en-US" sz="1600" dirty="0" smtClean="0">
                <a:latin typeface="News Gothic MT" pitchFamily="32" charset="0"/>
                <a:cs typeface="Arial" charset="0"/>
              </a:rPr>
              <a:t>Verification of RTL Blocks</a:t>
            </a:r>
          </a:p>
          <a:p>
            <a:pPr lvl="1">
              <a:lnSpc>
                <a:spcPct val="80000"/>
              </a:lnSpc>
            </a:pPr>
            <a:r>
              <a:rPr lang="en-US" sz="1600" dirty="0" err="1" smtClean="0">
                <a:latin typeface="News Gothic MT" pitchFamily="32" charset="0"/>
                <a:cs typeface="Arial" charset="0"/>
              </a:rPr>
              <a:t>Accelara</a:t>
            </a:r>
            <a:r>
              <a:rPr lang="en-US" sz="1600" dirty="0" smtClean="0">
                <a:latin typeface="News Gothic MT" pitchFamily="32" charset="0"/>
                <a:cs typeface="Arial" charset="0"/>
              </a:rPr>
              <a:t> </a:t>
            </a:r>
            <a:r>
              <a:rPr lang="en-US" sz="1600" i="1" u="sng" dirty="0" smtClean="0">
                <a:latin typeface="News Gothic MT" pitchFamily="32" charset="0"/>
                <a:cs typeface="Arial" charset="0"/>
              </a:rPr>
              <a:t>UVM</a:t>
            </a:r>
            <a:r>
              <a:rPr lang="en-US" sz="1600" dirty="0" smtClean="0">
                <a:latin typeface="News Gothic MT" pitchFamily="32" charset="0"/>
                <a:cs typeface="Arial" charset="0"/>
              </a:rPr>
              <a:t> can be effectively used to </a:t>
            </a:r>
            <a:r>
              <a:rPr lang="en-US" sz="1600" dirty="0" err="1" smtClean="0">
                <a:latin typeface="News Gothic MT" pitchFamily="32" charset="0"/>
                <a:cs typeface="Arial" charset="0"/>
              </a:rPr>
              <a:t>verifiy</a:t>
            </a:r>
            <a:r>
              <a:rPr lang="en-US" sz="1600" dirty="0" smtClean="0">
                <a:latin typeface="News Gothic MT" pitchFamily="32" charset="0"/>
                <a:cs typeface="Arial" charset="0"/>
              </a:rPr>
              <a:t> across abstraction levels</a:t>
            </a:r>
          </a:p>
          <a:p>
            <a:pPr lvl="1">
              <a:lnSpc>
                <a:spcPct val="80000"/>
              </a:lnSpc>
            </a:pPr>
            <a:r>
              <a:rPr lang="en-US" sz="1600" dirty="0" smtClean="0">
                <a:latin typeface="News Gothic MT" pitchFamily="32" charset="0"/>
                <a:cs typeface="Arial" charset="0"/>
              </a:rPr>
              <a:t>HW / SW </a:t>
            </a:r>
            <a:r>
              <a:rPr lang="en-US" sz="1600" dirty="0" err="1" smtClean="0">
                <a:latin typeface="News Gothic MT" pitchFamily="32" charset="0"/>
                <a:cs typeface="Arial" charset="0"/>
              </a:rPr>
              <a:t>Coverification</a:t>
            </a:r>
            <a:r>
              <a:rPr lang="en-US" sz="1600" dirty="0" smtClean="0">
                <a:latin typeface="News Gothic MT" pitchFamily="32" charset="0"/>
                <a:cs typeface="Arial" charset="0"/>
              </a:rPr>
              <a:t> through Incisive Software Extensions (ISX)</a:t>
            </a:r>
          </a:p>
          <a:p>
            <a:pPr>
              <a:lnSpc>
                <a:spcPct val="80000"/>
              </a:lnSpc>
            </a:pPr>
            <a:endParaRPr lang="en-US" sz="2000" dirty="0" smtClean="0">
              <a:latin typeface="News Gothic MT" pitchFamily="32" charset="0"/>
              <a:cs typeface="Arial" charset="0"/>
            </a:endParaRPr>
          </a:p>
          <a:p>
            <a:pPr>
              <a:lnSpc>
                <a:spcPct val="80000"/>
              </a:lnSpc>
              <a:buFontTx/>
              <a:buNone/>
            </a:pPr>
            <a:endParaRPr lang="en-US" sz="2000" dirty="0" smtClean="0">
              <a:latin typeface="News Gothic MT" pitchFamily="32" charset="0"/>
              <a:cs typeface="Arial" charset="0"/>
            </a:endParaRPr>
          </a:p>
          <a:p>
            <a:pPr lvl="1">
              <a:lnSpc>
                <a:spcPct val="80000"/>
              </a:lnSpc>
              <a:buFontTx/>
              <a:buNone/>
            </a:pPr>
            <a:endParaRPr lang="en-US" sz="1600" dirty="0" smtClean="0">
              <a:latin typeface="News Gothic MT" pitchFamily="32" charset="0"/>
              <a:cs typeface="Arial" charset="0"/>
            </a:endParaRPr>
          </a:p>
          <a:p>
            <a:pPr>
              <a:lnSpc>
                <a:spcPct val="80000"/>
              </a:lnSpc>
              <a:buFontTx/>
              <a:buNone/>
            </a:pPr>
            <a:endParaRPr lang="en-IN" sz="2000" dirty="0" smtClean="0">
              <a:latin typeface="News Gothic MT" pitchFamily="32" charset="0"/>
              <a:cs typeface="Arial" charset="0"/>
            </a:endParaRPr>
          </a:p>
          <a:p>
            <a:pPr>
              <a:lnSpc>
                <a:spcPct val="80000"/>
              </a:lnSpc>
              <a:buFontTx/>
              <a:buNone/>
            </a:pPr>
            <a:endParaRPr lang="en-US" sz="1600" dirty="0" smtClean="0">
              <a:latin typeface="News Gothic MT" pitchFamily="32"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p:txBody>
          <a:bodyPr/>
          <a:lstStyle/>
          <a:p>
            <a:pPr>
              <a:defRPr/>
            </a:pPr>
            <a:fld id="{F8E89FB0-6852-4F94-82B9-CA8C369C48E8}" type="slidenum">
              <a:rPr lang="ja-JP" altLang="en-US" smtClean="0">
                <a:latin typeface="Times New Roman" pitchFamily="16" charset="0"/>
                <a:ea typeface="ＭＳ Ｐゴシック" pitchFamily="34" charset="-128"/>
              </a:rPr>
              <a:pPr>
                <a:defRPr/>
              </a:pPr>
              <a:t>6</a:t>
            </a:fld>
            <a:endParaRPr lang="en-US" altLang="ja-JP" smtClean="0">
              <a:latin typeface="Times New Roman" pitchFamily="16" charset="0"/>
              <a:ea typeface="ＭＳ Ｐゴシック" pitchFamily="34" charset="-128"/>
            </a:endParaRPr>
          </a:p>
        </p:txBody>
      </p:sp>
      <p:sp>
        <p:nvSpPr>
          <p:cNvPr id="7171" name="Rectangle 2"/>
          <p:cNvSpPr>
            <a:spLocks noGrp="1" noChangeArrowheads="1"/>
          </p:cNvSpPr>
          <p:nvPr>
            <p:ph type="title"/>
          </p:nvPr>
        </p:nvSpPr>
        <p:spPr>
          <a:xfrm>
            <a:off x="2438400" y="76200"/>
            <a:ext cx="6705600" cy="685800"/>
          </a:xfrm>
        </p:spPr>
        <p:txBody>
          <a:bodyPr/>
          <a:lstStyle/>
          <a:p>
            <a:pPr algn="l" eaLnBrk="1" hangingPunct="1"/>
            <a:r>
              <a:rPr lang="en-US" altLang="ja-JP" sz="3300" b="1" smtClean="0">
                <a:latin typeface="News Gothic MT" pitchFamily="32" charset="0"/>
                <a:ea typeface="ＭＳ Ｐゴシック" pitchFamily="34" charset="-128"/>
              </a:rPr>
              <a:t>   </a:t>
            </a:r>
            <a:r>
              <a:rPr lang="en-US" altLang="ja-JP" sz="2800" b="1" smtClean="0">
                <a:latin typeface="News Gothic MT" pitchFamily="32" charset="0"/>
                <a:ea typeface="ＭＳ Ｐゴシック" pitchFamily="34" charset="-128"/>
              </a:rPr>
              <a:t>Virtual Platform of SoC</a:t>
            </a:r>
            <a:endParaRPr lang="en-US" altLang="ja-JP" sz="3300" b="1" smtClean="0">
              <a:latin typeface="News Gothic MT" pitchFamily="32" charset="0"/>
              <a:ea typeface="ＭＳ Ｐゴシック" pitchFamily="34" charset="-128"/>
            </a:endParaRPr>
          </a:p>
        </p:txBody>
      </p:sp>
      <p:sp>
        <p:nvSpPr>
          <p:cNvPr id="7172" name="Rectangle 3"/>
          <p:cNvSpPr>
            <a:spLocks noGrp="1" noChangeArrowheads="1"/>
          </p:cNvSpPr>
          <p:nvPr>
            <p:ph type="body" idx="1"/>
          </p:nvPr>
        </p:nvSpPr>
        <p:spPr>
          <a:xfrm>
            <a:off x="228600" y="838200"/>
            <a:ext cx="8686800" cy="5791200"/>
          </a:xfrm>
        </p:spPr>
        <p:txBody>
          <a:bodyPr/>
          <a:lstStyle/>
          <a:p>
            <a:pPr>
              <a:lnSpc>
                <a:spcPct val="80000"/>
              </a:lnSpc>
            </a:pPr>
            <a:r>
              <a:rPr lang="en-US" sz="2000" dirty="0" smtClean="0">
                <a:latin typeface="News Gothic MT" pitchFamily="32" charset="0"/>
                <a:cs typeface="Arial" charset="0"/>
              </a:rPr>
              <a:t>Allows the </a:t>
            </a:r>
            <a:r>
              <a:rPr lang="en-US" sz="2000" dirty="0" err="1" smtClean="0">
                <a:latin typeface="News Gothic MT" pitchFamily="32" charset="0"/>
                <a:cs typeface="Arial" charset="0"/>
              </a:rPr>
              <a:t>embeded</a:t>
            </a:r>
            <a:r>
              <a:rPr lang="en-US" sz="2000" dirty="0" smtClean="0">
                <a:latin typeface="News Gothic MT" pitchFamily="32" charset="0"/>
                <a:cs typeface="Arial" charset="0"/>
              </a:rPr>
              <a:t> software development without FPGA board</a:t>
            </a:r>
          </a:p>
          <a:p>
            <a:pPr>
              <a:lnSpc>
                <a:spcPct val="80000"/>
              </a:lnSpc>
              <a:buFontTx/>
              <a:buNone/>
            </a:pPr>
            <a:endParaRPr lang="en-US" sz="16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Chip design and </a:t>
            </a:r>
            <a:r>
              <a:rPr lang="en-US" sz="2000" dirty="0" err="1" smtClean="0">
                <a:latin typeface="News Gothic MT" pitchFamily="32" charset="0"/>
                <a:cs typeface="Arial" charset="0"/>
              </a:rPr>
              <a:t>eSW</a:t>
            </a:r>
            <a:r>
              <a:rPr lang="en-US" sz="2000" dirty="0" smtClean="0">
                <a:latin typeface="News Gothic MT" pitchFamily="32" charset="0"/>
                <a:cs typeface="Arial" charset="0"/>
              </a:rPr>
              <a:t> can proceed in parallel. Reduces TTM for </a:t>
            </a:r>
            <a:r>
              <a:rPr lang="en-US" sz="2000" dirty="0" err="1" smtClean="0">
                <a:latin typeface="News Gothic MT" pitchFamily="32" charset="0"/>
                <a:cs typeface="Arial" charset="0"/>
              </a:rPr>
              <a:t>SoC</a:t>
            </a:r>
            <a:endParaRPr lang="en-US" sz="2000" dirty="0" smtClean="0">
              <a:latin typeface="News Gothic MT" pitchFamily="32" charset="0"/>
              <a:cs typeface="Arial" charset="0"/>
            </a:endParaRPr>
          </a:p>
          <a:p>
            <a:pPr>
              <a:lnSpc>
                <a:spcPct val="80000"/>
              </a:lnSpc>
              <a:buFontTx/>
              <a:buNone/>
            </a:pPr>
            <a:endParaRPr lang="en-US" sz="2000" dirty="0" smtClean="0">
              <a:latin typeface="News Gothic MT" pitchFamily="32" charset="0"/>
              <a:cs typeface="Arial" charset="0"/>
            </a:endParaRPr>
          </a:p>
          <a:p>
            <a:pPr>
              <a:lnSpc>
                <a:spcPct val="80000"/>
              </a:lnSpc>
            </a:pPr>
            <a:r>
              <a:rPr lang="en-US" sz="2000" dirty="0" smtClean="0">
                <a:latin typeface="News Gothic MT" pitchFamily="32" charset="0"/>
                <a:cs typeface="Arial" charset="0"/>
              </a:rPr>
              <a:t>Advanced  tools are being available for better </a:t>
            </a:r>
            <a:r>
              <a:rPr lang="en-US" sz="2000" dirty="0" err="1" smtClean="0">
                <a:latin typeface="News Gothic MT" pitchFamily="32" charset="0"/>
                <a:cs typeface="Arial" charset="0"/>
              </a:rPr>
              <a:t>eSW</a:t>
            </a:r>
            <a:r>
              <a:rPr lang="en-US" sz="2000" dirty="0" smtClean="0">
                <a:latin typeface="News Gothic MT" pitchFamily="32" charset="0"/>
                <a:cs typeface="Arial" charset="0"/>
              </a:rPr>
              <a:t> development and debugging</a:t>
            </a:r>
          </a:p>
          <a:p>
            <a:pPr>
              <a:lnSpc>
                <a:spcPct val="80000"/>
              </a:lnSpc>
            </a:pPr>
            <a:endParaRPr lang="en-US" sz="2000" dirty="0" smtClean="0">
              <a:latin typeface="News Gothic MT" pitchFamily="32" charset="0"/>
              <a:cs typeface="Arial" charset="0"/>
            </a:endParaRPr>
          </a:p>
          <a:p>
            <a:pPr>
              <a:lnSpc>
                <a:spcPct val="80000"/>
              </a:lnSpc>
            </a:pPr>
            <a:endParaRPr lang="en-US" sz="2000" dirty="0" smtClean="0">
              <a:latin typeface="News Gothic MT" pitchFamily="32" charset="0"/>
              <a:cs typeface="Arial" charset="0"/>
            </a:endParaRPr>
          </a:p>
          <a:p>
            <a:pPr algn="ctr">
              <a:lnSpc>
                <a:spcPct val="80000"/>
              </a:lnSpc>
              <a:buNone/>
            </a:pPr>
            <a:endParaRPr lang="en-US" sz="4000" dirty="0" smtClean="0">
              <a:latin typeface="News Gothic MT" pitchFamily="32" charset="0"/>
              <a:cs typeface="Arial" charset="0"/>
            </a:endParaRPr>
          </a:p>
          <a:p>
            <a:pPr>
              <a:lnSpc>
                <a:spcPct val="80000"/>
              </a:lnSpc>
              <a:buFontTx/>
              <a:buNone/>
            </a:pPr>
            <a:endParaRPr lang="en-IN" sz="2000" dirty="0" smtClean="0">
              <a:latin typeface="News Gothic MT" pitchFamily="32" charset="0"/>
              <a:cs typeface="Arial" charset="0"/>
            </a:endParaRPr>
          </a:p>
          <a:p>
            <a:pPr>
              <a:lnSpc>
                <a:spcPct val="80000"/>
              </a:lnSpc>
              <a:buFontTx/>
              <a:buNone/>
            </a:pPr>
            <a:endParaRPr lang="en-US" sz="1600" dirty="0" smtClean="0">
              <a:latin typeface="News Gothic MT" pitchFamily="32"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362200" y="0"/>
            <a:ext cx="6096000" cy="646113"/>
          </a:xfrm>
          <a:prstGeom prst="rect">
            <a:avLst/>
          </a:prstGeom>
          <a:noFill/>
          <a:ln w="9525">
            <a:noFill/>
            <a:miter lim="800000"/>
            <a:headEnd/>
            <a:tailEnd/>
          </a:ln>
        </p:spPr>
        <p:txBody>
          <a:bodyPr>
            <a:spAutoFit/>
          </a:bodyPr>
          <a:lstStyle/>
          <a:p>
            <a:pPr algn="ctr">
              <a:spcBef>
                <a:spcPct val="50000"/>
              </a:spcBef>
            </a:pPr>
            <a:r>
              <a:rPr lang="en-US" sz="3600" b="1">
                <a:latin typeface="News Gothic MT" pitchFamily="32" charset="0"/>
              </a:rPr>
              <a:t>   </a:t>
            </a:r>
            <a:r>
              <a:rPr lang="en-US" sz="2800" b="1">
                <a:solidFill>
                  <a:schemeClr val="bg1"/>
                </a:solidFill>
                <a:latin typeface="News Gothic MT" pitchFamily="32" charset="0"/>
              </a:rPr>
              <a:t>VP Methodology</a:t>
            </a:r>
          </a:p>
        </p:txBody>
      </p:sp>
      <p:sp>
        <p:nvSpPr>
          <p:cNvPr id="8195" name="Text Box 5"/>
          <p:cNvSpPr txBox="1">
            <a:spLocks noChangeArrowheads="1"/>
          </p:cNvSpPr>
          <p:nvPr/>
        </p:nvSpPr>
        <p:spPr bwMode="auto">
          <a:xfrm>
            <a:off x="381000" y="838200"/>
            <a:ext cx="8763000" cy="2030413"/>
          </a:xfrm>
          <a:prstGeom prst="rect">
            <a:avLst/>
          </a:prstGeom>
          <a:noFill/>
          <a:ln w="9525">
            <a:noFill/>
            <a:miter lim="800000"/>
            <a:headEnd/>
            <a:tailEnd/>
          </a:ln>
        </p:spPr>
        <p:txBody>
          <a:bodyPr>
            <a:spAutoFit/>
          </a:bodyPr>
          <a:lstStyle/>
          <a:p>
            <a:pPr algn="ctr">
              <a:spcBef>
                <a:spcPct val="50000"/>
              </a:spcBef>
            </a:pPr>
            <a:r>
              <a:rPr lang="en-US" sz="2000" b="1" u="sng">
                <a:latin typeface="News Gothic MT" pitchFamily="32" charset="0"/>
              </a:rPr>
              <a:t>A typical virtual platform project</a:t>
            </a:r>
          </a:p>
          <a:p>
            <a:pPr lvl="1">
              <a:lnSpc>
                <a:spcPct val="80000"/>
              </a:lnSpc>
            </a:pPr>
            <a:endParaRPr lang="en-US" sz="1600">
              <a:latin typeface="News Gothic MT" pitchFamily="32" charset="0"/>
            </a:endParaRPr>
          </a:p>
          <a:p>
            <a:pPr>
              <a:lnSpc>
                <a:spcPct val="80000"/>
              </a:lnSpc>
            </a:pPr>
            <a:endParaRPr lang="en-US" sz="1600">
              <a:latin typeface="News Gothic MT" pitchFamily="32" charset="0"/>
            </a:endParaRPr>
          </a:p>
          <a:p>
            <a:pPr lvl="1">
              <a:lnSpc>
                <a:spcPct val="80000"/>
              </a:lnSpc>
            </a:pPr>
            <a:r>
              <a:rPr lang="en-US" sz="1600">
                <a:latin typeface="News Gothic MT" pitchFamily="32" charset="0"/>
              </a:rPr>
              <a:t> </a:t>
            </a: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algn="ctr">
              <a:spcBef>
                <a:spcPts val="1075"/>
              </a:spcBef>
            </a:pPr>
            <a:endParaRPr lang="en-US" sz="2000">
              <a:latin typeface="News Gothic MT" pitchFamily="32" charset="0"/>
            </a:endParaRPr>
          </a:p>
        </p:txBody>
      </p:sp>
      <p:sp>
        <p:nvSpPr>
          <p:cNvPr id="8196" name="Line 78"/>
          <p:cNvSpPr>
            <a:spLocks noChangeShapeType="1"/>
          </p:cNvSpPr>
          <p:nvPr/>
        </p:nvSpPr>
        <p:spPr bwMode="auto">
          <a:xfrm>
            <a:off x="4800600" y="4953000"/>
            <a:ext cx="0" cy="0"/>
          </a:xfrm>
          <a:prstGeom prst="line">
            <a:avLst/>
          </a:prstGeom>
          <a:noFill/>
          <a:ln w="9525">
            <a:solidFill>
              <a:schemeClr val="tx1"/>
            </a:solidFill>
            <a:round/>
            <a:headEnd/>
            <a:tailEnd/>
          </a:ln>
        </p:spPr>
        <p:txBody>
          <a:bodyPr/>
          <a:lstStyle/>
          <a:p>
            <a:endParaRPr lang="en-IN"/>
          </a:p>
        </p:txBody>
      </p:sp>
      <p:grpSp>
        <p:nvGrpSpPr>
          <p:cNvPr id="8197" name="Group 265"/>
          <p:cNvGrpSpPr>
            <a:grpSpLocks/>
          </p:cNvGrpSpPr>
          <p:nvPr/>
        </p:nvGrpSpPr>
        <p:grpSpPr bwMode="auto">
          <a:xfrm>
            <a:off x="381000" y="6019800"/>
            <a:ext cx="1379538" cy="495300"/>
            <a:chOff x="161925" y="7448550"/>
            <a:chExt cx="1143000" cy="437840"/>
          </a:xfrm>
        </p:grpSpPr>
        <p:grpSp>
          <p:nvGrpSpPr>
            <p:cNvPr id="8356" name="Group 263"/>
            <p:cNvGrpSpPr>
              <a:grpSpLocks/>
            </p:cNvGrpSpPr>
            <p:nvPr/>
          </p:nvGrpSpPr>
          <p:grpSpPr bwMode="auto">
            <a:xfrm>
              <a:off x="361950" y="7448550"/>
              <a:ext cx="723900" cy="200025"/>
              <a:chOff x="361950" y="7448550"/>
              <a:chExt cx="723900" cy="200025"/>
            </a:xfrm>
          </p:grpSpPr>
          <p:grpSp>
            <p:nvGrpSpPr>
              <p:cNvPr id="8358" name="Group 15"/>
              <p:cNvGrpSpPr>
                <a:grpSpLocks/>
              </p:cNvGrpSpPr>
              <p:nvPr/>
            </p:nvGrpSpPr>
            <p:grpSpPr bwMode="auto">
              <a:xfrm>
                <a:off x="361950" y="7448550"/>
                <a:ext cx="314325" cy="200025"/>
                <a:chOff x="1266825" y="6457950"/>
                <a:chExt cx="314325" cy="200025"/>
              </a:xfrm>
            </p:grpSpPr>
            <p:sp>
              <p:nvSpPr>
                <p:cNvPr id="8360" name="Rectangle 13"/>
                <p:cNvSpPr>
                  <a:spLocks noChangeArrowheads="1"/>
                </p:cNvSpPr>
                <p:nvPr/>
              </p:nvSpPr>
              <p:spPr bwMode="auto">
                <a:xfrm>
                  <a:off x="1266825"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8361" name="Isosceles Triangle 14"/>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grpSp>
            <p:nvGrpSpPr>
              <p:cNvPr id="5" name="Group 16"/>
              <p:cNvGrpSpPr/>
              <p:nvPr/>
            </p:nvGrpSpPr>
            <p:grpSpPr>
              <a:xfrm>
                <a:off x="771525" y="7448550"/>
                <a:ext cx="314325" cy="200025"/>
                <a:chOff x="1266825" y="6457950"/>
                <a:chExt cx="314325" cy="200025"/>
              </a:xfrm>
              <a:solidFill>
                <a:schemeClr val="accent2">
                  <a:lumMod val="75000"/>
                </a:schemeClr>
              </a:solidFill>
            </p:grpSpPr>
            <p:sp>
              <p:nvSpPr>
                <p:cNvPr id="171" name="Rectangle 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72" name="Isosceles Triangle 1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8357" name="TextBox 264"/>
            <p:cNvSpPr txBox="1">
              <a:spLocks noChangeArrowheads="1"/>
            </p:cNvSpPr>
            <p:nvPr/>
          </p:nvSpPr>
          <p:spPr bwMode="auto">
            <a:xfrm>
              <a:off x="161925" y="7696200"/>
              <a:ext cx="1143000" cy="190190"/>
            </a:xfrm>
            <a:prstGeom prst="rect">
              <a:avLst/>
            </a:prstGeom>
            <a:noFill/>
            <a:ln w="9525">
              <a:noFill/>
              <a:miter lim="800000"/>
              <a:headEnd/>
              <a:tailEnd/>
            </a:ln>
          </p:spPr>
          <p:txBody>
            <a:bodyPr>
              <a:spAutoFit/>
            </a:bodyPr>
            <a:lstStyle/>
            <a:p>
              <a:pPr algn="ctr"/>
              <a:r>
                <a:rPr lang="en-US" sz="800">
                  <a:latin typeface="Arial" charset="0"/>
                </a:rPr>
                <a:t>TLM2.0 Sockets</a:t>
              </a:r>
              <a:endParaRPr lang="en-IN" sz="800">
                <a:latin typeface="Arial" charset="0"/>
              </a:endParaRPr>
            </a:p>
          </p:txBody>
        </p:sp>
      </p:grpSp>
      <p:grpSp>
        <p:nvGrpSpPr>
          <p:cNvPr id="8198" name="Group 237"/>
          <p:cNvGrpSpPr>
            <a:grpSpLocks/>
          </p:cNvGrpSpPr>
          <p:nvPr/>
        </p:nvGrpSpPr>
        <p:grpSpPr bwMode="auto">
          <a:xfrm>
            <a:off x="1447800" y="6096000"/>
            <a:ext cx="1263650" cy="431800"/>
            <a:chOff x="1447800" y="6096000"/>
            <a:chExt cx="1263858" cy="431239"/>
          </a:xfrm>
        </p:grpSpPr>
        <p:grpSp>
          <p:nvGrpSpPr>
            <p:cNvPr id="7" name="Group 31"/>
            <p:cNvGrpSpPr/>
            <p:nvPr/>
          </p:nvGrpSpPr>
          <p:grpSpPr bwMode="auto">
            <a:xfrm>
              <a:off x="1792489" y="6096000"/>
              <a:ext cx="252771" cy="151057"/>
              <a:chOff x="1266825" y="6457950"/>
              <a:chExt cx="314325" cy="200025"/>
            </a:xfrm>
            <a:solidFill>
              <a:schemeClr val="accent2">
                <a:lumMod val="20000"/>
                <a:lumOff val="80000"/>
              </a:schemeClr>
            </a:solidFill>
          </p:grpSpPr>
          <p:sp>
            <p:nvSpPr>
              <p:cNvPr id="165" name="Rectangle 3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66" name="Isosceles Triangle 3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 name="Group 36"/>
            <p:cNvGrpSpPr/>
            <p:nvPr/>
          </p:nvGrpSpPr>
          <p:grpSpPr bwMode="auto">
            <a:xfrm rot="10800000">
              <a:off x="2102709" y="6096000"/>
              <a:ext cx="252771" cy="151057"/>
              <a:chOff x="1266825" y="6457950"/>
              <a:chExt cx="314325" cy="200025"/>
            </a:xfrm>
            <a:solidFill>
              <a:schemeClr val="accent2">
                <a:lumMod val="20000"/>
                <a:lumOff val="80000"/>
              </a:schemeClr>
            </a:solidFill>
          </p:grpSpPr>
          <p:sp>
            <p:nvSpPr>
              <p:cNvPr id="163" name="Rectangle 16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64" name="Isosceles Triangle 16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sp>
          <p:nvSpPr>
            <p:cNvPr id="8355" name="TextBox 266"/>
            <p:cNvSpPr txBox="1">
              <a:spLocks noChangeArrowheads="1"/>
            </p:cNvSpPr>
            <p:nvPr/>
          </p:nvSpPr>
          <p:spPr bwMode="auto">
            <a:xfrm>
              <a:off x="1447800" y="6311795"/>
              <a:ext cx="1263858" cy="215444"/>
            </a:xfrm>
            <a:prstGeom prst="rect">
              <a:avLst/>
            </a:prstGeom>
            <a:noFill/>
            <a:ln w="9525">
              <a:noFill/>
              <a:miter lim="800000"/>
              <a:headEnd/>
              <a:tailEnd/>
            </a:ln>
          </p:spPr>
          <p:txBody>
            <a:bodyPr>
              <a:spAutoFit/>
            </a:bodyPr>
            <a:lstStyle/>
            <a:p>
              <a:pPr algn="ctr"/>
              <a:r>
                <a:rPr lang="en-US" sz="800">
                  <a:latin typeface="Arial" charset="0"/>
                </a:rPr>
                <a:t>tlm_usb Socket</a:t>
              </a:r>
              <a:endParaRPr lang="en-IN" sz="800">
                <a:latin typeface="Arial" charset="0"/>
              </a:endParaRPr>
            </a:p>
          </p:txBody>
        </p:sp>
      </p:grpSp>
      <p:grpSp>
        <p:nvGrpSpPr>
          <p:cNvPr id="8199" name="Group 275"/>
          <p:cNvGrpSpPr>
            <a:grpSpLocks/>
          </p:cNvGrpSpPr>
          <p:nvPr/>
        </p:nvGrpSpPr>
        <p:grpSpPr bwMode="auto">
          <a:xfrm>
            <a:off x="5105400" y="6019800"/>
            <a:ext cx="1516063" cy="463550"/>
            <a:chOff x="3552825" y="7496582"/>
            <a:chExt cx="1257300" cy="408858"/>
          </a:xfrm>
        </p:grpSpPr>
        <p:sp>
          <p:nvSpPr>
            <p:cNvPr id="153" name="Rectangle 152"/>
            <p:cNvSpPr/>
            <p:nvPr/>
          </p:nvSpPr>
          <p:spPr bwMode="auto">
            <a:xfrm>
              <a:off x="4047846" y="7496582"/>
              <a:ext cx="343618" cy="21003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8352" name="TextBox 273"/>
            <p:cNvSpPr txBox="1">
              <a:spLocks noChangeArrowheads="1"/>
            </p:cNvSpPr>
            <p:nvPr/>
          </p:nvSpPr>
          <p:spPr bwMode="auto">
            <a:xfrm>
              <a:off x="3552825" y="7715250"/>
              <a:ext cx="1257300" cy="190190"/>
            </a:xfrm>
            <a:prstGeom prst="rect">
              <a:avLst/>
            </a:prstGeom>
            <a:noFill/>
            <a:ln w="9525">
              <a:noFill/>
              <a:miter lim="800000"/>
              <a:headEnd/>
              <a:tailEnd/>
            </a:ln>
          </p:spPr>
          <p:txBody>
            <a:bodyPr>
              <a:spAutoFit/>
            </a:bodyPr>
            <a:lstStyle/>
            <a:p>
              <a:pPr algn="ctr"/>
              <a:r>
                <a:rPr lang="en-US" sz="800">
                  <a:latin typeface="Arial" charset="0"/>
                </a:rPr>
                <a:t>New SystemC models added</a:t>
              </a:r>
              <a:endParaRPr lang="en-IN" sz="800">
                <a:latin typeface="Arial" charset="0"/>
              </a:endParaRPr>
            </a:p>
          </p:txBody>
        </p:sp>
      </p:grpSp>
      <p:grpSp>
        <p:nvGrpSpPr>
          <p:cNvPr id="8200" name="Group 276"/>
          <p:cNvGrpSpPr>
            <a:grpSpLocks/>
          </p:cNvGrpSpPr>
          <p:nvPr/>
        </p:nvGrpSpPr>
        <p:grpSpPr bwMode="auto">
          <a:xfrm>
            <a:off x="6611938" y="6042025"/>
            <a:ext cx="1746250" cy="619125"/>
            <a:chOff x="5048250" y="7505700"/>
            <a:chExt cx="1447800" cy="546518"/>
          </a:xfrm>
        </p:grpSpPr>
        <p:sp>
          <p:nvSpPr>
            <p:cNvPr id="8349" name="Rectangle 271"/>
            <p:cNvSpPr>
              <a:spLocks noChangeArrowheads="1"/>
            </p:cNvSpPr>
            <p:nvPr/>
          </p:nvSpPr>
          <p:spPr bwMode="auto">
            <a:xfrm>
              <a:off x="5572125" y="7505700"/>
              <a:ext cx="342900" cy="209550"/>
            </a:xfrm>
            <a:prstGeom prst="rect">
              <a:avLst/>
            </a:prstGeom>
            <a:solidFill>
              <a:srgbClr val="92D050"/>
            </a:solidFill>
            <a:ln w="9525" algn="ctr">
              <a:solidFill>
                <a:schemeClr val="tx1"/>
              </a:solidFill>
              <a:round/>
              <a:headEnd/>
              <a:tailEnd/>
            </a:ln>
          </p:spPr>
          <p:txBody>
            <a:bodyPr/>
            <a:lstStyle/>
            <a:p>
              <a:endParaRPr lang="en-IN"/>
            </a:p>
          </p:txBody>
        </p:sp>
        <p:sp>
          <p:nvSpPr>
            <p:cNvPr id="8350" name="TextBox 274"/>
            <p:cNvSpPr txBox="1">
              <a:spLocks noChangeArrowheads="1"/>
            </p:cNvSpPr>
            <p:nvPr/>
          </p:nvSpPr>
          <p:spPr bwMode="auto">
            <a:xfrm>
              <a:off x="5048250" y="7753350"/>
              <a:ext cx="1447800" cy="298868"/>
            </a:xfrm>
            <a:prstGeom prst="rect">
              <a:avLst/>
            </a:prstGeom>
            <a:noFill/>
            <a:ln w="9525">
              <a:noFill/>
              <a:miter lim="800000"/>
              <a:headEnd/>
              <a:tailEnd/>
            </a:ln>
          </p:spPr>
          <p:txBody>
            <a:bodyPr>
              <a:spAutoFit/>
            </a:bodyPr>
            <a:lstStyle/>
            <a:p>
              <a:pPr algn="ctr"/>
              <a:r>
                <a:rPr lang="en-US" sz="800" i="1">
                  <a:latin typeface="Arial" charset="0"/>
                </a:rPr>
                <a:t>Existing components of ARMIntegratorCP platform</a:t>
              </a:r>
              <a:endParaRPr lang="en-IN" sz="800" i="1">
                <a:latin typeface="Arial" charset="0"/>
              </a:endParaRPr>
            </a:p>
          </p:txBody>
        </p:sp>
      </p:grpSp>
      <p:sp>
        <p:nvSpPr>
          <p:cNvPr id="8201" name="Rectangle 9"/>
          <p:cNvSpPr>
            <a:spLocks noChangeArrowheads="1"/>
          </p:cNvSpPr>
          <p:nvPr/>
        </p:nvSpPr>
        <p:spPr bwMode="auto">
          <a:xfrm>
            <a:off x="533400" y="1208088"/>
            <a:ext cx="8077200" cy="4802187"/>
          </a:xfrm>
          <a:prstGeom prst="rect">
            <a:avLst/>
          </a:prstGeom>
          <a:solidFill>
            <a:schemeClr val="bg1"/>
          </a:solidFill>
          <a:ln w="9525" algn="ctr">
            <a:solidFill>
              <a:schemeClr val="tx1"/>
            </a:solidFill>
            <a:round/>
            <a:headEnd/>
            <a:tailEnd/>
          </a:ln>
        </p:spPr>
        <p:txBody>
          <a:bodyPr/>
          <a:lstStyle/>
          <a:p>
            <a:endParaRPr lang="en-IN"/>
          </a:p>
        </p:txBody>
      </p:sp>
      <p:sp>
        <p:nvSpPr>
          <p:cNvPr id="8202" name="TextBox 126"/>
          <p:cNvSpPr txBox="1">
            <a:spLocks noChangeArrowheads="1"/>
          </p:cNvSpPr>
          <p:nvPr/>
        </p:nvSpPr>
        <p:spPr bwMode="auto">
          <a:xfrm>
            <a:off x="3581400" y="5562600"/>
            <a:ext cx="1539875" cy="400050"/>
          </a:xfrm>
          <a:prstGeom prst="rect">
            <a:avLst/>
          </a:prstGeom>
          <a:noFill/>
          <a:ln w="9525">
            <a:noFill/>
            <a:miter lim="800000"/>
            <a:headEnd/>
            <a:tailEnd/>
          </a:ln>
        </p:spPr>
        <p:txBody>
          <a:bodyPr>
            <a:spAutoFit/>
          </a:bodyPr>
          <a:lstStyle/>
          <a:p>
            <a:pPr algn="ctr"/>
            <a:r>
              <a:rPr lang="en-US" sz="1000" b="1">
                <a:latin typeface="Arial" charset="0"/>
              </a:rPr>
              <a:t>Ethernet driver of host PC</a:t>
            </a:r>
          </a:p>
        </p:txBody>
      </p:sp>
      <p:cxnSp>
        <p:nvCxnSpPr>
          <p:cNvPr id="8203" name="Elbow Connector 184"/>
          <p:cNvCxnSpPr>
            <a:cxnSpLocks noChangeShapeType="1"/>
            <a:stCxn id="8331" idx="0"/>
          </p:cNvCxnSpPr>
          <p:nvPr/>
        </p:nvCxnSpPr>
        <p:spPr bwMode="auto">
          <a:xfrm rot="5400000" flipH="1" flipV="1">
            <a:off x="3107532" y="345281"/>
            <a:ext cx="57150" cy="3481387"/>
          </a:xfrm>
          <a:prstGeom prst="bentConnector2">
            <a:avLst/>
          </a:prstGeom>
          <a:noFill/>
          <a:ln w="9525" algn="ctr">
            <a:solidFill>
              <a:schemeClr val="tx1"/>
            </a:solidFill>
            <a:round/>
            <a:headEnd/>
            <a:tailEnd/>
          </a:ln>
        </p:spPr>
      </p:cxnSp>
      <p:sp>
        <p:nvSpPr>
          <p:cNvPr id="8204" name="TextBox 126"/>
          <p:cNvSpPr txBox="1">
            <a:spLocks noChangeArrowheads="1"/>
          </p:cNvSpPr>
          <p:nvPr/>
        </p:nvSpPr>
        <p:spPr bwMode="auto">
          <a:xfrm>
            <a:off x="2057400" y="5553075"/>
            <a:ext cx="1539875" cy="400050"/>
          </a:xfrm>
          <a:prstGeom prst="rect">
            <a:avLst/>
          </a:prstGeom>
          <a:noFill/>
          <a:ln w="9525">
            <a:noFill/>
            <a:miter lim="800000"/>
            <a:headEnd/>
            <a:tailEnd/>
          </a:ln>
        </p:spPr>
        <p:txBody>
          <a:bodyPr>
            <a:spAutoFit/>
          </a:bodyPr>
          <a:lstStyle/>
          <a:p>
            <a:pPr algn="ctr"/>
            <a:r>
              <a:rPr lang="en-US" sz="1000" b="1">
                <a:latin typeface="Arial" charset="0"/>
              </a:rPr>
              <a:t>USB driver of </a:t>
            </a:r>
          </a:p>
          <a:p>
            <a:pPr algn="ctr"/>
            <a:r>
              <a:rPr lang="en-US" sz="1000" b="1">
                <a:latin typeface="Arial" charset="0"/>
              </a:rPr>
              <a:t>host PC</a:t>
            </a:r>
            <a:endParaRPr lang="en-IN" sz="1000" b="1">
              <a:latin typeface="Arial" charset="0"/>
            </a:endParaRPr>
          </a:p>
        </p:txBody>
      </p:sp>
      <p:grpSp>
        <p:nvGrpSpPr>
          <p:cNvPr id="8205" name="Group 236"/>
          <p:cNvGrpSpPr>
            <a:grpSpLocks/>
          </p:cNvGrpSpPr>
          <p:nvPr/>
        </p:nvGrpSpPr>
        <p:grpSpPr bwMode="auto">
          <a:xfrm>
            <a:off x="2667000" y="6096000"/>
            <a:ext cx="1263650" cy="431800"/>
            <a:chOff x="2667000" y="6096000"/>
            <a:chExt cx="1263858" cy="431239"/>
          </a:xfrm>
        </p:grpSpPr>
        <p:grpSp>
          <p:nvGrpSpPr>
            <p:cNvPr id="8345" name="Group 235"/>
            <p:cNvGrpSpPr>
              <a:grpSpLocks/>
            </p:cNvGrpSpPr>
            <p:nvPr/>
          </p:nvGrpSpPr>
          <p:grpSpPr bwMode="auto">
            <a:xfrm>
              <a:off x="3011689" y="6096000"/>
              <a:ext cx="562991" cy="151057"/>
              <a:chOff x="3011689" y="6096000"/>
              <a:chExt cx="562991" cy="151057"/>
            </a:xfrm>
          </p:grpSpPr>
          <p:grpSp>
            <p:nvGrpSpPr>
              <p:cNvPr id="13" name="Group 31"/>
              <p:cNvGrpSpPr/>
              <p:nvPr/>
            </p:nvGrpSpPr>
            <p:grpSpPr bwMode="auto">
              <a:xfrm>
                <a:off x="3011689" y="6096000"/>
                <a:ext cx="252771" cy="151057"/>
                <a:chOff x="1266825" y="6457950"/>
                <a:chExt cx="314325" cy="200025"/>
              </a:xfrm>
              <a:solidFill>
                <a:schemeClr val="accent1">
                  <a:lumMod val="20000"/>
                  <a:lumOff val="80000"/>
                </a:schemeClr>
              </a:solidFill>
            </p:grpSpPr>
            <p:sp>
              <p:nvSpPr>
                <p:cNvPr id="225" name="Rectangle 3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26" name="Isosceles Triangle 3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4" name="Group 36"/>
              <p:cNvGrpSpPr/>
              <p:nvPr/>
            </p:nvGrpSpPr>
            <p:grpSpPr bwMode="auto">
              <a:xfrm rot="10800000">
                <a:off x="3321909" y="6096000"/>
                <a:ext cx="252771" cy="151057"/>
                <a:chOff x="1266825" y="6457950"/>
                <a:chExt cx="314325" cy="200025"/>
              </a:xfrm>
              <a:solidFill>
                <a:schemeClr val="accent1">
                  <a:lumMod val="20000"/>
                  <a:lumOff val="80000"/>
                </a:schemeClr>
              </a:solidFill>
            </p:grpSpPr>
            <p:sp>
              <p:nvSpPr>
                <p:cNvPr id="223" name="Rectangle 22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24" name="Isosceles Triangle 22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8346" name="TextBox 266"/>
            <p:cNvSpPr txBox="1">
              <a:spLocks noChangeArrowheads="1"/>
            </p:cNvSpPr>
            <p:nvPr/>
          </p:nvSpPr>
          <p:spPr bwMode="auto">
            <a:xfrm>
              <a:off x="2667000" y="6311795"/>
              <a:ext cx="1263858" cy="215444"/>
            </a:xfrm>
            <a:prstGeom prst="rect">
              <a:avLst/>
            </a:prstGeom>
            <a:noFill/>
            <a:ln w="9525">
              <a:noFill/>
              <a:miter lim="800000"/>
              <a:headEnd/>
              <a:tailEnd/>
            </a:ln>
          </p:spPr>
          <p:txBody>
            <a:bodyPr>
              <a:spAutoFit/>
            </a:bodyPr>
            <a:lstStyle/>
            <a:p>
              <a:pPr algn="ctr"/>
              <a:r>
                <a:rPr lang="en-US" sz="800">
                  <a:latin typeface="Arial" charset="0"/>
                </a:rPr>
                <a:t>tlm_ethernet Socket</a:t>
              </a:r>
              <a:endParaRPr lang="en-IN" sz="800">
                <a:latin typeface="Arial" charset="0"/>
              </a:endParaRPr>
            </a:p>
          </p:txBody>
        </p:sp>
      </p:grpSp>
      <p:grpSp>
        <p:nvGrpSpPr>
          <p:cNvPr id="8206" name="Group 267"/>
          <p:cNvGrpSpPr>
            <a:grpSpLocks/>
          </p:cNvGrpSpPr>
          <p:nvPr/>
        </p:nvGrpSpPr>
        <p:grpSpPr bwMode="auto">
          <a:xfrm>
            <a:off x="3886200" y="6096000"/>
            <a:ext cx="1263650" cy="460375"/>
            <a:chOff x="1295400" y="7515225"/>
            <a:chExt cx="1047750" cy="405944"/>
          </a:xfrm>
        </p:grpSpPr>
        <p:grpSp>
          <p:nvGrpSpPr>
            <p:cNvPr id="8341" name="Group 39"/>
            <p:cNvGrpSpPr>
              <a:grpSpLocks/>
            </p:cNvGrpSpPr>
            <p:nvPr/>
          </p:nvGrpSpPr>
          <p:grpSpPr bwMode="auto">
            <a:xfrm>
              <a:off x="1581150" y="7515225"/>
              <a:ext cx="466725" cy="133350"/>
              <a:chOff x="2752725" y="7496175"/>
              <a:chExt cx="466725" cy="133350"/>
            </a:xfrm>
          </p:grpSpPr>
          <p:grpSp>
            <p:nvGrpSpPr>
              <p:cNvPr id="17" name="Group 31"/>
              <p:cNvGrpSpPr/>
              <p:nvPr/>
            </p:nvGrpSpPr>
            <p:grpSpPr>
              <a:xfrm>
                <a:off x="2752725" y="7496175"/>
                <a:ext cx="209550" cy="133350"/>
                <a:chOff x="1266825" y="6457950"/>
                <a:chExt cx="314325" cy="200025"/>
              </a:xfrm>
              <a:solidFill>
                <a:schemeClr val="accent1"/>
              </a:solidFill>
            </p:grpSpPr>
            <p:sp>
              <p:nvSpPr>
                <p:cNvPr id="234" name="Rectangle 3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35" name="Isosceles Triangle 3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8" name="Group 36"/>
              <p:cNvGrpSpPr/>
              <p:nvPr/>
            </p:nvGrpSpPr>
            <p:grpSpPr>
              <a:xfrm rot="10800000">
                <a:off x="3009900" y="7496175"/>
                <a:ext cx="209550" cy="133350"/>
                <a:chOff x="1266825" y="6457950"/>
                <a:chExt cx="314325" cy="200025"/>
              </a:xfrm>
              <a:solidFill>
                <a:schemeClr val="accent1"/>
              </a:solidFill>
            </p:grpSpPr>
            <p:sp>
              <p:nvSpPr>
                <p:cNvPr id="232" name="Rectangle 23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33" name="Isosceles Triangle 23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8342" name="TextBox 266"/>
            <p:cNvSpPr txBox="1">
              <a:spLocks noChangeArrowheads="1"/>
            </p:cNvSpPr>
            <p:nvPr/>
          </p:nvSpPr>
          <p:spPr bwMode="auto">
            <a:xfrm>
              <a:off x="1295400" y="7705725"/>
              <a:ext cx="1047750" cy="215444"/>
            </a:xfrm>
            <a:prstGeom prst="rect">
              <a:avLst/>
            </a:prstGeom>
            <a:noFill/>
            <a:ln w="9525">
              <a:noFill/>
              <a:miter lim="800000"/>
              <a:headEnd/>
              <a:tailEnd/>
            </a:ln>
          </p:spPr>
          <p:txBody>
            <a:bodyPr>
              <a:spAutoFit/>
            </a:bodyPr>
            <a:lstStyle/>
            <a:p>
              <a:pPr algn="ctr"/>
              <a:r>
                <a:rPr lang="en-US" sz="800">
                  <a:latin typeface="Arial" charset="0"/>
                </a:rPr>
                <a:t>tlm_uart  Socket</a:t>
              </a:r>
              <a:endParaRPr lang="en-IN" sz="800">
                <a:latin typeface="Arial" charset="0"/>
              </a:endParaRPr>
            </a:p>
          </p:txBody>
        </p:sp>
      </p:grpSp>
      <p:grpSp>
        <p:nvGrpSpPr>
          <p:cNvPr id="8207" name="Group 259"/>
          <p:cNvGrpSpPr>
            <a:grpSpLocks/>
          </p:cNvGrpSpPr>
          <p:nvPr/>
        </p:nvGrpSpPr>
        <p:grpSpPr bwMode="auto">
          <a:xfrm>
            <a:off x="762000" y="1143000"/>
            <a:ext cx="7504113" cy="4800600"/>
            <a:chOff x="762000" y="1143002"/>
            <a:chExt cx="7503912" cy="4800598"/>
          </a:xfrm>
        </p:grpSpPr>
        <p:grpSp>
          <p:nvGrpSpPr>
            <p:cNvPr id="8223" name="Group 281"/>
            <p:cNvGrpSpPr>
              <a:grpSpLocks/>
            </p:cNvGrpSpPr>
            <p:nvPr/>
          </p:nvGrpSpPr>
          <p:grpSpPr bwMode="auto">
            <a:xfrm>
              <a:off x="763588" y="1143002"/>
              <a:ext cx="6812947" cy="2168747"/>
              <a:chOff x="190828" y="3095625"/>
              <a:chExt cx="5647997" cy="1914525"/>
            </a:xfrm>
          </p:grpSpPr>
          <p:grpSp>
            <p:nvGrpSpPr>
              <p:cNvPr id="8310" name="Group 256"/>
              <p:cNvGrpSpPr>
                <a:grpSpLocks/>
              </p:cNvGrpSpPr>
              <p:nvPr/>
            </p:nvGrpSpPr>
            <p:grpSpPr bwMode="auto">
              <a:xfrm>
                <a:off x="190828" y="3095625"/>
                <a:ext cx="5647997" cy="1914525"/>
                <a:chOff x="190828" y="3143250"/>
                <a:chExt cx="5647997" cy="1914525"/>
              </a:xfrm>
            </p:grpSpPr>
            <p:grpSp>
              <p:nvGrpSpPr>
                <p:cNvPr id="8312" name="Group 93"/>
                <p:cNvGrpSpPr>
                  <a:grpSpLocks/>
                </p:cNvGrpSpPr>
                <p:nvPr/>
              </p:nvGrpSpPr>
              <p:grpSpPr bwMode="auto">
                <a:xfrm>
                  <a:off x="1447800" y="4286250"/>
                  <a:ext cx="4391025" cy="638175"/>
                  <a:chOff x="1447800" y="4286250"/>
                  <a:chExt cx="4391025" cy="638175"/>
                </a:xfrm>
              </p:grpSpPr>
              <p:sp>
                <p:nvSpPr>
                  <p:cNvPr id="8338" name="Rectangle 12"/>
                  <p:cNvSpPr>
                    <a:spLocks noChangeArrowheads="1"/>
                  </p:cNvSpPr>
                  <p:nvPr/>
                </p:nvSpPr>
                <p:spPr bwMode="auto">
                  <a:xfrm>
                    <a:off x="1447800" y="4495915"/>
                    <a:ext cx="4391025" cy="231795"/>
                  </a:xfrm>
                  <a:prstGeom prst="rect">
                    <a:avLst/>
                  </a:prstGeom>
                  <a:solidFill>
                    <a:srgbClr val="92D050"/>
                  </a:solidFill>
                  <a:ln w="9525" algn="ctr">
                    <a:solidFill>
                      <a:schemeClr val="tx1"/>
                    </a:solidFill>
                    <a:round/>
                    <a:headEnd/>
                    <a:tailEnd/>
                  </a:ln>
                </p:spPr>
                <p:txBody>
                  <a:bodyPr anchor="ctr"/>
                  <a:lstStyle/>
                  <a:p>
                    <a:pPr algn="ctr"/>
                    <a:r>
                      <a:rPr lang="en-US" sz="1000">
                        <a:latin typeface="Arial" charset="0"/>
                      </a:rPr>
                      <a:t>DecodeBus (m_bus)</a:t>
                    </a:r>
                    <a:endParaRPr lang="en-IN" sz="1000"/>
                  </a:p>
                </p:txBody>
              </p:sp>
              <p:grpSp>
                <p:nvGrpSpPr>
                  <p:cNvPr id="23" name="Group 19"/>
                  <p:cNvGrpSpPr/>
                  <p:nvPr/>
                </p:nvGrpSpPr>
                <p:grpSpPr>
                  <a:xfrm rot="10800000">
                    <a:off x="3457575" y="4724400"/>
                    <a:ext cx="314325" cy="200025"/>
                    <a:chOff x="1266825" y="6457950"/>
                    <a:chExt cx="314325" cy="200025"/>
                  </a:xfrm>
                  <a:scene3d>
                    <a:camera prst="orthographicFront">
                      <a:rot lat="0" lon="0" rev="0"/>
                    </a:camera>
                    <a:lightRig rig="threePt" dir="t"/>
                  </a:scene3d>
                </p:grpSpPr>
                <p:sp>
                  <p:nvSpPr>
                    <p:cNvPr id="56" name="Rectangle 55"/>
                    <p:cNvSpPr/>
                    <p:nvPr/>
                  </p:nvSpPr>
                  <p:spPr bwMode="auto">
                    <a:xfrm>
                      <a:off x="1266825" y="6457950"/>
                      <a:ext cx="314325" cy="200025"/>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57" name="Isosceles Triangle 21"/>
                    <p:cNvSpPr/>
                    <p:nvPr/>
                  </p:nvSpPr>
                  <p:spPr bwMode="auto">
                    <a:xfrm>
                      <a:off x="1266825" y="6467475"/>
                      <a:ext cx="304800" cy="171450"/>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24" name="Group 22"/>
                  <p:cNvGrpSpPr/>
                  <p:nvPr/>
                </p:nvGrpSpPr>
                <p:grpSpPr>
                  <a:xfrm rot="10800000">
                    <a:off x="3457575" y="4286250"/>
                    <a:ext cx="314325" cy="200025"/>
                    <a:chOff x="1266825" y="6457950"/>
                    <a:chExt cx="314325" cy="200025"/>
                  </a:xfrm>
                  <a:solidFill>
                    <a:schemeClr val="accent2">
                      <a:lumMod val="75000"/>
                    </a:schemeClr>
                  </a:solidFill>
                </p:grpSpPr>
                <p:sp>
                  <p:nvSpPr>
                    <p:cNvPr id="54" name="Rectangle 5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55" name="Isosceles Triangle 5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313" name="Group 173"/>
                <p:cNvGrpSpPr>
                  <a:grpSpLocks/>
                </p:cNvGrpSpPr>
                <p:nvPr/>
              </p:nvGrpSpPr>
              <p:grpSpPr bwMode="auto">
                <a:xfrm>
                  <a:off x="3086100" y="3257550"/>
                  <a:ext cx="1019175" cy="590550"/>
                  <a:chOff x="1781175" y="3343275"/>
                  <a:chExt cx="1019175" cy="590550"/>
                </a:xfrm>
              </p:grpSpPr>
              <p:sp>
                <p:nvSpPr>
                  <p:cNvPr id="8334" name="Rectangle 169"/>
                  <p:cNvSpPr>
                    <a:spLocks noChangeArrowheads="1"/>
                  </p:cNvSpPr>
                  <p:nvPr/>
                </p:nvSpPr>
                <p:spPr bwMode="auto">
                  <a:xfrm>
                    <a:off x="1781175" y="3343275"/>
                    <a:ext cx="1019175" cy="390526"/>
                  </a:xfrm>
                  <a:prstGeom prst="rect">
                    <a:avLst/>
                  </a:prstGeom>
                  <a:solidFill>
                    <a:srgbClr val="92D050"/>
                  </a:solidFill>
                  <a:ln w="9525" algn="ctr">
                    <a:solidFill>
                      <a:schemeClr val="tx1"/>
                    </a:solidFill>
                    <a:round/>
                    <a:headEnd/>
                    <a:tailEnd/>
                  </a:ln>
                </p:spPr>
                <p:txBody>
                  <a:bodyPr anchor="ctr" anchorCtr="1"/>
                  <a:lstStyle/>
                  <a:p>
                    <a:r>
                      <a:rPr lang="en-US" sz="1000">
                        <a:latin typeface="Arial" charset="0"/>
                      </a:rPr>
                      <a:t>ARM CPU</a:t>
                    </a:r>
                  </a:p>
                  <a:p>
                    <a:endParaRPr lang="en-IN" sz="1000">
                      <a:latin typeface="Arial" charset="0"/>
                    </a:endParaRPr>
                  </a:p>
                </p:txBody>
              </p:sp>
              <p:grpSp>
                <p:nvGrpSpPr>
                  <p:cNvPr id="8335" name="Group 151"/>
                  <p:cNvGrpSpPr>
                    <a:grpSpLocks/>
                  </p:cNvGrpSpPr>
                  <p:nvPr/>
                </p:nvGrpSpPr>
                <p:grpSpPr bwMode="auto">
                  <a:xfrm>
                    <a:off x="2133600" y="3733800"/>
                    <a:ext cx="314325" cy="200025"/>
                    <a:chOff x="1266825" y="6457950"/>
                    <a:chExt cx="314325" cy="200025"/>
                  </a:xfrm>
                </p:grpSpPr>
                <p:sp>
                  <p:nvSpPr>
                    <p:cNvPr id="8336" name="Rectangle 165"/>
                    <p:cNvSpPr>
                      <a:spLocks noChangeArrowheads="1"/>
                    </p:cNvSpPr>
                    <p:nvPr/>
                  </p:nvSpPr>
                  <p:spPr bwMode="auto">
                    <a:xfrm>
                      <a:off x="1266825"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8337" name="Isosceles Triangle 166"/>
                    <p:cNvSpPr>
                      <a:spLocks noChangeArrowheads="1"/>
                    </p:cNvSpPr>
                    <p:nvPr/>
                  </p:nvSpPr>
                  <p:spPr bwMode="auto">
                    <a:xfrm rot="10800000">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grpSp>
            <p:cxnSp>
              <p:nvCxnSpPr>
                <p:cNvPr id="8314" name="Straight Arrow Connector 186"/>
                <p:cNvCxnSpPr>
                  <a:cxnSpLocks noChangeShapeType="1"/>
                  <a:stCxn id="8336" idx="2"/>
                </p:cNvCxnSpPr>
                <p:nvPr/>
              </p:nvCxnSpPr>
              <p:spPr bwMode="auto">
                <a:xfrm rot="5400000">
                  <a:off x="3371851" y="4062413"/>
                  <a:ext cx="438151" cy="9525"/>
                </a:xfrm>
                <a:prstGeom prst="straightConnector1">
                  <a:avLst/>
                </a:prstGeom>
                <a:noFill/>
                <a:ln w="9525" algn="ctr">
                  <a:solidFill>
                    <a:schemeClr val="tx1"/>
                  </a:solidFill>
                  <a:round/>
                  <a:headEnd/>
                  <a:tailEnd type="arrow" w="med" len="med"/>
                </a:ln>
              </p:spPr>
            </p:cxnSp>
            <p:grpSp>
              <p:nvGrpSpPr>
                <p:cNvPr id="8315" name="Group 255"/>
                <p:cNvGrpSpPr>
                  <a:grpSpLocks/>
                </p:cNvGrpSpPr>
                <p:nvPr/>
              </p:nvGrpSpPr>
              <p:grpSpPr bwMode="auto">
                <a:xfrm>
                  <a:off x="190828" y="3990975"/>
                  <a:ext cx="1018625" cy="1066800"/>
                  <a:chOff x="190828" y="3990975"/>
                  <a:chExt cx="1018625" cy="1066800"/>
                </a:xfrm>
              </p:grpSpPr>
              <p:grpSp>
                <p:nvGrpSpPr>
                  <p:cNvPr id="8325" name="Group 208"/>
                  <p:cNvGrpSpPr>
                    <a:grpSpLocks/>
                  </p:cNvGrpSpPr>
                  <p:nvPr/>
                </p:nvGrpSpPr>
                <p:grpSpPr bwMode="auto">
                  <a:xfrm>
                    <a:off x="190828" y="3990975"/>
                    <a:ext cx="1018625" cy="1066800"/>
                    <a:chOff x="190828" y="3990975"/>
                    <a:chExt cx="1018625" cy="1066800"/>
                  </a:xfrm>
                </p:grpSpPr>
                <p:grpSp>
                  <p:nvGrpSpPr>
                    <p:cNvPr id="8327" name="Group 149"/>
                    <p:cNvGrpSpPr>
                      <a:grpSpLocks/>
                    </p:cNvGrpSpPr>
                    <p:nvPr/>
                  </p:nvGrpSpPr>
                  <p:grpSpPr bwMode="auto">
                    <a:xfrm>
                      <a:off x="190828" y="4191505"/>
                      <a:ext cx="1018625" cy="742444"/>
                      <a:chOff x="200353" y="4010530"/>
                      <a:chExt cx="1018625" cy="742444"/>
                    </a:xfrm>
                  </p:grpSpPr>
                  <p:sp>
                    <p:nvSpPr>
                      <p:cNvPr id="39" name="Rectangle 38"/>
                      <p:cNvSpPr/>
                      <p:nvPr/>
                    </p:nvSpPr>
                    <p:spPr bwMode="auto">
                      <a:xfrm>
                        <a:off x="200353" y="4010531"/>
                        <a:ext cx="1018598" cy="542346"/>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DMA </a:t>
                        </a:r>
                        <a:endParaRPr lang="en-IN" sz="1000" dirty="0">
                          <a:latin typeface="Arial" pitchFamily="34" charset="0"/>
                        </a:endParaRPr>
                      </a:p>
                    </p:txBody>
                  </p:sp>
                  <p:grpSp>
                    <p:nvGrpSpPr>
                      <p:cNvPr id="30" name="Group 26"/>
                      <p:cNvGrpSpPr/>
                      <p:nvPr/>
                    </p:nvGrpSpPr>
                    <p:grpSpPr>
                      <a:xfrm rot="10800000">
                        <a:off x="561975" y="4552949"/>
                        <a:ext cx="314325" cy="200025"/>
                        <a:chOff x="1266825" y="6457950"/>
                        <a:chExt cx="314325" cy="200025"/>
                      </a:xfrm>
                      <a:solidFill>
                        <a:schemeClr val="accent2">
                          <a:lumMod val="75000"/>
                        </a:schemeClr>
                      </a:solidFill>
                    </p:grpSpPr>
                    <p:sp>
                      <p:nvSpPr>
                        <p:cNvPr id="41" name="Rectangle 40"/>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42" name="Isosceles Triangle 41"/>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cxnSp>
                  <p:nvCxnSpPr>
                    <p:cNvPr id="8328" name="Straight Arrow Connector 144"/>
                    <p:cNvCxnSpPr>
                      <a:cxnSpLocks noChangeShapeType="1"/>
                    </p:cNvCxnSpPr>
                    <p:nvPr/>
                  </p:nvCxnSpPr>
                  <p:spPr bwMode="auto">
                    <a:xfrm rot="5400000" flipH="1" flipV="1">
                      <a:off x="638177" y="4990308"/>
                      <a:ext cx="124619" cy="10316"/>
                    </a:xfrm>
                    <a:prstGeom prst="straightConnector1">
                      <a:avLst/>
                    </a:prstGeom>
                    <a:noFill/>
                    <a:ln w="9525" algn="ctr">
                      <a:solidFill>
                        <a:schemeClr val="tx1"/>
                      </a:solidFill>
                      <a:round/>
                      <a:headEnd/>
                      <a:tailEnd type="arrow" w="med" len="med"/>
                    </a:ln>
                  </p:spPr>
                </p:cxnSp>
                <p:grpSp>
                  <p:nvGrpSpPr>
                    <p:cNvPr id="8329" name="Group 151"/>
                    <p:cNvGrpSpPr>
                      <a:grpSpLocks/>
                    </p:cNvGrpSpPr>
                    <p:nvPr/>
                  </p:nvGrpSpPr>
                  <p:grpSpPr bwMode="auto">
                    <a:xfrm>
                      <a:off x="561975" y="3990975"/>
                      <a:ext cx="314325" cy="200025"/>
                      <a:chOff x="1266825" y="6457950"/>
                      <a:chExt cx="314325" cy="200025"/>
                    </a:xfrm>
                  </p:grpSpPr>
                  <p:sp>
                    <p:nvSpPr>
                      <p:cNvPr id="8330" name="Rectangle 152"/>
                      <p:cNvSpPr>
                        <a:spLocks noChangeArrowheads="1"/>
                      </p:cNvSpPr>
                      <p:nvPr/>
                    </p:nvSpPr>
                    <p:spPr bwMode="auto">
                      <a:xfrm>
                        <a:off x="1266825" y="6457950"/>
                        <a:ext cx="314325" cy="200025"/>
                      </a:xfrm>
                      <a:prstGeom prst="rect">
                        <a:avLst/>
                      </a:prstGeom>
                      <a:solidFill>
                        <a:srgbClr val="FF0000"/>
                      </a:solidFill>
                      <a:ln w="9525" algn="ctr">
                        <a:solidFill>
                          <a:schemeClr val="tx1"/>
                        </a:solidFill>
                        <a:round/>
                        <a:headEnd/>
                        <a:tailEnd/>
                      </a:ln>
                    </p:spPr>
                    <p:txBody>
                      <a:bodyPr/>
                      <a:lstStyle/>
                      <a:p>
                        <a:endParaRPr lang="en-IN"/>
                      </a:p>
                    </p:txBody>
                  </p:sp>
                  <p:sp>
                    <p:nvSpPr>
                      <p:cNvPr id="8331" name="Isosceles Triangle 153"/>
                      <p:cNvSpPr>
                        <a:spLocks noChangeArrowheads="1"/>
                      </p:cNvSpPr>
                      <p:nvPr/>
                    </p:nvSpPr>
                    <p:spPr bwMode="auto">
                      <a:xfrm>
                        <a:off x="1266825" y="6467475"/>
                        <a:ext cx="304800" cy="171450"/>
                      </a:xfrm>
                      <a:prstGeom prst="triangle">
                        <a:avLst>
                          <a:gd name="adj" fmla="val 50000"/>
                        </a:avLst>
                      </a:prstGeom>
                      <a:solidFill>
                        <a:srgbClr val="FF0000"/>
                      </a:solidFill>
                      <a:ln w="9525" algn="ctr">
                        <a:solidFill>
                          <a:schemeClr val="tx1"/>
                        </a:solidFill>
                        <a:round/>
                        <a:headEnd/>
                        <a:tailEnd/>
                      </a:ln>
                    </p:spPr>
                    <p:txBody>
                      <a:bodyPr/>
                      <a:lstStyle/>
                      <a:p>
                        <a:endParaRPr lang="en-IN"/>
                      </a:p>
                    </p:txBody>
                  </p:sp>
                </p:grpSp>
              </p:grpSp>
              <p:grpSp>
                <p:nvGrpSpPr>
                  <p:cNvPr id="34" name="Group 31"/>
                  <p:cNvGrpSpPr/>
                  <p:nvPr/>
                </p:nvGrpSpPr>
                <p:grpSpPr>
                  <a:xfrm>
                    <a:off x="276225" y="4067174"/>
                    <a:ext cx="152400" cy="123826"/>
                    <a:chOff x="1266825" y="6457950"/>
                    <a:chExt cx="314325" cy="200025"/>
                  </a:xfrm>
                  <a:solidFill>
                    <a:srgbClr val="FFC000"/>
                  </a:solidFill>
                </p:grpSpPr>
                <p:sp>
                  <p:nvSpPr>
                    <p:cNvPr id="32" name="Rectangle 3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33" name="Isosceles Triangle 3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316" name="Group 254"/>
                <p:cNvGrpSpPr>
                  <a:grpSpLocks/>
                </p:cNvGrpSpPr>
                <p:nvPr/>
              </p:nvGrpSpPr>
              <p:grpSpPr bwMode="auto">
                <a:xfrm>
                  <a:off x="350115" y="3143250"/>
                  <a:ext cx="2755035" cy="929821"/>
                  <a:chOff x="350115" y="3143250"/>
                  <a:chExt cx="2755035" cy="929821"/>
                </a:xfrm>
              </p:grpSpPr>
              <p:sp>
                <p:nvSpPr>
                  <p:cNvPr id="8317" name="Rectangle 236"/>
                  <p:cNvSpPr>
                    <a:spLocks noChangeArrowheads="1"/>
                  </p:cNvSpPr>
                  <p:nvPr/>
                </p:nvSpPr>
                <p:spPr bwMode="auto">
                  <a:xfrm>
                    <a:off x="1581151" y="3267075"/>
                    <a:ext cx="819150" cy="390526"/>
                  </a:xfrm>
                  <a:prstGeom prst="rect">
                    <a:avLst/>
                  </a:prstGeom>
                  <a:solidFill>
                    <a:srgbClr val="92D050"/>
                  </a:solidFill>
                  <a:ln w="9525" algn="ctr">
                    <a:solidFill>
                      <a:schemeClr val="tx1"/>
                    </a:solidFill>
                    <a:round/>
                    <a:headEnd/>
                    <a:tailEnd/>
                  </a:ln>
                </p:spPr>
                <p:txBody>
                  <a:bodyPr anchor="ctr" anchorCtr="1"/>
                  <a:lstStyle/>
                  <a:p>
                    <a:r>
                      <a:rPr lang="en-US" sz="1000">
                        <a:latin typeface="Arial" charset="0"/>
                      </a:rPr>
                      <a:t>PIC</a:t>
                    </a:r>
                  </a:p>
                </p:txBody>
              </p:sp>
              <p:grpSp>
                <p:nvGrpSpPr>
                  <p:cNvPr id="8318" name="Group 252"/>
                  <p:cNvGrpSpPr>
                    <a:grpSpLocks/>
                  </p:cNvGrpSpPr>
                  <p:nvPr/>
                </p:nvGrpSpPr>
                <p:grpSpPr bwMode="auto">
                  <a:xfrm>
                    <a:off x="2400300" y="3524250"/>
                    <a:ext cx="695325" cy="246221"/>
                    <a:chOff x="2400300" y="3524250"/>
                    <a:chExt cx="695325" cy="246221"/>
                  </a:xfrm>
                </p:grpSpPr>
                <p:cxnSp>
                  <p:nvCxnSpPr>
                    <p:cNvPr id="8323" name="Straight Arrow Connector 242"/>
                    <p:cNvCxnSpPr>
                      <a:cxnSpLocks noChangeShapeType="1"/>
                    </p:cNvCxnSpPr>
                    <p:nvPr/>
                  </p:nvCxnSpPr>
                  <p:spPr bwMode="auto">
                    <a:xfrm flipV="1">
                      <a:off x="2400300" y="3559176"/>
                      <a:ext cx="695325" cy="3174"/>
                    </a:xfrm>
                    <a:prstGeom prst="straightConnector1">
                      <a:avLst/>
                    </a:prstGeom>
                    <a:noFill/>
                    <a:ln w="9525" algn="ctr">
                      <a:solidFill>
                        <a:schemeClr val="tx1"/>
                      </a:solidFill>
                      <a:round/>
                      <a:headEnd/>
                      <a:tailEnd type="arrow" w="med" len="med"/>
                    </a:ln>
                  </p:spPr>
                </p:cxnSp>
                <p:sp>
                  <p:nvSpPr>
                    <p:cNvPr id="8324" name="TextBox 244"/>
                    <p:cNvSpPr txBox="1">
                      <a:spLocks noChangeArrowheads="1"/>
                    </p:cNvSpPr>
                    <p:nvPr/>
                  </p:nvSpPr>
                  <p:spPr bwMode="auto">
                    <a:xfrm>
                      <a:off x="2581275" y="3524250"/>
                      <a:ext cx="457200" cy="246221"/>
                    </a:xfrm>
                    <a:prstGeom prst="rect">
                      <a:avLst/>
                    </a:prstGeom>
                    <a:noFill/>
                    <a:ln w="9525">
                      <a:noFill/>
                      <a:miter lim="800000"/>
                      <a:headEnd/>
                      <a:tailEnd/>
                    </a:ln>
                  </p:spPr>
                  <p:txBody>
                    <a:bodyPr>
                      <a:spAutoFit/>
                    </a:bodyPr>
                    <a:lstStyle/>
                    <a:p>
                      <a:r>
                        <a:rPr lang="en-US" sz="1000">
                          <a:latin typeface="Arial" charset="0"/>
                        </a:rPr>
                        <a:t>IRQ</a:t>
                      </a:r>
                      <a:endParaRPr lang="en-IN" sz="1000">
                        <a:latin typeface="Arial" charset="0"/>
                      </a:endParaRPr>
                    </a:p>
                  </p:txBody>
                </p:sp>
              </p:grpSp>
              <p:cxnSp>
                <p:nvCxnSpPr>
                  <p:cNvPr id="8319" name="Shape 246"/>
                  <p:cNvCxnSpPr>
                    <a:cxnSpLocks noChangeShapeType="1"/>
                    <a:endCxn id="8317" idx="1"/>
                  </p:cNvCxnSpPr>
                  <p:nvPr/>
                </p:nvCxnSpPr>
                <p:spPr bwMode="auto">
                  <a:xfrm rot="5400000" flipH="1" flipV="1">
                    <a:off x="660267" y="3152187"/>
                    <a:ext cx="610732" cy="1231035"/>
                  </a:xfrm>
                  <a:prstGeom prst="bentConnector2">
                    <a:avLst/>
                  </a:prstGeom>
                  <a:noFill/>
                  <a:ln w="9525" algn="ctr">
                    <a:solidFill>
                      <a:schemeClr val="tx1"/>
                    </a:solidFill>
                    <a:round/>
                    <a:headEnd/>
                    <a:tailEnd type="arrow" w="med" len="med"/>
                  </a:ln>
                </p:spPr>
              </p:cxnSp>
              <p:grpSp>
                <p:nvGrpSpPr>
                  <p:cNvPr id="8320" name="Group 253"/>
                  <p:cNvGrpSpPr>
                    <a:grpSpLocks/>
                  </p:cNvGrpSpPr>
                  <p:nvPr/>
                </p:nvGrpSpPr>
                <p:grpSpPr bwMode="auto">
                  <a:xfrm>
                    <a:off x="2409825" y="3143250"/>
                    <a:ext cx="695325" cy="246221"/>
                    <a:chOff x="2409825" y="3143250"/>
                    <a:chExt cx="695325" cy="246221"/>
                  </a:xfrm>
                </p:grpSpPr>
                <p:sp>
                  <p:nvSpPr>
                    <p:cNvPr id="8321" name="TextBox 243"/>
                    <p:cNvSpPr txBox="1">
                      <a:spLocks noChangeArrowheads="1"/>
                    </p:cNvSpPr>
                    <p:nvPr/>
                  </p:nvSpPr>
                  <p:spPr bwMode="auto">
                    <a:xfrm>
                      <a:off x="2590800" y="3143250"/>
                      <a:ext cx="457200" cy="246221"/>
                    </a:xfrm>
                    <a:prstGeom prst="rect">
                      <a:avLst/>
                    </a:prstGeom>
                    <a:noFill/>
                    <a:ln w="9525">
                      <a:noFill/>
                      <a:miter lim="800000"/>
                      <a:headEnd/>
                      <a:tailEnd/>
                    </a:ln>
                  </p:spPr>
                  <p:txBody>
                    <a:bodyPr>
                      <a:spAutoFit/>
                    </a:bodyPr>
                    <a:lstStyle/>
                    <a:p>
                      <a:r>
                        <a:rPr lang="en-US" sz="1000">
                          <a:latin typeface="Arial" charset="0"/>
                        </a:rPr>
                        <a:t>FIQ</a:t>
                      </a:r>
                      <a:endParaRPr lang="en-IN" sz="1000">
                        <a:latin typeface="Arial" charset="0"/>
                      </a:endParaRPr>
                    </a:p>
                  </p:txBody>
                </p:sp>
                <p:cxnSp>
                  <p:nvCxnSpPr>
                    <p:cNvPr id="8322" name="Straight Arrow Connector 251"/>
                    <p:cNvCxnSpPr>
                      <a:cxnSpLocks noChangeShapeType="1"/>
                    </p:cNvCxnSpPr>
                    <p:nvPr/>
                  </p:nvCxnSpPr>
                  <p:spPr bwMode="auto">
                    <a:xfrm flipV="1">
                      <a:off x="2409825" y="3368676"/>
                      <a:ext cx="695325" cy="3174"/>
                    </a:xfrm>
                    <a:prstGeom prst="straightConnector1">
                      <a:avLst/>
                    </a:prstGeom>
                    <a:noFill/>
                    <a:ln w="9525" algn="ctr">
                      <a:solidFill>
                        <a:schemeClr val="tx1"/>
                      </a:solidFill>
                      <a:round/>
                      <a:headEnd/>
                      <a:tailEnd type="arrow" w="med" len="med"/>
                    </a:ln>
                  </p:spPr>
                </p:cxnSp>
              </p:grpSp>
            </p:grpSp>
          </p:grpSp>
          <p:cxnSp>
            <p:nvCxnSpPr>
              <p:cNvPr id="8311" name="Straight Connector 280"/>
              <p:cNvCxnSpPr>
                <a:cxnSpLocks noChangeShapeType="1"/>
              </p:cNvCxnSpPr>
              <p:nvPr/>
            </p:nvCxnSpPr>
            <p:spPr bwMode="auto">
              <a:xfrm rot="5400000">
                <a:off x="3548063" y="4948237"/>
                <a:ext cx="123825" cy="0"/>
              </a:xfrm>
              <a:prstGeom prst="line">
                <a:avLst/>
              </a:prstGeom>
              <a:noFill/>
              <a:ln w="9525" algn="ctr">
                <a:solidFill>
                  <a:schemeClr val="tx1"/>
                </a:solidFill>
                <a:round/>
                <a:headEnd/>
                <a:tailEnd/>
              </a:ln>
            </p:spPr>
          </p:cxnSp>
        </p:grpSp>
        <p:grpSp>
          <p:nvGrpSpPr>
            <p:cNvPr id="8224" name="Group 258"/>
            <p:cNvGrpSpPr>
              <a:grpSpLocks/>
            </p:cNvGrpSpPr>
            <p:nvPr/>
          </p:nvGrpSpPr>
          <p:grpSpPr bwMode="auto">
            <a:xfrm>
              <a:off x="762000" y="3276600"/>
              <a:ext cx="7503912" cy="2667000"/>
              <a:chOff x="762000" y="3276600"/>
              <a:chExt cx="7503912" cy="2667000"/>
            </a:xfrm>
          </p:grpSpPr>
          <p:grpSp>
            <p:nvGrpSpPr>
              <p:cNvPr id="40" name="Group 31"/>
              <p:cNvGrpSpPr/>
              <p:nvPr/>
            </p:nvGrpSpPr>
            <p:grpSpPr bwMode="auto">
              <a:xfrm>
                <a:off x="5244143" y="3657020"/>
                <a:ext cx="183834" cy="140268"/>
                <a:chOff x="1266825" y="6457950"/>
                <a:chExt cx="314325" cy="200025"/>
              </a:xfrm>
              <a:solidFill>
                <a:srgbClr val="FFC000"/>
              </a:solidFill>
            </p:grpSpPr>
            <p:sp>
              <p:nvSpPr>
                <p:cNvPr id="69" name="Rectangle 68"/>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70" name="Isosceles Triangle 69"/>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26" name="Elbow Connector 232"/>
              <p:cNvCxnSpPr>
                <a:cxnSpLocks noChangeShapeType="1"/>
              </p:cNvCxnSpPr>
              <p:nvPr/>
            </p:nvCxnSpPr>
            <p:spPr bwMode="auto">
              <a:xfrm rot="16200000" flipV="1">
                <a:off x="5216651" y="3546349"/>
                <a:ext cx="234700" cy="0"/>
              </a:xfrm>
              <a:prstGeom prst="bentConnector3">
                <a:avLst>
                  <a:gd name="adj1" fmla="val 50000"/>
                </a:avLst>
              </a:prstGeom>
              <a:noFill/>
              <a:ln w="9525" algn="ctr">
                <a:solidFill>
                  <a:schemeClr val="tx1"/>
                </a:solidFill>
                <a:round/>
                <a:headEnd/>
                <a:tailEnd type="arrow" w="med" len="med"/>
              </a:ln>
            </p:spPr>
          </p:cxnSp>
          <p:grpSp>
            <p:nvGrpSpPr>
              <p:cNvPr id="8227" name="Group 257"/>
              <p:cNvGrpSpPr>
                <a:grpSpLocks/>
              </p:cNvGrpSpPr>
              <p:nvPr/>
            </p:nvGrpSpPr>
            <p:grpSpPr bwMode="auto">
              <a:xfrm>
                <a:off x="762000" y="3276600"/>
                <a:ext cx="7503912" cy="2667000"/>
                <a:chOff x="762000" y="3276600"/>
                <a:chExt cx="7503912" cy="2667000"/>
              </a:xfrm>
            </p:grpSpPr>
            <p:grpSp>
              <p:nvGrpSpPr>
                <p:cNvPr id="8228" name="Group 135"/>
                <p:cNvGrpSpPr>
                  <a:grpSpLocks/>
                </p:cNvGrpSpPr>
                <p:nvPr/>
              </p:nvGrpSpPr>
              <p:grpSpPr bwMode="auto">
                <a:xfrm>
                  <a:off x="762000" y="3276600"/>
                  <a:ext cx="1228726" cy="1111027"/>
                  <a:chOff x="1219720" y="5048249"/>
                  <a:chExt cx="1018625" cy="980792"/>
                </a:xfrm>
              </p:grpSpPr>
              <p:grpSp>
                <p:nvGrpSpPr>
                  <p:cNvPr id="8306" name="Group 35"/>
                  <p:cNvGrpSpPr>
                    <a:grpSpLocks/>
                  </p:cNvGrpSpPr>
                  <p:nvPr/>
                </p:nvGrpSpPr>
                <p:grpSpPr bwMode="auto">
                  <a:xfrm>
                    <a:off x="1219720" y="5286375"/>
                    <a:ext cx="1018625" cy="742666"/>
                    <a:chOff x="2362720" y="5419725"/>
                    <a:chExt cx="1018625" cy="742666"/>
                  </a:xfrm>
                </p:grpSpPr>
                <p:sp>
                  <p:nvSpPr>
                    <p:cNvPr id="142" name="Rectangle 141"/>
                    <p:cNvSpPr/>
                    <p:nvPr/>
                  </p:nvSpPr>
                  <p:spPr bwMode="auto">
                    <a:xfrm>
                      <a:off x="2362720" y="5620242"/>
                      <a:ext cx="1018597" cy="542346"/>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TLM Memory</a:t>
                      </a:r>
                      <a:endParaRPr lang="en-IN" sz="1000" dirty="0">
                        <a:latin typeface="Arial" pitchFamily="34" charset="0"/>
                      </a:endParaRPr>
                    </a:p>
                  </p:txBody>
                </p:sp>
                <p:grpSp>
                  <p:nvGrpSpPr>
                    <p:cNvPr id="46" name="Group 26"/>
                    <p:cNvGrpSpPr/>
                    <p:nvPr/>
                  </p:nvGrpSpPr>
                  <p:grpSpPr>
                    <a:xfrm>
                      <a:off x="2705100" y="5419725"/>
                      <a:ext cx="314325" cy="200025"/>
                      <a:chOff x="1266825" y="6457950"/>
                      <a:chExt cx="314325" cy="200025"/>
                    </a:xfrm>
                    <a:solidFill>
                      <a:schemeClr val="accent2">
                        <a:lumMod val="75000"/>
                      </a:schemeClr>
                    </a:solidFill>
                  </p:grpSpPr>
                  <p:sp>
                    <p:nvSpPr>
                      <p:cNvPr id="144" name="Rectangle 11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45" name="Isosceles Triangle 11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cxnSp>
                <p:nvCxnSpPr>
                  <p:cNvPr id="8307" name="Straight Arrow Connector 129"/>
                  <p:cNvCxnSpPr>
                    <a:cxnSpLocks noChangeShapeType="1"/>
                  </p:cNvCxnSpPr>
                  <p:nvPr/>
                </p:nvCxnSpPr>
                <p:spPr bwMode="auto">
                  <a:xfrm rot="5400000">
                    <a:off x="1604169" y="5167312"/>
                    <a:ext cx="238919" cy="794"/>
                  </a:xfrm>
                  <a:prstGeom prst="straightConnector1">
                    <a:avLst/>
                  </a:prstGeom>
                  <a:noFill/>
                  <a:ln w="9525" algn="ctr">
                    <a:solidFill>
                      <a:schemeClr val="tx1"/>
                    </a:solidFill>
                    <a:round/>
                    <a:headEnd/>
                    <a:tailEnd type="arrow" w="med" len="med"/>
                  </a:ln>
                </p:spPr>
              </p:cxnSp>
            </p:grpSp>
            <p:grpSp>
              <p:nvGrpSpPr>
                <p:cNvPr id="8229" name="Group 137"/>
                <p:cNvGrpSpPr>
                  <a:grpSpLocks/>
                </p:cNvGrpSpPr>
                <p:nvPr/>
              </p:nvGrpSpPr>
              <p:grpSpPr bwMode="auto">
                <a:xfrm>
                  <a:off x="5106269" y="3322538"/>
                  <a:ext cx="1585567" cy="2533981"/>
                  <a:chOff x="3476626" y="5067300"/>
                  <a:chExt cx="1314450" cy="2236946"/>
                </a:xfrm>
              </p:grpSpPr>
              <p:grpSp>
                <p:nvGrpSpPr>
                  <p:cNvPr id="8284" name="Group 127"/>
                  <p:cNvGrpSpPr>
                    <a:grpSpLocks/>
                  </p:cNvGrpSpPr>
                  <p:nvPr/>
                </p:nvGrpSpPr>
                <p:grpSpPr bwMode="auto">
                  <a:xfrm>
                    <a:off x="3476626" y="5295900"/>
                    <a:ext cx="1314450" cy="2008346"/>
                    <a:chOff x="3476626" y="5295900"/>
                    <a:chExt cx="1314450" cy="2008346"/>
                  </a:xfrm>
                </p:grpSpPr>
                <p:sp>
                  <p:nvSpPr>
                    <p:cNvPr id="8286" name="Down Arrow 91"/>
                    <p:cNvSpPr>
                      <a:spLocks noChangeArrowheads="1"/>
                    </p:cNvSpPr>
                    <p:nvPr/>
                  </p:nvSpPr>
                  <p:spPr bwMode="auto">
                    <a:xfrm>
                      <a:off x="4200525" y="6867526"/>
                      <a:ext cx="95249" cy="209550"/>
                    </a:xfrm>
                    <a:prstGeom prst="downArrow">
                      <a:avLst>
                        <a:gd name="adj1" fmla="val 50000"/>
                        <a:gd name="adj2" fmla="val 50000"/>
                      </a:avLst>
                    </a:prstGeom>
                    <a:noFill/>
                    <a:ln w="9525" algn="ctr">
                      <a:solidFill>
                        <a:schemeClr val="tx1"/>
                      </a:solidFill>
                      <a:round/>
                      <a:headEnd/>
                      <a:tailEnd/>
                    </a:ln>
                  </p:spPr>
                  <p:txBody>
                    <a:bodyPr/>
                    <a:lstStyle/>
                    <a:p>
                      <a:endParaRPr lang="en-IN"/>
                    </a:p>
                  </p:txBody>
                </p:sp>
                <p:grpSp>
                  <p:nvGrpSpPr>
                    <p:cNvPr id="8287" name="Group 125"/>
                    <p:cNvGrpSpPr>
                      <a:grpSpLocks/>
                    </p:cNvGrpSpPr>
                    <p:nvPr/>
                  </p:nvGrpSpPr>
                  <p:grpSpPr bwMode="auto">
                    <a:xfrm>
                      <a:off x="3476626" y="5295900"/>
                      <a:ext cx="1314450" cy="2008346"/>
                      <a:chOff x="3476626" y="5295900"/>
                      <a:chExt cx="1314450" cy="2008346"/>
                    </a:xfrm>
                  </p:grpSpPr>
                  <p:grpSp>
                    <p:nvGrpSpPr>
                      <p:cNvPr id="8288" name="Group 124"/>
                      <p:cNvGrpSpPr>
                        <a:grpSpLocks/>
                      </p:cNvGrpSpPr>
                      <p:nvPr/>
                    </p:nvGrpSpPr>
                    <p:grpSpPr bwMode="auto">
                      <a:xfrm>
                        <a:off x="3476626" y="5295900"/>
                        <a:ext cx="1314450" cy="2008346"/>
                        <a:chOff x="3476626" y="5295900"/>
                        <a:chExt cx="1314450" cy="2008346"/>
                      </a:xfrm>
                    </p:grpSpPr>
                    <p:grpSp>
                      <p:nvGrpSpPr>
                        <p:cNvPr id="8290" name="Group 63"/>
                        <p:cNvGrpSpPr>
                          <a:grpSpLocks/>
                        </p:cNvGrpSpPr>
                        <p:nvPr/>
                      </p:nvGrpSpPr>
                      <p:grpSpPr bwMode="auto">
                        <a:xfrm>
                          <a:off x="3486435" y="5295900"/>
                          <a:ext cx="1038366" cy="1573705"/>
                          <a:chOff x="2343435" y="5419725"/>
                          <a:chExt cx="1038366" cy="1573705"/>
                        </a:xfrm>
                      </p:grpSpPr>
                      <p:grpSp>
                        <p:nvGrpSpPr>
                          <p:cNvPr id="8292" name="Group 47"/>
                          <p:cNvGrpSpPr>
                            <a:grpSpLocks/>
                          </p:cNvGrpSpPr>
                          <p:nvPr/>
                        </p:nvGrpSpPr>
                        <p:grpSpPr bwMode="auto">
                          <a:xfrm>
                            <a:off x="2361860" y="5419725"/>
                            <a:ext cx="1019941" cy="876300"/>
                            <a:chOff x="2361860" y="5419725"/>
                            <a:chExt cx="1019941" cy="876300"/>
                          </a:xfrm>
                        </p:grpSpPr>
                        <p:grpSp>
                          <p:nvGrpSpPr>
                            <p:cNvPr id="8300" name="Group 35"/>
                            <p:cNvGrpSpPr>
                              <a:grpSpLocks/>
                            </p:cNvGrpSpPr>
                            <p:nvPr/>
                          </p:nvGrpSpPr>
                          <p:grpSpPr bwMode="auto">
                            <a:xfrm>
                              <a:off x="2361860" y="5419725"/>
                              <a:ext cx="1019941" cy="742666"/>
                              <a:chOff x="2361860" y="5419725"/>
                              <a:chExt cx="1019941" cy="742666"/>
                            </a:xfrm>
                          </p:grpSpPr>
                          <p:sp>
                            <p:nvSpPr>
                              <p:cNvPr id="107" name="Rectangle 84"/>
                              <p:cNvSpPr/>
                              <p:nvPr/>
                            </p:nvSpPr>
                            <p:spPr bwMode="auto">
                              <a:xfrm>
                                <a:off x="2361761" y="5620046"/>
                                <a:ext cx="1019914" cy="542346"/>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UART</a:t>
                                </a:r>
                                <a:endParaRPr lang="en-IN" sz="1000" dirty="0">
                                  <a:latin typeface="Arial" pitchFamily="34" charset="0"/>
                                </a:endParaRPr>
                              </a:p>
                            </p:txBody>
                          </p:sp>
                          <p:grpSp>
                            <p:nvGrpSpPr>
                              <p:cNvPr id="58" name="Group 26"/>
                              <p:cNvGrpSpPr/>
                              <p:nvPr/>
                            </p:nvGrpSpPr>
                            <p:grpSpPr>
                              <a:xfrm>
                                <a:off x="2705100" y="5419725"/>
                                <a:ext cx="314325" cy="200025"/>
                                <a:chOff x="1266825" y="6457950"/>
                                <a:chExt cx="314325" cy="200025"/>
                              </a:xfrm>
                              <a:solidFill>
                                <a:schemeClr val="accent2">
                                  <a:lumMod val="75000"/>
                                </a:schemeClr>
                              </a:solidFill>
                            </p:grpSpPr>
                            <p:sp>
                              <p:nvSpPr>
                                <p:cNvPr id="109" name="Rectangle 108"/>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10" name="Isosceles Triangle 109"/>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301" name="Group 40"/>
                            <p:cNvGrpSpPr>
                              <a:grpSpLocks/>
                            </p:cNvGrpSpPr>
                            <p:nvPr/>
                          </p:nvGrpSpPr>
                          <p:grpSpPr bwMode="auto">
                            <a:xfrm>
                              <a:off x="2638425" y="6162675"/>
                              <a:ext cx="466725" cy="133350"/>
                              <a:chOff x="2752725" y="7496175"/>
                              <a:chExt cx="466725" cy="133350"/>
                            </a:xfrm>
                          </p:grpSpPr>
                          <p:grpSp>
                            <p:nvGrpSpPr>
                              <p:cNvPr id="60" name="Group 31"/>
                              <p:cNvGrpSpPr/>
                              <p:nvPr/>
                            </p:nvGrpSpPr>
                            <p:grpSpPr>
                              <a:xfrm>
                                <a:off x="2752725" y="7496175"/>
                                <a:ext cx="209550" cy="133350"/>
                                <a:chOff x="1266825" y="6457950"/>
                                <a:chExt cx="314325" cy="200025"/>
                              </a:xfrm>
                              <a:solidFill>
                                <a:schemeClr val="accent1"/>
                              </a:solidFill>
                            </p:grpSpPr>
                            <p:sp>
                              <p:nvSpPr>
                                <p:cNvPr id="105" name="Rectangle 10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06" name="Isosceles Triangle 8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61" name="Group 36"/>
                              <p:cNvGrpSpPr/>
                              <p:nvPr/>
                            </p:nvGrpSpPr>
                            <p:grpSpPr>
                              <a:xfrm rot="10800000">
                                <a:off x="3009900" y="7496175"/>
                                <a:ext cx="209550" cy="133350"/>
                                <a:chOff x="1266825" y="6457950"/>
                                <a:chExt cx="314325" cy="200025"/>
                              </a:xfrm>
                              <a:solidFill>
                                <a:schemeClr val="accent1"/>
                              </a:solidFill>
                            </p:grpSpPr>
                            <p:sp>
                              <p:nvSpPr>
                                <p:cNvPr id="103" name="Rectangle 10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04" name="Isosceles Triangle 81"/>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grpSp>
                        <p:nvGrpSpPr>
                          <p:cNvPr id="8293" name="Group 61"/>
                          <p:cNvGrpSpPr>
                            <a:grpSpLocks/>
                          </p:cNvGrpSpPr>
                          <p:nvPr/>
                        </p:nvGrpSpPr>
                        <p:grpSpPr bwMode="auto">
                          <a:xfrm>
                            <a:off x="2343435" y="6448425"/>
                            <a:ext cx="1009413" cy="545005"/>
                            <a:chOff x="2343435" y="6448425"/>
                            <a:chExt cx="1009413" cy="545005"/>
                          </a:xfrm>
                        </p:grpSpPr>
                        <p:sp>
                          <p:nvSpPr>
                            <p:cNvPr id="91" name="Rectangle 90"/>
                            <p:cNvSpPr/>
                            <p:nvPr/>
                          </p:nvSpPr>
                          <p:spPr bwMode="auto">
                            <a:xfrm>
                              <a:off x="2343337" y="6581414"/>
                              <a:ext cx="1009386" cy="412015"/>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err="1">
                                  <a:latin typeface="Arial" pitchFamily="34" charset="0"/>
                                  <a:cs typeface="Arial" pitchFamily="34" charset="0"/>
                                </a:rPr>
                                <a:t>Uart</a:t>
                              </a:r>
                              <a:r>
                                <a:rPr lang="en-US" sz="1000" dirty="0">
                                  <a:latin typeface="Arial" pitchFamily="34" charset="0"/>
                                  <a:cs typeface="Arial" pitchFamily="34" charset="0"/>
                                </a:rPr>
                                <a:t> backend</a:t>
                              </a:r>
                              <a:endParaRPr lang="en-IN" sz="1000" dirty="0">
                                <a:latin typeface="Arial" pitchFamily="34" charset="0"/>
                                <a:cs typeface="Arial" pitchFamily="34" charset="0"/>
                              </a:endParaRPr>
                            </a:p>
                          </p:txBody>
                        </p:sp>
                        <p:grpSp>
                          <p:nvGrpSpPr>
                            <p:cNvPr id="8297" name="Group 49"/>
                            <p:cNvGrpSpPr>
                              <a:grpSpLocks/>
                            </p:cNvGrpSpPr>
                            <p:nvPr/>
                          </p:nvGrpSpPr>
                          <p:grpSpPr bwMode="auto">
                            <a:xfrm rot="10800000">
                              <a:off x="2638425" y="6448425"/>
                              <a:ext cx="466725" cy="133350"/>
                              <a:chOff x="2752725" y="7496175"/>
                              <a:chExt cx="466725" cy="133350"/>
                            </a:xfrm>
                          </p:grpSpPr>
                          <p:grpSp>
                            <p:nvGrpSpPr>
                              <p:cNvPr id="64" name="Group 31"/>
                              <p:cNvGrpSpPr/>
                              <p:nvPr/>
                            </p:nvGrpSpPr>
                            <p:grpSpPr>
                              <a:xfrm>
                                <a:off x="2752725" y="7496175"/>
                                <a:ext cx="209550" cy="133350"/>
                                <a:chOff x="1266825" y="6457950"/>
                                <a:chExt cx="314325" cy="200025"/>
                              </a:xfrm>
                              <a:solidFill>
                                <a:schemeClr val="accent1"/>
                              </a:solidFill>
                            </p:grpSpPr>
                            <p:sp>
                              <p:nvSpPr>
                                <p:cNvPr id="97" name="Rectangle 96"/>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8" name="Isosceles Triangle 7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65" name="Group 36"/>
                              <p:cNvGrpSpPr/>
                              <p:nvPr/>
                            </p:nvGrpSpPr>
                            <p:grpSpPr>
                              <a:xfrm rot="10800000">
                                <a:off x="3009900" y="7496175"/>
                                <a:ext cx="209550" cy="133350"/>
                                <a:chOff x="1266825" y="6457950"/>
                                <a:chExt cx="314325" cy="200025"/>
                              </a:xfrm>
                              <a:solidFill>
                                <a:schemeClr val="accent1"/>
                              </a:solidFill>
                            </p:grpSpPr>
                            <p:sp>
                              <p:nvSpPr>
                                <p:cNvPr id="95" name="Rectangle 9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6" name="Isosceles Triangle 9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8294" name="Straight Arrow Connector 66"/>
                          <p:cNvCxnSpPr>
                            <a:cxnSpLocks noChangeShapeType="1"/>
                          </p:cNvCxnSpPr>
                          <p:nvPr/>
                        </p:nvCxnSpPr>
                        <p:spPr bwMode="auto">
                          <a:xfrm rot="16200000" flipV="1">
                            <a:off x="2655019" y="6359449"/>
                            <a:ext cx="158900" cy="0"/>
                          </a:xfrm>
                          <a:prstGeom prst="straightConnector1">
                            <a:avLst/>
                          </a:prstGeom>
                          <a:noFill/>
                          <a:ln w="9525" algn="ctr">
                            <a:solidFill>
                              <a:schemeClr val="tx1"/>
                            </a:solidFill>
                            <a:round/>
                            <a:headEnd/>
                            <a:tailEnd type="arrow" w="med" len="med"/>
                          </a:ln>
                        </p:spPr>
                      </p:cxnSp>
                      <p:cxnSp>
                        <p:nvCxnSpPr>
                          <p:cNvPr id="8295" name="Straight Arrow Connector 67"/>
                          <p:cNvCxnSpPr>
                            <a:cxnSpLocks noChangeShapeType="1"/>
                          </p:cNvCxnSpPr>
                          <p:nvPr/>
                        </p:nvCxnSpPr>
                        <p:spPr bwMode="auto">
                          <a:xfrm rot="5400000" flipV="1">
                            <a:off x="2930310" y="6366747"/>
                            <a:ext cx="158900" cy="0"/>
                          </a:xfrm>
                          <a:prstGeom prst="straightConnector1">
                            <a:avLst/>
                          </a:prstGeom>
                          <a:noFill/>
                          <a:ln w="9525" algn="ctr">
                            <a:solidFill>
                              <a:schemeClr val="tx1"/>
                            </a:solidFill>
                            <a:round/>
                            <a:headEnd/>
                            <a:tailEnd type="arrow" w="med" len="med"/>
                          </a:ln>
                        </p:spPr>
                      </p:cxnSp>
                    </p:grpSp>
                    <p:sp>
                      <p:nvSpPr>
                        <p:cNvPr id="8291" name="TextBox 92"/>
                        <p:cNvSpPr txBox="1">
                          <a:spLocks noChangeArrowheads="1"/>
                        </p:cNvSpPr>
                        <p:nvPr/>
                      </p:nvSpPr>
                      <p:spPr bwMode="auto">
                        <a:xfrm>
                          <a:off x="3476626" y="7058025"/>
                          <a:ext cx="1314450" cy="246221"/>
                        </a:xfrm>
                        <a:prstGeom prst="rect">
                          <a:avLst/>
                        </a:prstGeom>
                        <a:noFill/>
                        <a:ln w="9525">
                          <a:noFill/>
                          <a:miter lim="800000"/>
                          <a:headEnd/>
                          <a:tailEnd/>
                        </a:ln>
                      </p:spPr>
                      <p:txBody>
                        <a:bodyPr>
                          <a:spAutoFit/>
                        </a:bodyPr>
                        <a:lstStyle/>
                        <a:p>
                          <a:r>
                            <a:rPr lang="en-US" sz="1000">
                              <a:latin typeface="Arial" charset="0"/>
                            </a:rPr>
                            <a:t>Driving the console</a:t>
                          </a:r>
                          <a:endParaRPr lang="en-IN" sz="1000">
                            <a:latin typeface="Arial" charset="0"/>
                          </a:endParaRPr>
                        </a:p>
                      </p:txBody>
                    </p:sp>
                  </p:grpSp>
                  <p:sp>
                    <p:nvSpPr>
                      <p:cNvPr id="8289" name="Rectangle 88"/>
                      <p:cNvSpPr>
                        <a:spLocks noChangeArrowheads="1"/>
                      </p:cNvSpPr>
                      <p:nvPr/>
                    </p:nvSpPr>
                    <p:spPr bwMode="auto">
                      <a:xfrm>
                        <a:off x="3990975" y="6657974"/>
                        <a:ext cx="647700" cy="219075"/>
                      </a:xfrm>
                      <a:prstGeom prst="rect">
                        <a:avLst/>
                      </a:prstGeom>
                      <a:solidFill>
                        <a:srgbClr val="92D050"/>
                      </a:solidFill>
                      <a:ln w="9525" algn="ctr">
                        <a:solidFill>
                          <a:schemeClr val="tx1"/>
                        </a:solidFill>
                        <a:round/>
                        <a:headEnd/>
                        <a:tailEnd/>
                      </a:ln>
                    </p:spPr>
                    <p:txBody>
                      <a:bodyPr/>
                      <a:lstStyle/>
                      <a:p>
                        <a:endParaRPr lang="en-IN" sz="1000">
                          <a:latin typeface="Arial" charset="0"/>
                        </a:endParaRPr>
                      </a:p>
                    </p:txBody>
                  </p:sp>
                </p:grpSp>
              </p:grpSp>
              <p:cxnSp>
                <p:nvCxnSpPr>
                  <p:cNvPr id="8285" name="Straight Arrow Connector 133"/>
                  <p:cNvCxnSpPr>
                    <a:cxnSpLocks noChangeShapeType="1"/>
                  </p:cNvCxnSpPr>
                  <p:nvPr/>
                </p:nvCxnSpPr>
                <p:spPr bwMode="auto">
                  <a:xfrm rot="5400000">
                    <a:off x="3890169" y="5186363"/>
                    <a:ext cx="238919" cy="794"/>
                  </a:xfrm>
                  <a:prstGeom prst="straightConnector1">
                    <a:avLst/>
                  </a:prstGeom>
                  <a:noFill/>
                  <a:ln w="9525" algn="ctr">
                    <a:solidFill>
                      <a:schemeClr val="tx1"/>
                    </a:solidFill>
                    <a:round/>
                    <a:headEnd/>
                    <a:tailEnd type="arrow" w="med" len="med"/>
                  </a:ln>
                </p:spPr>
              </p:cxnSp>
            </p:grpSp>
            <p:grpSp>
              <p:nvGrpSpPr>
                <p:cNvPr id="8230" name="Group 140"/>
                <p:cNvGrpSpPr>
                  <a:grpSpLocks/>
                </p:cNvGrpSpPr>
                <p:nvPr/>
              </p:nvGrpSpPr>
              <p:grpSpPr bwMode="auto">
                <a:xfrm>
                  <a:off x="6508001" y="3311748"/>
                  <a:ext cx="1757911" cy="2060849"/>
                  <a:chOff x="4638675" y="5057775"/>
                  <a:chExt cx="1457325" cy="1819275"/>
                </a:xfrm>
              </p:grpSpPr>
              <p:grpSp>
                <p:nvGrpSpPr>
                  <p:cNvPr id="67" name="Group 26"/>
                  <p:cNvGrpSpPr/>
                  <p:nvPr/>
                </p:nvGrpSpPr>
                <p:grpSpPr>
                  <a:xfrm>
                    <a:off x="5181600" y="5295900"/>
                    <a:ext cx="314325" cy="200025"/>
                    <a:chOff x="1266825" y="6457950"/>
                    <a:chExt cx="314325" cy="200025"/>
                  </a:xfrm>
                  <a:solidFill>
                    <a:schemeClr val="accent2">
                      <a:lumMod val="75000"/>
                    </a:schemeClr>
                  </a:solidFill>
                </p:grpSpPr>
                <p:sp>
                  <p:nvSpPr>
                    <p:cNvPr id="77" name="Rectangle 76"/>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78" name="Isosceles Triangle 77"/>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281" name="Group 138"/>
                  <p:cNvGrpSpPr>
                    <a:grpSpLocks/>
                  </p:cNvGrpSpPr>
                  <p:nvPr/>
                </p:nvGrpSpPr>
                <p:grpSpPr bwMode="auto">
                  <a:xfrm>
                    <a:off x="4638675" y="5057775"/>
                    <a:ext cx="1457325" cy="1819275"/>
                    <a:chOff x="4638675" y="5057775"/>
                    <a:chExt cx="1457325" cy="1819275"/>
                  </a:xfrm>
                </p:grpSpPr>
                <p:sp>
                  <p:nvSpPr>
                    <p:cNvPr id="8282" name="Rectangle 120"/>
                    <p:cNvSpPr>
                      <a:spLocks noChangeArrowheads="1"/>
                    </p:cNvSpPr>
                    <p:nvPr/>
                  </p:nvSpPr>
                  <p:spPr bwMode="auto">
                    <a:xfrm>
                      <a:off x="4638675" y="5495925"/>
                      <a:ext cx="1457325" cy="1381125"/>
                    </a:xfrm>
                    <a:prstGeom prst="rect">
                      <a:avLst/>
                    </a:prstGeom>
                    <a:solidFill>
                      <a:srgbClr val="92D050"/>
                    </a:solidFill>
                    <a:ln w="9525" algn="ctr">
                      <a:solidFill>
                        <a:schemeClr val="tx1"/>
                      </a:solidFill>
                      <a:round/>
                      <a:headEnd/>
                      <a:tailEnd/>
                    </a:ln>
                  </p:spPr>
                  <p:txBody>
                    <a:bodyPr anchor="ctr" anchorCtr="1"/>
                    <a:lstStyle/>
                    <a:p>
                      <a:pPr algn="ctr"/>
                      <a:r>
                        <a:rPr lang="en-US" sz="1000">
                          <a:latin typeface="Arial" charset="0"/>
                        </a:rPr>
                        <a:t>Other Slave peripherals of ARM IntegratorCP Platform</a:t>
                      </a:r>
                      <a:endParaRPr lang="en-IN" sz="1000">
                        <a:latin typeface="Arial" charset="0"/>
                      </a:endParaRPr>
                    </a:p>
                  </p:txBody>
                </p:sp>
                <p:cxnSp>
                  <p:nvCxnSpPr>
                    <p:cNvPr id="8283" name="Straight Arrow Connector 134"/>
                    <p:cNvCxnSpPr>
                      <a:cxnSpLocks noChangeShapeType="1"/>
                    </p:cNvCxnSpPr>
                    <p:nvPr/>
                  </p:nvCxnSpPr>
                  <p:spPr bwMode="auto">
                    <a:xfrm rot="5400000">
                      <a:off x="5214144" y="5176838"/>
                      <a:ext cx="238919" cy="794"/>
                    </a:xfrm>
                    <a:prstGeom prst="straightConnector1">
                      <a:avLst/>
                    </a:prstGeom>
                    <a:noFill/>
                    <a:ln w="9525" algn="ctr">
                      <a:solidFill>
                        <a:schemeClr val="tx1"/>
                      </a:solidFill>
                      <a:round/>
                      <a:headEnd/>
                      <a:tailEnd type="arrow" w="med" len="med"/>
                    </a:ln>
                  </p:spPr>
                </p:cxnSp>
              </p:grpSp>
            </p:grpSp>
            <p:cxnSp>
              <p:nvCxnSpPr>
                <p:cNvPr id="8231" name="Straight Connector 156"/>
                <p:cNvCxnSpPr>
                  <a:cxnSpLocks noChangeShapeType="1"/>
                </p:cNvCxnSpPr>
                <p:nvPr/>
              </p:nvCxnSpPr>
              <p:spPr bwMode="auto">
                <a:xfrm rot="10800000">
                  <a:off x="1383633" y="3311748"/>
                  <a:ext cx="5963118" cy="0"/>
                </a:xfrm>
                <a:prstGeom prst="line">
                  <a:avLst/>
                </a:prstGeom>
                <a:noFill/>
                <a:ln w="9525" algn="ctr">
                  <a:solidFill>
                    <a:schemeClr val="tx1"/>
                  </a:solidFill>
                  <a:round/>
                  <a:headEnd/>
                  <a:tailEnd/>
                </a:ln>
              </p:spPr>
            </p:cxnSp>
            <p:grpSp>
              <p:nvGrpSpPr>
                <p:cNvPr id="8232" name="Group 254"/>
                <p:cNvGrpSpPr>
                  <a:grpSpLocks/>
                </p:cNvGrpSpPr>
                <p:nvPr/>
              </p:nvGrpSpPr>
              <p:grpSpPr bwMode="auto">
                <a:xfrm>
                  <a:off x="1981167" y="3313244"/>
                  <a:ext cx="1523959" cy="2630356"/>
                  <a:chOff x="1981167" y="3313244"/>
                  <a:chExt cx="1523959" cy="2630356"/>
                </a:xfrm>
              </p:grpSpPr>
              <p:grpSp>
                <p:nvGrpSpPr>
                  <p:cNvPr id="8258" name="Group 252"/>
                  <p:cNvGrpSpPr>
                    <a:grpSpLocks/>
                  </p:cNvGrpSpPr>
                  <p:nvPr/>
                </p:nvGrpSpPr>
                <p:grpSpPr bwMode="auto">
                  <a:xfrm>
                    <a:off x="2133563" y="3313244"/>
                    <a:ext cx="1252574" cy="2261580"/>
                    <a:chOff x="2284933" y="3313245"/>
                    <a:chExt cx="1252574" cy="2261580"/>
                  </a:xfrm>
                </p:grpSpPr>
                <p:cxnSp>
                  <p:nvCxnSpPr>
                    <p:cNvPr id="8260" name="Straight Arrow Connector 132"/>
                    <p:cNvCxnSpPr>
                      <a:cxnSpLocks noChangeShapeType="1"/>
                    </p:cNvCxnSpPr>
                    <p:nvPr/>
                  </p:nvCxnSpPr>
                  <p:spPr bwMode="auto">
                    <a:xfrm rot="16200000" flipH="1">
                      <a:off x="2777850" y="3429910"/>
                      <a:ext cx="234000" cy="669"/>
                    </a:xfrm>
                    <a:prstGeom prst="straightConnector1">
                      <a:avLst/>
                    </a:prstGeom>
                    <a:noFill/>
                    <a:ln w="9525" algn="ctr">
                      <a:solidFill>
                        <a:schemeClr val="tx1"/>
                      </a:solidFill>
                      <a:round/>
                      <a:headEnd/>
                      <a:tailEnd type="arrow" w="med" len="med"/>
                    </a:ln>
                  </p:spPr>
                </p:cxnSp>
                <p:grpSp>
                  <p:nvGrpSpPr>
                    <p:cNvPr id="8261" name="Group 251"/>
                    <p:cNvGrpSpPr>
                      <a:grpSpLocks/>
                    </p:cNvGrpSpPr>
                    <p:nvPr/>
                  </p:nvGrpSpPr>
                  <p:grpSpPr bwMode="auto">
                    <a:xfrm>
                      <a:off x="2284933" y="3393851"/>
                      <a:ext cx="1252574" cy="2180974"/>
                      <a:chOff x="2284933" y="3393851"/>
                      <a:chExt cx="1252574" cy="2180974"/>
                    </a:xfrm>
                  </p:grpSpPr>
                  <p:grpSp>
                    <p:nvGrpSpPr>
                      <p:cNvPr id="8262" name="Group 250"/>
                      <p:cNvGrpSpPr>
                        <a:grpSpLocks/>
                      </p:cNvGrpSpPr>
                      <p:nvPr/>
                    </p:nvGrpSpPr>
                    <p:grpSpPr bwMode="auto">
                      <a:xfrm>
                        <a:off x="2284933" y="4520851"/>
                        <a:ext cx="1217580" cy="1053974"/>
                        <a:chOff x="2284933" y="4520851"/>
                        <a:chExt cx="1217580" cy="1053974"/>
                      </a:xfrm>
                    </p:grpSpPr>
                    <p:sp>
                      <p:nvSpPr>
                        <p:cNvPr id="198" name="Rectangle 48"/>
                        <p:cNvSpPr/>
                        <p:nvPr/>
                      </p:nvSpPr>
                      <p:spPr bwMode="auto">
                        <a:xfrm>
                          <a:off x="2284933" y="4876801"/>
                          <a:ext cx="1217580" cy="461963"/>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a:latin typeface="Arial" pitchFamily="34" charset="0"/>
                              <a:cs typeface="Arial" pitchFamily="34" charset="0"/>
                            </a:rPr>
                            <a:t>USB Backend</a:t>
                          </a:r>
                          <a:endParaRPr lang="en-IN" sz="1000" dirty="0">
                            <a:latin typeface="Arial" pitchFamily="34" charset="0"/>
                            <a:cs typeface="Arial" pitchFamily="34" charset="0"/>
                          </a:endParaRPr>
                        </a:p>
                      </p:txBody>
                    </p:sp>
                    <p:grpSp>
                      <p:nvGrpSpPr>
                        <p:cNvPr id="8274" name="Group 247"/>
                        <p:cNvGrpSpPr>
                          <a:grpSpLocks/>
                        </p:cNvGrpSpPr>
                        <p:nvPr/>
                      </p:nvGrpSpPr>
                      <p:grpSpPr bwMode="auto">
                        <a:xfrm>
                          <a:off x="2631880" y="4520851"/>
                          <a:ext cx="562991" cy="341848"/>
                          <a:chOff x="2631880" y="4520851"/>
                          <a:chExt cx="562991" cy="341848"/>
                        </a:xfrm>
                      </p:grpSpPr>
                      <p:grpSp>
                        <p:nvGrpSpPr>
                          <p:cNvPr id="80" name="Group 31"/>
                          <p:cNvGrpSpPr/>
                          <p:nvPr/>
                        </p:nvGrpSpPr>
                        <p:grpSpPr bwMode="auto">
                          <a:xfrm rot="10800000">
                            <a:off x="2942100" y="4711642"/>
                            <a:ext cx="252771" cy="151057"/>
                            <a:chOff x="1266825" y="6457950"/>
                            <a:chExt cx="314325" cy="200025"/>
                          </a:xfrm>
                          <a:solidFill>
                            <a:schemeClr val="accent2">
                              <a:lumMod val="20000"/>
                              <a:lumOff val="80000"/>
                            </a:schemeClr>
                          </a:solidFill>
                        </p:grpSpPr>
                        <p:sp>
                          <p:nvSpPr>
                            <p:cNvPr id="204"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05"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1" name="Group 36"/>
                          <p:cNvGrpSpPr/>
                          <p:nvPr/>
                        </p:nvGrpSpPr>
                        <p:grpSpPr bwMode="auto">
                          <a:xfrm>
                            <a:off x="2631880" y="4711642"/>
                            <a:ext cx="252771" cy="151057"/>
                            <a:chOff x="1266825" y="6457950"/>
                            <a:chExt cx="314325" cy="200025"/>
                          </a:xfrm>
                          <a:solidFill>
                            <a:schemeClr val="accent2">
                              <a:lumMod val="20000"/>
                              <a:lumOff val="80000"/>
                            </a:schemeClr>
                          </a:solidFill>
                        </p:grpSpPr>
                        <p:sp>
                          <p:nvSpPr>
                            <p:cNvPr id="202" name="Rectangle 20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03" name="Isosceles Triangle 20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78" name="Straight Arrow Connector 57"/>
                          <p:cNvCxnSpPr>
                            <a:cxnSpLocks noChangeShapeType="1"/>
                          </p:cNvCxnSpPr>
                          <p:nvPr/>
                        </p:nvCxnSpPr>
                        <p:spPr bwMode="auto">
                          <a:xfrm rot="16200000" flipV="1">
                            <a:off x="2657735" y="4610851"/>
                            <a:ext cx="180000" cy="0"/>
                          </a:xfrm>
                          <a:prstGeom prst="straightConnector1">
                            <a:avLst/>
                          </a:prstGeom>
                          <a:noFill/>
                          <a:ln w="9525" algn="ctr">
                            <a:solidFill>
                              <a:schemeClr val="tx1"/>
                            </a:solidFill>
                            <a:round/>
                            <a:headEnd/>
                            <a:tailEnd type="arrow" w="med" len="med"/>
                          </a:ln>
                        </p:spPr>
                      </p:cxnSp>
                      <p:cxnSp>
                        <p:nvCxnSpPr>
                          <p:cNvPr id="8279" name="Straight Arrow Connector 60"/>
                          <p:cNvCxnSpPr>
                            <a:cxnSpLocks noChangeShapeType="1"/>
                          </p:cNvCxnSpPr>
                          <p:nvPr/>
                        </p:nvCxnSpPr>
                        <p:spPr bwMode="auto">
                          <a:xfrm rot="5400000" flipV="1">
                            <a:off x="2977312" y="4619118"/>
                            <a:ext cx="180000" cy="0"/>
                          </a:xfrm>
                          <a:prstGeom prst="straightConnector1">
                            <a:avLst/>
                          </a:prstGeom>
                          <a:noFill/>
                          <a:ln w="9525" algn="ctr">
                            <a:solidFill>
                              <a:schemeClr val="tx1"/>
                            </a:solidFill>
                            <a:round/>
                            <a:headEnd/>
                            <a:tailEnd type="arrow" w="med" len="med"/>
                          </a:ln>
                        </p:spPr>
                      </p:cxnSp>
                    </p:grpSp>
                    <p:sp>
                      <p:nvSpPr>
                        <p:cNvPr id="8275" name="Down Arrow 89"/>
                        <p:cNvSpPr>
                          <a:spLocks noChangeArrowheads="1"/>
                        </p:cNvSpPr>
                        <p:nvPr/>
                      </p:nvSpPr>
                      <p:spPr bwMode="auto">
                        <a:xfrm>
                          <a:off x="2850184" y="5337450"/>
                          <a:ext cx="114895" cy="237375"/>
                        </a:xfrm>
                        <a:prstGeom prst="downArrow">
                          <a:avLst>
                            <a:gd name="adj1" fmla="val 50000"/>
                            <a:gd name="adj2" fmla="val 49996"/>
                          </a:avLst>
                        </a:prstGeom>
                        <a:noFill/>
                        <a:ln w="9525" algn="ctr">
                          <a:solidFill>
                            <a:schemeClr val="tx1"/>
                          </a:solidFill>
                          <a:round/>
                          <a:headEnd/>
                          <a:tailEnd/>
                        </a:ln>
                      </p:spPr>
                      <p:txBody>
                        <a:bodyPr/>
                        <a:lstStyle/>
                        <a:p>
                          <a:endParaRPr lang="en-IN"/>
                        </a:p>
                      </p:txBody>
                    </p:sp>
                  </p:grpSp>
                  <p:grpSp>
                    <p:nvGrpSpPr>
                      <p:cNvPr id="8263" name="Group 249"/>
                      <p:cNvGrpSpPr>
                        <a:grpSpLocks/>
                      </p:cNvGrpSpPr>
                      <p:nvPr/>
                    </p:nvGrpSpPr>
                    <p:grpSpPr bwMode="auto">
                      <a:xfrm>
                        <a:off x="2299258" y="3393851"/>
                        <a:ext cx="1238249" cy="1145154"/>
                        <a:chOff x="2299258" y="3393851"/>
                        <a:chExt cx="1238249" cy="1145154"/>
                      </a:xfrm>
                    </p:grpSpPr>
                    <p:grpSp>
                      <p:nvGrpSpPr>
                        <p:cNvPr id="8264" name="Group 248"/>
                        <p:cNvGrpSpPr>
                          <a:grpSpLocks/>
                        </p:cNvGrpSpPr>
                        <p:nvPr/>
                      </p:nvGrpSpPr>
                      <p:grpSpPr bwMode="auto">
                        <a:xfrm>
                          <a:off x="2299258" y="3546345"/>
                          <a:ext cx="1238249" cy="992660"/>
                          <a:chOff x="2299258" y="3546345"/>
                          <a:chExt cx="1238249" cy="992660"/>
                        </a:xfrm>
                      </p:grpSpPr>
                      <p:grpSp>
                        <p:nvGrpSpPr>
                          <p:cNvPr id="8268" name="Group 35"/>
                          <p:cNvGrpSpPr>
                            <a:grpSpLocks/>
                          </p:cNvGrpSpPr>
                          <p:nvPr/>
                        </p:nvGrpSpPr>
                        <p:grpSpPr bwMode="auto">
                          <a:xfrm>
                            <a:off x="2299258" y="3546345"/>
                            <a:ext cx="1238249" cy="850806"/>
                            <a:chOff x="2362678" y="5419725"/>
                            <a:chExt cx="1026520" cy="751074"/>
                          </a:xfrm>
                        </p:grpSpPr>
                        <p:sp>
                          <p:nvSpPr>
                            <p:cNvPr id="214" name="Rectangle 25"/>
                            <p:cNvSpPr/>
                            <p:nvPr/>
                          </p:nvSpPr>
                          <p:spPr bwMode="auto">
                            <a:xfrm>
                              <a:off x="2362647" y="5620244"/>
                              <a:ext cx="1026493" cy="55075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USB Controller</a:t>
                              </a:r>
                              <a:endParaRPr lang="en-IN" sz="1000" dirty="0">
                                <a:latin typeface="Arial" pitchFamily="34" charset="0"/>
                              </a:endParaRPr>
                            </a:p>
                          </p:txBody>
                        </p:sp>
                        <p:grpSp>
                          <p:nvGrpSpPr>
                            <p:cNvPr id="85" name="Group 26"/>
                            <p:cNvGrpSpPr/>
                            <p:nvPr/>
                          </p:nvGrpSpPr>
                          <p:grpSpPr>
                            <a:xfrm>
                              <a:off x="2705100" y="5419725"/>
                              <a:ext cx="314325" cy="200025"/>
                              <a:chOff x="1266825" y="6457950"/>
                              <a:chExt cx="314325" cy="200025"/>
                            </a:xfrm>
                            <a:solidFill>
                              <a:schemeClr val="accent2">
                                <a:lumMod val="75000"/>
                              </a:schemeClr>
                            </a:solidFill>
                          </p:grpSpPr>
                          <p:sp>
                            <p:nvSpPr>
                              <p:cNvPr id="216"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17"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6" name="Group 31"/>
                          <p:cNvGrpSpPr/>
                          <p:nvPr/>
                        </p:nvGrpSpPr>
                        <p:grpSpPr bwMode="auto">
                          <a:xfrm>
                            <a:off x="2631880" y="4387948"/>
                            <a:ext cx="252771" cy="151057"/>
                            <a:chOff x="1266825" y="6457950"/>
                            <a:chExt cx="314325" cy="200025"/>
                          </a:xfrm>
                          <a:solidFill>
                            <a:schemeClr val="accent2">
                              <a:lumMod val="20000"/>
                              <a:lumOff val="80000"/>
                            </a:schemeClr>
                          </a:solidFill>
                        </p:grpSpPr>
                        <p:sp>
                          <p:nvSpPr>
                            <p:cNvPr id="212" name="Rectangle 21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13" name="Isosceles Triangle 21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7" name="Group 36"/>
                          <p:cNvGrpSpPr/>
                          <p:nvPr/>
                        </p:nvGrpSpPr>
                        <p:grpSpPr bwMode="auto">
                          <a:xfrm rot="10800000">
                            <a:off x="2942100" y="4387948"/>
                            <a:ext cx="252771" cy="151057"/>
                            <a:chOff x="1266825" y="6457950"/>
                            <a:chExt cx="314325" cy="200025"/>
                          </a:xfrm>
                          <a:solidFill>
                            <a:schemeClr val="accent2">
                              <a:lumMod val="20000"/>
                              <a:lumOff val="80000"/>
                            </a:schemeClr>
                          </a:solidFill>
                        </p:grpSpPr>
                        <p:sp>
                          <p:nvSpPr>
                            <p:cNvPr id="210" name="Rectangle 209"/>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211"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265" name="Group 179"/>
                        <p:cNvGrpSpPr>
                          <a:grpSpLocks/>
                        </p:cNvGrpSpPr>
                        <p:nvPr/>
                      </p:nvGrpSpPr>
                      <p:grpSpPr bwMode="auto">
                        <a:xfrm>
                          <a:off x="3229341" y="3393851"/>
                          <a:ext cx="183834" cy="379079"/>
                          <a:chOff x="4106671" y="3428999"/>
                          <a:chExt cx="183834" cy="379079"/>
                        </a:xfrm>
                      </p:grpSpPr>
                      <p:grpSp>
                        <p:nvGrpSpPr>
                          <p:cNvPr id="89" name="Group 31"/>
                          <p:cNvGrpSpPr/>
                          <p:nvPr/>
                        </p:nvGrpSpPr>
                        <p:grpSpPr bwMode="auto">
                          <a:xfrm>
                            <a:off x="4106671" y="3667810"/>
                            <a:ext cx="183834" cy="140268"/>
                            <a:chOff x="1266825" y="6457950"/>
                            <a:chExt cx="314325" cy="200025"/>
                          </a:xfrm>
                          <a:solidFill>
                            <a:srgbClr val="FFC000"/>
                          </a:solidFill>
                        </p:grpSpPr>
                        <p:sp>
                          <p:nvSpPr>
                            <p:cNvPr id="187" name="Rectangle 186"/>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88" name="Isosceles Triangle 187"/>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67" name="Elbow Connector 228"/>
                          <p:cNvCxnSpPr>
                            <a:cxnSpLocks noChangeShapeType="1"/>
                          </p:cNvCxnSpPr>
                          <p:nvPr/>
                        </p:nvCxnSpPr>
                        <p:spPr bwMode="auto">
                          <a:xfrm rot="16200000" flipV="1">
                            <a:off x="4068256" y="3551744"/>
                            <a:ext cx="245490" cy="0"/>
                          </a:xfrm>
                          <a:prstGeom prst="bentConnector3">
                            <a:avLst>
                              <a:gd name="adj1" fmla="val 50000"/>
                            </a:avLst>
                          </a:prstGeom>
                          <a:noFill/>
                          <a:ln w="9525" algn="ctr">
                            <a:solidFill>
                              <a:schemeClr val="tx1"/>
                            </a:solidFill>
                            <a:round/>
                            <a:headEnd/>
                            <a:tailEnd type="arrow" w="med" len="med"/>
                          </a:ln>
                        </p:spPr>
                      </p:cxnSp>
                    </p:grpSp>
                  </p:grpSp>
                </p:grpSp>
              </p:grpSp>
              <p:sp>
                <p:nvSpPr>
                  <p:cNvPr id="247" name="Flowchart: Manual Operation 246"/>
                  <p:cNvSpPr/>
                  <p:nvPr/>
                </p:nvSpPr>
                <p:spPr>
                  <a:xfrm rot="10800000">
                    <a:off x="1981167" y="5181600"/>
                    <a:ext cx="1523959" cy="762000"/>
                  </a:xfrm>
                  <a:prstGeom prst="flowChartManualOperation">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nvGrpSpPr>
                <p:cNvPr id="8233" name="Group 256"/>
                <p:cNvGrpSpPr>
                  <a:grpSpLocks/>
                </p:cNvGrpSpPr>
                <p:nvPr/>
              </p:nvGrpSpPr>
              <p:grpSpPr bwMode="auto">
                <a:xfrm>
                  <a:off x="3581324" y="3314280"/>
                  <a:ext cx="1523959" cy="2629320"/>
                  <a:chOff x="3581324" y="3314280"/>
                  <a:chExt cx="1523959" cy="2629320"/>
                </a:xfrm>
              </p:grpSpPr>
              <p:grpSp>
                <p:nvGrpSpPr>
                  <p:cNvPr id="8234" name="Group 242"/>
                  <p:cNvGrpSpPr>
                    <a:grpSpLocks/>
                  </p:cNvGrpSpPr>
                  <p:nvPr/>
                </p:nvGrpSpPr>
                <p:grpSpPr bwMode="auto">
                  <a:xfrm>
                    <a:off x="3732133" y="4520851"/>
                    <a:ext cx="1217579" cy="1053974"/>
                    <a:chOff x="3732133" y="4520851"/>
                    <a:chExt cx="1217579" cy="1053974"/>
                  </a:xfrm>
                </p:grpSpPr>
                <p:sp>
                  <p:nvSpPr>
                    <p:cNvPr id="120" name="Rectangle 48"/>
                    <p:cNvSpPr/>
                    <p:nvPr/>
                  </p:nvSpPr>
                  <p:spPr bwMode="auto">
                    <a:xfrm>
                      <a:off x="3732133" y="4862514"/>
                      <a:ext cx="1217579"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a:latin typeface="Arial" pitchFamily="34" charset="0"/>
                          <a:cs typeface="Arial" pitchFamily="34" charset="0"/>
                        </a:rPr>
                        <a:t>Ethernet Backend</a:t>
                      </a:r>
                      <a:endParaRPr lang="en-IN" sz="1000" dirty="0">
                        <a:latin typeface="Arial" pitchFamily="34" charset="0"/>
                        <a:cs typeface="Arial" pitchFamily="34" charset="0"/>
                      </a:endParaRPr>
                    </a:p>
                  </p:txBody>
                </p:sp>
                <p:grpSp>
                  <p:nvGrpSpPr>
                    <p:cNvPr id="8252" name="Group 241"/>
                    <p:cNvGrpSpPr>
                      <a:grpSpLocks/>
                    </p:cNvGrpSpPr>
                    <p:nvPr/>
                  </p:nvGrpSpPr>
                  <p:grpSpPr bwMode="auto">
                    <a:xfrm>
                      <a:off x="4079680" y="4520851"/>
                      <a:ext cx="562991" cy="341848"/>
                      <a:chOff x="4079680" y="4520851"/>
                      <a:chExt cx="562991" cy="341848"/>
                    </a:xfrm>
                  </p:grpSpPr>
                  <p:grpSp>
                    <p:nvGrpSpPr>
                      <p:cNvPr id="94" name="Group 31"/>
                      <p:cNvGrpSpPr/>
                      <p:nvPr/>
                    </p:nvGrpSpPr>
                    <p:grpSpPr bwMode="auto">
                      <a:xfrm rot="10800000">
                        <a:off x="4389900" y="4711642"/>
                        <a:ext cx="252771" cy="151057"/>
                        <a:chOff x="1266825" y="6457950"/>
                        <a:chExt cx="314325" cy="200025"/>
                      </a:xfrm>
                      <a:solidFill>
                        <a:schemeClr val="accent1">
                          <a:lumMod val="20000"/>
                          <a:lumOff val="80000"/>
                        </a:schemeClr>
                      </a:solidFill>
                    </p:grpSpPr>
                    <p:sp>
                      <p:nvSpPr>
                        <p:cNvPr id="126"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7"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255" name="Group 238"/>
                      <p:cNvGrpSpPr>
                        <a:grpSpLocks/>
                      </p:cNvGrpSpPr>
                      <p:nvPr/>
                    </p:nvGrpSpPr>
                    <p:grpSpPr bwMode="auto">
                      <a:xfrm>
                        <a:off x="4079680" y="4520851"/>
                        <a:ext cx="252771" cy="341848"/>
                        <a:chOff x="4079680" y="4520851"/>
                        <a:chExt cx="252771" cy="341848"/>
                      </a:xfrm>
                    </p:grpSpPr>
                    <p:grpSp>
                      <p:nvGrpSpPr>
                        <p:cNvPr id="100" name="Group 36"/>
                        <p:cNvGrpSpPr/>
                        <p:nvPr/>
                      </p:nvGrpSpPr>
                      <p:grpSpPr bwMode="auto">
                        <a:xfrm>
                          <a:off x="4079680" y="4711642"/>
                          <a:ext cx="252771" cy="151057"/>
                          <a:chOff x="1266825" y="6457950"/>
                          <a:chExt cx="314325" cy="200025"/>
                        </a:xfrm>
                        <a:solidFill>
                          <a:schemeClr val="accent1">
                            <a:lumMod val="20000"/>
                            <a:lumOff val="80000"/>
                          </a:schemeClr>
                        </a:solidFill>
                      </p:grpSpPr>
                      <p:sp>
                        <p:nvSpPr>
                          <p:cNvPr id="124" name="Rectangle 12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5" name="Isosceles Triangle 12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57" name="Straight Arrow Connector 57"/>
                        <p:cNvCxnSpPr>
                          <a:cxnSpLocks noChangeShapeType="1"/>
                        </p:cNvCxnSpPr>
                        <p:nvPr/>
                      </p:nvCxnSpPr>
                      <p:spPr bwMode="auto">
                        <a:xfrm rot="16200000" flipV="1">
                          <a:off x="4105535" y="4610851"/>
                          <a:ext cx="180000" cy="0"/>
                        </a:xfrm>
                        <a:prstGeom prst="straightConnector1">
                          <a:avLst/>
                        </a:prstGeom>
                        <a:noFill/>
                        <a:ln w="9525" algn="ctr">
                          <a:solidFill>
                            <a:schemeClr val="tx1"/>
                          </a:solidFill>
                          <a:round/>
                          <a:headEnd/>
                          <a:tailEnd type="arrow" w="med" len="med"/>
                        </a:ln>
                      </p:spPr>
                    </p:cxnSp>
                  </p:grpSp>
                </p:grpSp>
                <p:sp>
                  <p:nvSpPr>
                    <p:cNvPr id="8253" name="Down Arrow 89"/>
                    <p:cNvSpPr>
                      <a:spLocks noChangeArrowheads="1"/>
                    </p:cNvSpPr>
                    <p:nvPr/>
                  </p:nvSpPr>
                  <p:spPr bwMode="auto">
                    <a:xfrm>
                      <a:off x="4297984" y="5337450"/>
                      <a:ext cx="114895" cy="237375"/>
                    </a:xfrm>
                    <a:prstGeom prst="downArrow">
                      <a:avLst>
                        <a:gd name="adj1" fmla="val 50000"/>
                        <a:gd name="adj2" fmla="val 49996"/>
                      </a:avLst>
                    </a:prstGeom>
                    <a:noFill/>
                    <a:ln w="9525" algn="ctr">
                      <a:solidFill>
                        <a:schemeClr val="tx1"/>
                      </a:solidFill>
                      <a:round/>
                      <a:headEnd/>
                      <a:tailEnd/>
                    </a:ln>
                  </p:spPr>
                  <p:txBody>
                    <a:bodyPr/>
                    <a:lstStyle/>
                    <a:p>
                      <a:endParaRPr lang="en-IN"/>
                    </a:p>
                  </p:txBody>
                </p:sp>
              </p:grpSp>
              <p:grpSp>
                <p:nvGrpSpPr>
                  <p:cNvPr id="8235" name="Group 255"/>
                  <p:cNvGrpSpPr>
                    <a:grpSpLocks/>
                  </p:cNvGrpSpPr>
                  <p:nvPr/>
                </p:nvGrpSpPr>
                <p:grpSpPr bwMode="auto">
                  <a:xfrm>
                    <a:off x="3747058" y="3314280"/>
                    <a:ext cx="1238249" cy="1394838"/>
                    <a:chOff x="3747058" y="3314280"/>
                    <a:chExt cx="1238249" cy="1394838"/>
                  </a:xfrm>
                </p:grpSpPr>
                <p:cxnSp>
                  <p:nvCxnSpPr>
                    <p:cNvPr id="8237" name="Straight Arrow Connector 132"/>
                    <p:cNvCxnSpPr>
                      <a:cxnSpLocks noChangeShapeType="1"/>
                    </p:cNvCxnSpPr>
                    <p:nvPr/>
                  </p:nvCxnSpPr>
                  <p:spPr bwMode="auto">
                    <a:xfrm rot="5400000">
                      <a:off x="4226783" y="3430801"/>
                      <a:ext cx="234000" cy="958"/>
                    </a:xfrm>
                    <a:prstGeom prst="straightConnector1">
                      <a:avLst/>
                    </a:prstGeom>
                    <a:noFill/>
                    <a:ln w="9525" algn="ctr">
                      <a:solidFill>
                        <a:schemeClr val="tx1"/>
                      </a:solidFill>
                      <a:round/>
                      <a:headEnd/>
                      <a:tailEnd type="arrow" w="med" len="med"/>
                    </a:ln>
                  </p:spPr>
                </p:cxnSp>
                <p:grpSp>
                  <p:nvGrpSpPr>
                    <p:cNvPr id="8238" name="Group 244"/>
                    <p:cNvGrpSpPr>
                      <a:grpSpLocks/>
                    </p:cNvGrpSpPr>
                    <p:nvPr/>
                  </p:nvGrpSpPr>
                  <p:grpSpPr bwMode="auto">
                    <a:xfrm>
                      <a:off x="3747058" y="3393851"/>
                      <a:ext cx="1238249" cy="1315267"/>
                      <a:chOff x="3747058" y="3393851"/>
                      <a:chExt cx="1238249" cy="1315267"/>
                    </a:xfrm>
                  </p:grpSpPr>
                  <p:grpSp>
                    <p:nvGrpSpPr>
                      <p:cNvPr id="8239" name="Group 240"/>
                      <p:cNvGrpSpPr>
                        <a:grpSpLocks/>
                      </p:cNvGrpSpPr>
                      <p:nvPr/>
                    </p:nvGrpSpPr>
                    <p:grpSpPr bwMode="auto">
                      <a:xfrm>
                        <a:off x="4079680" y="4387948"/>
                        <a:ext cx="562991" cy="321170"/>
                        <a:chOff x="4079680" y="4387948"/>
                        <a:chExt cx="562991" cy="321170"/>
                      </a:xfrm>
                    </p:grpSpPr>
                    <p:grpSp>
                      <p:nvGrpSpPr>
                        <p:cNvPr id="111" name="Group 31"/>
                        <p:cNvGrpSpPr/>
                        <p:nvPr/>
                      </p:nvGrpSpPr>
                      <p:grpSpPr bwMode="auto">
                        <a:xfrm>
                          <a:off x="4079680" y="4387948"/>
                          <a:ext cx="252771" cy="151057"/>
                          <a:chOff x="1266825" y="6457950"/>
                          <a:chExt cx="314325" cy="200025"/>
                        </a:xfrm>
                        <a:solidFill>
                          <a:schemeClr val="accent1">
                            <a:lumMod val="20000"/>
                            <a:lumOff val="80000"/>
                          </a:schemeClr>
                        </a:solidFill>
                      </p:grpSpPr>
                      <p:sp>
                        <p:nvSpPr>
                          <p:cNvPr id="134" name="Rectangle 13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5" name="Isosceles Triangle 13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8248" name="Group 239"/>
                        <p:cNvGrpSpPr>
                          <a:grpSpLocks/>
                        </p:cNvGrpSpPr>
                        <p:nvPr/>
                      </p:nvGrpSpPr>
                      <p:grpSpPr bwMode="auto">
                        <a:xfrm>
                          <a:off x="4389900" y="4387948"/>
                          <a:ext cx="252771" cy="321170"/>
                          <a:chOff x="4389900" y="4387948"/>
                          <a:chExt cx="252771" cy="321170"/>
                        </a:xfrm>
                      </p:grpSpPr>
                      <p:grpSp>
                        <p:nvGrpSpPr>
                          <p:cNvPr id="113" name="Group 36"/>
                          <p:cNvGrpSpPr/>
                          <p:nvPr/>
                        </p:nvGrpSpPr>
                        <p:grpSpPr bwMode="auto">
                          <a:xfrm rot="10800000">
                            <a:off x="4389900" y="4387948"/>
                            <a:ext cx="252771" cy="151057"/>
                            <a:chOff x="1266825" y="6457950"/>
                            <a:chExt cx="314325" cy="200025"/>
                          </a:xfrm>
                          <a:solidFill>
                            <a:schemeClr val="accent1">
                              <a:lumMod val="20000"/>
                              <a:lumOff val="80000"/>
                            </a:schemeClr>
                          </a:solidFill>
                        </p:grpSpPr>
                        <p:sp>
                          <p:nvSpPr>
                            <p:cNvPr id="132" name="Rectangle 13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3"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50" name="Straight Arrow Connector 60"/>
                          <p:cNvCxnSpPr>
                            <a:cxnSpLocks noChangeShapeType="1"/>
                          </p:cNvCxnSpPr>
                          <p:nvPr/>
                        </p:nvCxnSpPr>
                        <p:spPr bwMode="auto">
                          <a:xfrm rot="5400000" flipV="1">
                            <a:off x="4427899" y="4619118"/>
                            <a:ext cx="180000" cy="0"/>
                          </a:xfrm>
                          <a:prstGeom prst="straightConnector1">
                            <a:avLst/>
                          </a:prstGeom>
                          <a:noFill/>
                          <a:ln w="9525" algn="ctr">
                            <a:solidFill>
                              <a:schemeClr val="tx1"/>
                            </a:solidFill>
                            <a:round/>
                            <a:headEnd/>
                            <a:tailEnd type="arrow" w="med" len="med"/>
                          </a:ln>
                        </p:spPr>
                      </p:cxnSp>
                    </p:grpSp>
                  </p:grpSp>
                  <p:grpSp>
                    <p:nvGrpSpPr>
                      <p:cNvPr id="8240" name="Group 243"/>
                      <p:cNvGrpSpPr>
                        <a:grpSpLocks/>
                      </p:cNvGrpSpPr>
                      <p:nvPr/>
                    </p:nvGrpSpPr>
                    <p:grpSpPr bwMode="auto">
                      <a:xfrm>
                        <a:off x="3747058" y="3393851"/>
                        <a:ext cx="1238249" cy="1003300"/>
                        <a:chOff x="3747058" y="3393851"/>
                        <a:chExt cx="1238249" cy="1003300"/>
                      </a:xfrm>
                    </p:grpSpPr>
                    <p:grpSp>
                      <p:nvGrpSpPr>
                        <p:cNvPr id="8241" name="Group 35"/>
                        <p:cNvGrpSpPr>
                          <a:grpSpLocks/>
                        </p:cNvGrpSpPr>
                        <p:nvPr/>
                      </p:nvGrpSpPr>
                      <p:grpSpPr bwMode="auto">
                        <a:xfrm>
                          <a:off x="3747058" y="3546345"/>
                          <a:ext cx="1238249" cy="850806"/>
                          <a:chOff x="2362678" y="5419725"/>
                          <a:chExt cx="1026520" cy="751074"/>
                        </a:xfrm>
                      </p:grpSpPr>
                      <p:sp>
                        <p:nvSpPr>
                          <p:cNvPr id="136" name="Rectangle 25"/>
                          <p:cNvSpPr/>
                          <p:nvPr/>
                        </p:nvSpPr>
                        <p:spPr bwMode="auto">
                          <a:xfrm>
                            <a:off x="2362149" y="5620243"/>
                            <a:ext cx="1026493" cy="55075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Ethernet</a:t>
                            </a:r>
                          </a:p>
                          <a:p>
                            <a:pPr>
                              <a:defRPr/>
                            </a:pPr>
                            <a:r>
                              <a:rPr lang="en-US" sz="1000" dirty="0">
                                <a:latin typeface="Arial" pitchFamily="34" charset="0"/>
                              </a:rPr>
                              <a:t>Controller</a:t>
                            </a:r>
                            <a:endParaRPr lang="en-IN" sz="1000" dirty="0">
                              <a:latin typeface="Arial" pitchFamily="34" charset="0"/>
                            </a:endParaRPr>
                          </a:p>
                        </p:txBody>
                      </p:sp>
                      <p:grpSp>
                        <p:nvGrpSpPr>
                          <p:cNvPr id="116" name="Group 26"/>
                          <p:cNvGrpSpPr/>
                          <p:nvPr/>
                        </p:nvGrpSpPr>
                        <p:grpSpPr>
                          <a:xfrm>
                            <a:off x="2705100" y="5419725"/>
                            <a:ext cx="314325" cy="200025"/>
                            <a:chOff x="1266825" y="6457950"/>
                            <a:chExt cx="314325" cy="200025"/>
                          </a:xfrm>
                          <a:solidFill>
                            <a:schemeClr val="accent2">
                              <a:lumMod val="75000"/>
                            </a:schemeClr>
                          </a:solidFill>
                        </p:grpSpPr>
                        <p:sp>
                          <p:nvSpPr>
                            <p:cNvPr id="138"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9"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8242" name="Group 179"/>
                        <p:cNvGrpSpPr>
                          <a:grpSpLocks/>
                        </p:cNvGrpSpPr>
                        <p:nvPr/>
                      </p:nvGrpSpPr>
                      <p:grpSpPr bwMode="auto">
                        <a:xfrm>
                          <a:off x="4677141" y="3393851"/>
                          <a:ext cx="183834" cy="379079"/>
                          <a:chOff x="4106671" y="3428999"/>
                          <a:chExt cx="183834" cy="379079"/>
                        </a:xfrm>
                      </p:grpSpPr>
                      <p:grpSp>
                        <p:nvGrpSpPr>
                          <p:cNvPr id="118" name="Group 31"/>
                          <p:cNvGrpSpPr/>
                          <p:nvPr/>
                        </p:nvGrpSpPr>
                        <p:grpSpPr bwMode="auto">
                          <a:xfrm>
                            <a:off x="4106671" y="3667810"/>
                            <a:ext cx="183834" cy="140268"/>
                            <a:chOff x="1266825" y="6457950"/>
                            <a:chExt cx="314325" cy="200025"/>
                          </a:xfrm>
                          <a:solidFill>
                            <a:srgbClr val="FFC000"/>
                          </a:solidFill>
                        </p:grpSpPr>
                        <p:sp>
                          <p:nvSpPr>
                            <p:cNvPr id="71" name="Rectangle 70"/>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72" name="Isosceles Triangle 71"/>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cxnSp>
                        <p:nvCxnSpPr>
                          <p:cNvPr id="8244" name="Elbow Connector 228"/>
                          <p:cNvCxnSpPr>
                            <a:cxnSpLocks noChangeShapeType="1"/>
                          </p:cNvCxnSpPr>
                          <p:nvPr/>
                        </p:nvCxnSpPr>
                        <p:spPr bwMode="auto">
                          <a:xfrm rot="16200000" flipV="1">
                            <a:off x="4068256" y="3551744"/>
                            <a:ext cx="245490" cy="0"/>
                          </a:xfrm>
                          <a:prstGeom prst="bentConnector3">
                            <a:avLst>
                              <a:gd name="adj1" fmla="val 50000"/>
                            </a:avLst>
                          </a:prstGeom>
                          <a:noFill/>
                          <a:ln w="9525" algn="ctr">
                            <a:solidFill>
                              <a:schemeClr val="tx1"/>
                            </a:solidFill>
                            <a:round/>
                            <a:headEnd/>
                            <a:tailEnd type="arrow" w="med" len="med"/>
                          </a:ln>
                        </p:spPr>
                      </p:cxnSp>
                    </p:grpSp>
                  </p:grpSp>
                </p:grpSp>
              </p:grpSp>
              <p:sp>
                <p:nvSpPr>
                  <p:cNvPr id="254" name="Flowchart: Manual Operation 253"/>
                  <p:cNvSpPr/>
                  <p:nvPr/>
                </p:nvSpPr>
                <p:spPr>
                  <a:xfrm rot="10800000">
                    <a:off x="3581324" y="5181600"/>
                    <a:ext cx="1523959" cy="762000"/>
                  </a:xfrm>
                  <a:prstGeom prst="flowChartManualOperation">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grpSp>
          </p:grpSp>
        </p:grpSp>
      </p:grpSp>
      <p:grpSp>
        <p:nvGrpSpPr>
          <p:cNvPr id="8192" name="Group 282"/>
          <p:cNvGrpSpPr>
            <a:grpSpLocks/>
          </p:cNvGrpSpPr>
          <p:nvPr/>
        </p:nvGrpSpPr>
        <p:grpSpPr bwMode="auto">
          <a:xfrm>
            <a:off x="2057400" y="1295400"/>
            <a:ext cx="6400800" cy="4191000"/>
            <a:chOff x="5943600" y="-76200"/>
            <a:chExt cx="6400800" cy="4191000"/>
          </a:xfrm>
        </p:grpSpPr>
        <p:sp>
          <p:nvSpPr>
            <p:cNvPr id="238" name="L-Shape 237"/>
            <p:cNvSpPr/>
            <p:nvPr/>
          </p:nvSpPr>
          <p:spPr>
            <a:xfrm rot="10800000">
              <a:off x="5943600" y="-76200"/>
              <a:ext cx="6400800" cy="4191000"/>
            </a:xfrm>
            <a:prstGeom prst="corner">
              <a:avLst>
                <a:gd name="adj1" fmla="val 44231"/>
                <a:gd name="adj2" fmla="val 47772"/>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
          <p:nvSpPr>
            <p:cNvPr id="8214" name="TextBox 284"/>
            <p:cNvSpPr txBox="1">
              <a:spLocks noChangeArrowheads="1"/>
            </p:cNvSpPr>
            <p:nvPr/>
          </p:nvSpPr>
          <p:spPr bwMode="auto">
            <a:xfrm>
              <a:off x="9220200" y="228600"/>
              <a:ext cx="2895600" cy="1077218"/>
            </a:xfrm>
            <a:prstGeom prst="rect">
              <a:avLst/>
            </a:prstGeom>
            <a:noFill/>
            <a:ln w="9525">
              <a:noFill/>
              <a:miter lim="800000"/>
              <a:headEnd/>
              <a:tailEnd/>
            </a:ln>
          </p:spPr>
          <p:txBody>
            <a:bodyPr>
              <a:spAutoFit/>
            </a:bodyPr>
            <a:lstStyle/>
            <a:p>
              <a:pPr algn="ctr"/>
              <a:r>
                <a:rPr lang="en-US" sz="1200" dirty="0" err="1">
                  <a:latin typeface="News Gothic MT" pitchFamily="32" charset="0"/>
                </a:rPr>
                <a:t>ARMIntegratorCP</a:t>
              </a:r>
              <a:r>
                <a:rPr lang="en-US" sz="1200" dirty="0">
                  <a:latin typeface="News Gothic MT" pitchFamily="32" charset="0"/>
                </a:rPr>
                <a:t> Board</a:t>
              </a:r>
            </a:p>
            <a:p>
              <a:pPr algn="ctr"/>
              <a:endParaRPr lang="en-US" sz="1200" dirty="0">
                <a:latin typeface="News Gothic MT" pitchFamily="32" charset="0"/>
              </a:endParaRPr>
            </a:p>
            <a:p>
              <a:pPr algn="ctr"/>
              <a:r>
                <a:rPr lang="en-US" sz="1200" b="1" u="sng" dirty="0" smtClean="0">
                  <a:latin typeface="News Gothic MT" pitchFamily="32" charset="0"/>
                </a:rPr>
                <a:t>Virtual Platform </a:t>
              </a:r>
              <a:r>
                <a:rPr lang="en-US" sz="1200" b="1" u="sng" dirty="0">
                  <a:latin typeface="News Gothic MT" pitchFamily="32" charset="0"/>
                </a:rPr>
                <a:t>Environment</a:t>
              </a:r>
            </a:p>
            <a:p>
              <a:pPr algn="ctr"/>
              <a:endParaRPr lang="en-US" sz="1200" dirty="0">
                <a:latin typeface="News Gothic MT" pitchFamily="32" charset="0"/>
              </a:endParaRPr>
            </a:p>
            <a:p>
              <a:pPr algn="ctr"/>
              <a:endParaRPr lang="en-IN" sz="1600" dirty="0">
                <a:latin typeface="News Gothic MT" pitchFamily="32" charset="0"/>
              </a:endParaRPr>
            </a:p>
          </p:txBody>
        </p:sp>
      </p:grpSp>
      <p:sp>
        <p:nvSpPr>
          <p:cNvPr id="8222" name="TextBox 261"/>
          <p:cNvSpPr txBox="1">
            <a:spLocks noChangeArrowheads="1"/>
          </p:cNvSpPr>
          <p:nvPr/>
        </p:nvSpPr>
        <p:spPr bwMode="auto">
          <a:xfrm>
            <a:off x="5410200" y="2133600"/>
            <a:ext cx="2895600" cy="461665"/>
          </a:xfrm>
          <a:prstGeom prst="rect">
            <a:avLst/>
          </a:prstGeom>
          <a:noFill/>
          <a:ln w="9525">
            <a:noFill/>
            <a:miter lim="800000"/>
            <a:headEnd/>
            <a:tailEnd/>
          </a:ln>
        </p:spPr>
        <p:txBody>
          <a:bodyPr wrap="square">
            <a:spAutoFit/>
          </a:bodyPr>
          <a:lstStyle/>
          <a:p>
            <a:pPr algn="ctr"/>
            <a:r>
              <a:rPr lang="en-US" sz="1200" dirty="0" smtClean="0">
                <a:latin typeface="News Gothic MT" pitchFamily="32" charset="0"/>
              </a:rPr>
              <a:t>ARM </a:t>
            </a:r>
            <a:r>
              <a:rPr lang="en-US" sz="1200" dirty="0">
                <a:latin typeface="News Gothic MT" pitchFamily="32" charset="0"/>
              </a:rPr>
              <a:t>Fast </a:t>
            </a:r>
            <a:r>
              <a:rPr lang="en-US" sz="1200" dirty="0" smtClean="0">
                <a:latin typeface="News Gothic MT" pitchFamily="32" charset="0"/>
              </a:rPr>
              <a:t>Models, OVP, QEMU, ..</a:t>
            </a:r>
          </a:p>
          <a:p>
            <a:pPr algn="ctr"/>
            <a:r>
              <a:rPr lang="en-US" sz="1200" dirty="0" smtClean="0">
                <a:latin typeface="News Gothic MT" pitchFamily="32" charset="0"/>
              </a:rPr>
              <a:t>Any other vendor ..</a:t>
            </a:r>
            <a:endParaRPr lang="en-US" sz="1200" dirty="0">
              <a:latin typeface="News Gothic MT" pitchFamily="3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362200" y="0"/>
            <a:ext cx="6096000" cy="646113"/>
          </a:xfrm>
          <a:prstGeom prst="rect">
            <a:avLst/>
          </a:prstGeom>
          <a:noFill/>
          <a:ln w="9525">
            <a:noFill/>
            <a:miter lim="800000"/>
            <a:headEnd/>
            <a:tailEnd/>
          </a:ln>
        </p:spPr>
        <p:txBody>
          <a:bodyPr>
            <a:spAutoFit/>
          </a:bodyPr>
          <a:lstStyle/>
          <a:p>
            <a:pPr algn="ctr">
              <a:spcBef>
                <a:spcPct val="50000"/>
              </a:spcBef>
            </a:pPr>
            <a:r>
              <a:rPr lang="en-US" sz="3600" b="1">
                <a:latin typeface="News Gothic MT" pitchFamily="32" charset="0"/>
              </a:rPr>
              <a:t>   </a:t>
            </a:r>
            <a:r>
              <a:rPr lang="en-US" sz="2800" b="1">
                <a:solidFill>
                  <a:schemeClr val="bg1"/>
                </a:solidFill>
                <a:latin typeface="News Gothic MT" pitchFamily="32" charset="0"/>
              </a:rPr>
              <a:t>Models for Virtual Platforms</a:t>
            </a:r>
          </a:p>
        </p:txBody>
      </p:sp>
      <p:sp>
        <p:nvSpPr>
          <p:cNvPr id="9219" name="Text Box 5"/>
          <p:cNvSpPr txBox="1">
            <a:spLocks noChangeArrowheads="1"/>
          </p:cNvSpPr>
          <p:nvPr/>
        </p:nvSpPr>
        <p:spPr bwMode="auto">
          <a:xfrm>
            <a:off x="381000" y="838200"/>
            <a:ext cx="8763000" cy="2030413"/>
          </a:xfrm>
          <a:prstGeom prst="rect">
            <a:avLst/>
          </a:prstGeom>
          <a:noFill/>
          <a:ln w="9525">
            <a:noFill/>
            <a:miter lim="800000"/>
            <a:headEnd/>
            <a:tailEnd/>
          </a:ln>
        </p:spPr>
        <p:txBody>
          <a:bodyPr>
            <a:spAutoFit/>
          </a:bodyPr>
          <a:lstStyle/>
          <a:p>
            <a:pPr algn="ctr">
              <a:spcBef>
                <a:spcPct val="50000"/>
              </a:spcBef>
            </a:pPr>
            <a:endParaRPr lang="en-US" sz="2000" b="1" u="sng">
              <a:latin typeface="News Gothic MT" pitchFamily="32" charset="0"/>
            </a:endParaRPr>
          </a:p>
          <a:p>
            <a:pPr lvl="1">
              <a:lnSpc>
                <a:spcPct val="80000"/>
              </a:lnSpc>
            </a:pPr>
            <a:endParaRPr lang="en-US" sz="1600">
              <a:latin typeface="News Gothic MT" pitchFamily="32" charset="0"/>
            </a:endParaRPr>
          </a:p>
          <a:p>
            <a:pPr>
              <a:lnSpc>
                <a:spcPct val="80000"/>
              </a:lnSpc>
            </a:pPr>
            <a:endParaRPr lang="en-US" sz="1600">
              <a:latin typeface="News Gothic MT" pitchFamily="32" charset="0"/>
            </a:endParaRPr>
          </a:p>
          <a:p>
            <a:pPr lvl="1">
              <a:lnSpc>
                <a:spcPct val="80000"/>
              </a:lnSpc>
            </a:pPr>
            <a:r>
              <a:rPr lang="en-US" sz="1600">
                <a:latin typeface="News Gothic MT" pitchFamily="32" charset="0"/>
              </a:rPr>
              <a:t> </a:t>
            </a: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algn="ctr">
              <a:spcBef>
                <a:spcPts val="1075"/>
              </a:spcBef>
            </a:pPr>
            <a:endParaRPr lang="en-US" sz="2000">
              <a:latin typeface="News Gothic MT" pitchFamily="32" charset="0"/>
            </a:endParaRPr>
          </a:p>
        </p:txBody>
      </p:sp>
      <p:sp>
        <p:nvSpPr>
          <p:cNvPr id="9220" name="Line 78"/>
          <p:cNvSpPr>
            <a:spLocks noChangeShapeType="1"/>
          </p:cNvSpPr>
          <p:nvPr/>
        </p:nvSpPr>
        <p:spPr bwMode="auto">
          <a:xfrm>
            <a:off x="4800600" y="4953000"/>
            <a:ext cx="0" cy="0"/>
          </a:xfrm>
          <a:prstGeom prst="line">
            <a:avLst/>
          </a:prstGeom>
          <a:noFill/>
          <a:ln w="9525">
            <a:solidFill>
              <a:schemeClr val="tx1"/>
            </a:solidFill>
            <a:round/>
            <a:headEnd/>
            <a:tailEnd/>
          </a:ln>
        </p:spPr>
        <p:txBody>
          <a:bodyPr/>
          <a:lstStyle/>
          <a:p>
            <a:endParaRPr lang="en-IN"/>
          </a:p>
        </p:txBody>
      </p:sp>
      <p:sp>
        <p:nvSpPr>
          <p:cNvPr id="9221" name="Rectangle 9"/>
          <p:cNvSpPr>
            <a:spLocks noChangeArrowheads="1"/>
          </p:cNvSpPr>
          <p:nvPr/>
        </p:nvSpPr>
        <p:spPr bwMode="auto">
          <a:xfrm>
            <a:off x="533400" y="1208088"/>
            <a:ext cx="8077200" cy="4802187"/>
          </a:xfrm>
          <a:prstGeom prst="rect">
            <a:avLst/>
          </a:prstGeom>
          <a:solidFill>
            <a:schemeClr val="bg1"/>
          </a:solidFill>
          <a:ln w="9525" algn="ctr">
            <a:solidFill>
              <a:schemeClr val="tx1"/>
            </a:solidFill>
            <a:round/>
            <a:headEnd/>
            <a:tailEnd/>
          </a:ln>
        </p:spPr>
        <p:txBody>
          <a:bodyPr/>
          <a:lstStyle/>
          <a:p>
            <a:endParaRPr lang="en-US" dirty="0"/>
          </a:p>
          <a:p>
            <a:endParaRPr lang="en-US" dirty="0"/>
          </a:p>
          <a:p>
            <a:endParaRPr lang="en-US" dirty="0"/>
          </a:p>
          <a:p>
            <a:endParaRPr lang="en-US" dirty="0"/>
          </a:p>
          <a:p>
            <a:endParaRPr lang="en-US" dirty="0"/>
          </a:p>
          <a:p>
            <a:r>
              <a:rPr lang="en-US" dirty="0"/>
              <a:t>                                                     </a:t>
            </a:r>
          </a:p>
          <a:p>
            <a:endParaRPr lang="en-US" dirty="0"/>
          </a:p>
          <a:p>
            <a:endParaRPr lang="en-US" dirty="0"/>
          </a:p>
          <a:p>
            <a:endParaRPr lang="en-US" dirty="0"/>
          </a:p>
          <a:p>
            <a:endParaRPr lang="en-US" dirty="0"/>
          </a:p>
          <a:p>
            <a:r>
              <a:rPr lang="en-US" sz="4000" dirty="0" smtClean="0">
                <a:latin typeface="News Gothic MT" pitchFamily="32" charset="0"/>
              </a:rPr>
              <a:t> </a:t>
            </a:r>
            <a:endParaRPr lang="en-IN" sz="4000" dirty="0">
              <a:latin typeface="News Gothic MT" pitchFamily="32" charset="0"/>
            </a:endParaRPr>
          </a:p>
        </p:txBody>
      </p:sp>
      <p:grpSp>
        <p:nvGrpSpPr>
          <p:cNvPr id="33" name="Group 32"/>
          <p:cNvGrpSpPr/>
          <p:nvPr/>
        </p:nvGrpSpPr>
        <p:grpSpPr>
          <a:xfrm>
            <a:off x="2030400" y="3124200"/>
            <a:ext cx="1217613" cy="628650"/>
            <a:chOff x="2057400" y="3124200"/>
            <a:chExt cx="1217613" cy="628650"/>
          </a:xfrm>
        </p:grpSpPr>
        <p:sp>
          <p:nvSpPr>
            <p:cNvPr id="120" name="Rectangle 48"/>
            <p:cNvSpPr/>
            <p:nvPr/>
          </p:nvSpPr>
          <p:spPr bwMode="auto">
            <a:xfrm>
              <a:off x="2057400" y="3276600"/>
              <a:ext cx="1217613"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smtClean="0">
                  <a:latin typeface="Arial" pitchFamily="34" charset="0"/>
                  <a:cs typeface="Arial" pitchFamily="34" charset="0"/>
                </a:rPr>
                <a:t>Traffic Generator</a:t>
              </a:r>
              <a:endParaRPr lang="en-IN" sz="1000" dirty="0">
                <a:latin typeface="Arial" pitchFamily="34" charset="0"/>
                <a:cs typeface="Arial" pitchFamily="34" charset="0"/>
              </a:endParaRPr>
            </a:p>
          </p:txBody>
        </p:sp>
        <p:grpSp>
          <p:nvGrpSpPr>
            <p:cNvPr id="2" name="Group 31"/>
            <p:cNvGrpSpPr/>
            <p:nvPr/>
          </p:nvGrpSpPr>
          <p:grpSpPr bwMode="auto">
            <a:xfrm rot="10800000">
              <a:off x="2743200" y="3124200"/>
              <a:ext cx="252778" cy="151057"/>
              <a:chOff x="1266825" y="6457950"/>
              <a:chExt cx="314325" cy="200025"/>
            </a:xfrm>
            <a:solidFill>
              <a:schemeClr val="accent1">
                <a:lumMod val="20000"/>
                <a:lumOff val="80000"/>
              </a:schemeClr>
            </a:solidFill>
          </p:grpSpPr>
          <p:sp>
            <p:nvSpPr>
              <p:cNvPr id="126"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7"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3" name="Group 36"/>
            <p:cNvGrpSpPr/>
            <p:nvPr/>
          </p:nvGrpSpPr>
          <p:grpSpPr bwMode="auto">
            <a:xfrm>
              <a:off x="2438400" y="3124200"/>
              <a:ext cx="252778" cy="151057"/>
              <a:chOff x="1266825" y="6457950"/>
              <a:chExt cx="314325" cy="200025"/>
            </a:xfrm>
            <a:solidFill>
              <a:schemeClr val="accent1">
                <a:lumMod val="20000"/>
                <a:lumOff val="80000"/>
              </a:schemeClr>
            </a:solidFill>
          </p:grpSpPr>
          <p:sp>
            <p:nvSpPr>
              <p:cNvPr id="124" name="Rectangle 12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5" name="Isosceles Triangle 12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nvGrpSpPr>
          <p:cNvPr id="54" name="Group 53"/>
          <p:cNvGrpSpPr/>
          <p:nvPr/>
        </p:nvGrpSpPr>
        <p:grpSpPr>
          <a:xfrm>
            <a:off x="2070100" y="1524000"/>
            <a:ext cx="1238250" cy="1600200"/>
            <a:chOff x="2070100" y="1524000"/>
            <a:chExt cx="1238250" cy="1600200"/>
          </a:xfrm>
        </p:grpSpPr>
        <p:grpSp>
          <p:nvGrpSpPr>
            <p:cNvPr id="5" name="Group 36"/>
            <p:cNvGrpSpPr/>
            <p:nvPr/>
          </p:nvGrpSpPr>
          <p:grpSpPr bwMode="auto">
            <a:xfrm rot="10800000">
              <a:off x="2713521" y="2635348"/>
              <a:ext cx="252778" cy="151057"/>
              <a:chOff x="1266825" y="6457950"/>
              <a:chExt cx="314325" cy="200025"/>
            </a:xfrm>
            <a:solidFill>
              <a:schemeClr val="accent1">
                <a:lumMod val="20000"/>
                <a:lumOff val="80000"/>
              </a:schemeClr>
            </a:solidFill>
          </p:grpSpPr>
          <p:sp>
            <p:nvSpPr>
              <p:cNvPr id="132" name="Rectangle 13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3"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42" name="Group 41"/>
            <p:cNvGrpSpPr/>
            <p:nvPr/>
          </p:nvGrpSpPr>
          <p:grpSpPr>
            <a:xfrm>
              <a:off x="2070100" y="1524000"/>
              <a:ext cx="1238250" cy="1599000"/>
              <a:chOff x="2070100" y="1524000"/>
              <a:chExt cx="1238250" cy="1599000"/>
            </a:xfrm>
          </p:grpSpPr>
          <p:cxnSp>
            <p:nvCxnSpPr>
              <p:cNvPr id="9225" name="Straight Arrow Connector 57"/>
              <p:cNvCxnSpPr>
                <a:cxnSpLocks noChangeShapeType="1"/>
              </p:cNvCxnSpPr>
              <p:nvPr/>
            </p:nvCxnSpPr>
            <p:spPr bwMode="auto">
              <a:xfrm rot="5400000" flipH="1" flipV="1">
                <a:off x="2350800" y="2952000"/>
                <a:ext cx="342000" cy="0"/>
              </a:xfrm>
              <a:prstGeom prst="straightConnector1">
                <a:avLst/>
              </a:prstGeom>
              <a:noFill/>
              <a:ln w="9525" algn="ctr">
                <a:solidFill>
                  <a:schemeClr val="tx1"/>
                </a:solidFill>
                <a:round/>
                <a:headEnd/>
                <a:tailEnd type="arrow" w="med" len="med"/>
              </a:ln>
            </p:spPr>
          </p:cxnSp>
          <p:cxnSp>
            <p:nvCxnSpPr>
              <p:cNvPr id="9227" name="Straight Arrow Connector 132"/>
              <p:cNvCxnSpPr>
                <a:cxnSpLocks noChangeShapeType="1"/>
              </p:cNvCxnSpPr>
              <p:nvPr/>
            </p:nvCxnSpPr>
            <p:spPr bwMode="auto">
              <a:xfrm rot="5400000">
                <a:off x="2532062" y="1658938"/>
                <a:ext cx="269875" cy="0"/>
              </a:xfrm>
              <a:prstGeom prst="straightConnector1">
                <a:avLst/>
              </a:prstGeom>
              <a:noFill/>
              <a:ln w="9525" algn="ctr">
                <a:solidFill>
                  <a:schemeClr val="tx1"/>
                </a:solidFill>
                <a:round/>
                <a:headEnd/>
                <a:tailEnd type="arrow" w="med" len="med"/>
              </a:ln>
            </p:spPr>
          </p:cxnSp>
          <p:grpSp>
            <p:nvGrpSpPr>
              <p:cNvPr id="4" name="Group 31"/>
              <p:cNvGrpSpPr/>
              <p:nvPr/>
            </p:nvGrpSpPr>
            <p:grpSpPr bwMode="auto">
              <a:xfrm>
                <a:off x="2403293" y="2635348"/>
                <a:ext cx="252778" cy="151057"/>
                <a:chOff x="1266825" y="6457950"/>
                <a:chExt cx="314325" cy="200025"/>
              </a:xfrm>
              <a:solidFill>
                <a:schemeClr val="accent1">
                  <a:lumMod val="20000"/>
                  <a:lumOff val="80000"/>
                </a:schemeClr>
              </a:solidFill>
            </p:grpSpPr>
            <p:sp>
              <p:nvSpPr>
                <p:cNvPr id="134" name="Rectangle 13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5" name="Isosceles Triangle 13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9230" name="Group 35"/>
              <p:cNvGrpSpPr>
                <a:grpSpLocks/>
              </p:cNvGrpSpPr>
              <p:nvPr/>
            </p:nvGrpSpPr>
            <p:grpSpPr bwMode="auto">
              <a:xfrm>
                <a:off x="2070100" y="1793875"/>
                <a:ext cx="1238250" cy="850900"/>
                <a:chOff x="2362678" y="5419725"/>
                <a:chExt cx="1026520" cy="751074"/>
              </a:xfrm>
            </p:grpSpPr>
            <p:sp>
              <p:nvSpPr>
                <p:cNvPr id="136" name="Rectangle 25"/>
                <p:cNvSpPr/>
                <p:nvPr/>
              </p:nvSpPr>
              <p:spPr bwMode="auto">
                <a:xfrm>
                  <a:off x="2362678" y="5620105"/>
                  <a:ext cx="1026520" cy="5506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Ethernet</a:t>
                  </a:r>
                </a:p>
                <a:p>
                  <a:pPr>
                    <a:defRPr/>
                  </a:pPr>
                  <a:r>
                    <a:rPr lang="en-US" sz="1000" dirty="0">
                      <a:latin typeface="Arial" pitchFamily="34" charset="0"/>
                    </a:rPr>
                    <a:t>Controller</a:t>
                  </a:r>
                  <a:endParaRPr lang="en-IN" sz="1000" dirty="0">
                    <a:latin typeface="Arial" pitchFamily="34" charset="0"/>
                  </a:endParaRPr>
                </a:p>
              </p:txBody>
            </p:sp>
            <p:grpSp>
              <p:nvGrpSpPr>
                <p:cNvPr id="7" name="Group 26"/>
                <p:cNvGrpSpPr/>
                <p:nvPr/>
              </p:nvGrpSpPr>
              <p:grpSpPr>
                <a:xfrm>
                  <a:off x="2705100" y="5419725"/>
                  <a:ext cx="314325" cy="200025"/>
                  <a:chOff x="1266825" y="6457950"/>
                  <a:chExt cx="314325" cy="200025"/>
                </a:xfrm>
                <a:solidFill>
                  <a:schemeClr val="accent2">
                    <a:lumMod val="75000"/>
                  </a:schemeClr>
                </a:solidFill>
              </p:grpSpPr>
              <p:sp>
                <p:nvSpPr>
                  <p:cNvPr id="138"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9"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9232" name="Straight Arrow Connector 57"/>
            <p:cNvCxnSpPr>
              <a:cxnSpLocks noChangeShapeType="1"/>
            </p:cNvCxnSpPr>
            <p:nvPr/>
          </p:nvCxnSpPr>
          <p:spPr bwMode="auto">
            <a:xfrm rot="16200000" flipH="1" flipV="1">
              <a:off x="2664000" y="2952406"/>
              <a:ext cx="342000" cy="1588"/>
            </a:xfrm>
            <a:prstGeom prst="straightConnector1">
              <a:avLst/>
            </a:prstGeom>
            <a:noFill/>
            <a:ln w="9525" algn="ctr">
              <a:solidFill>
                <a:schemeClr val="tx1"/>
              </a:solidFill>
              <a:round/>
              <a:headEnd/>
              <a:tailEnd type="arrow" w="med" len="med"/>
            </a:ln>
          </p:spPr>
        </p:cxnSp>
      </p:grpSp>
      <p:sp>
        <p:nvSpPr>
          <p:cNvPr id="29" name="TextBox 28"/>
          <p:cNvSpPr txBox="1"/>
          <p:nvPr/>
        </p:nvSpPr>
        <p:spPr>
          <a:xfrm>
            <a:off x="2971800" y="1676400"/>
            <a:ext cx="990600" cy="276999"/>
          </a:xfrm>
          <a:prstGeom prst="rect">
            <a:avLst/>
          </a:prstGeom>
          <a:noFill/>
        </p:spPr>
        <p:txBody>
          <a:bodyPr wrap="square" rtlCol="0">
            <a:spAutoFit/>
          </a:bodyPr>
          <a:lstStyle/>
          <a:p>
            <a:r>
              <a:rPr lang="en-US" sz="1200" dirty="0" smtClean="0">
                <a:latin typeface="News Gothic MT"/>
              </a:rPr>
              <a:t>TLM 2.0</a:t>
            </a:r>
            <a:endParaRPr lang="en-IN" sz="1200" dirty="0">
              <a:latin typeface="News Gothic MT"/>
            </a:endParaRPr>
          </a:p>
        </p:txBody>
      </p:sp>
      <p:sp>
        <p:nvSpPr>
          <p:cNvPr id="30" name="TextBox 29"/>
          <p:cNvSpPr txBox="1"/>
          <p:nvPr/>
        </p:nvSpPr>
        <p:spPr>
          <a:xfrm>
            <a:off x="762000" y="2133600"/>
            <a:ext cx="990600" cy="276999"/>
          </a:xfrm>
          <a:prstGeom prst="rect">
            <a:avLst/>
          </a:prstGeom>
          <a:noFill/>
        </p:spPr>
        <p:txBody>
          <a:bodyPr wrap="square" rtlCol="0">
            <a:spAutoFit/>
          </a:bodyPr>
          <a:lstStyle/>
          <a:p>
            <a:r>
              <a:rPr lang="en-US" sz="1200" b="1" dirty="0" smtClean="0">
                <a:latin typeface="News Gothic MT"/>
              </a:rPr>
              <a:t>Model</a:t>
            </a:r>
            <a:endParaRPr lang="en-IN" sz="1200" b="1" dirty="0">
              <a:latin typeface="News Gothic MT"/>
            </a:endParaRPr>
          </a:p>
        </p:txBody>
      </p:sp>
      <p:sp>
        <p:nvSpPr>
          <p:cNvPr id="31" name="TextBox 30"/>
          <p:cNvSpPr txBox="1"/>
          <p:nvPr/>
        </p:nvSpPr>
        <p:spPr>
          <a:xfrm>
            <a:off x="762000" y="3276600"/>
            <a:ext cx="990600" cy="276999"/>
          </a:xfrm>
          <a:prstGeom prst="rect">
            <a:avLst/>
          </a:prstGeom>
          <a:noFill/>
        </p:spPr>
        <p:txBody>
          <a:bodyPr wrap="square" rtlCol="0">
            <a:spAutoFit/>
          </a:bodyPr>
          <a:lstStyle/>
          <a:p>
            <a:r>
              <a:rPr lang="en-US" sz="1200" b="1" dirty="0" smtClean="0">
                <a:latin typeface="News Gothic MT"/>
              </a:rPr>
              <a:t>Backend</a:t>
            </a:r>
            <a:endParaRPr lang="en-IN" sz="1200" b="1" dirty="0">
              <a:latin typeface="News Gothic MT"/>
            </a:endParaRPr>
          </a:p>
        </p:txBody>
      </p:sp>
      <p:sp>
        <p:nvSpPr>
          <p:cNvPr id="32" name="TextBox 31"/>
          <p:cNvSpPr txBox="1"/>
          <p:nvPr/>
        </p:nvSpPr>
        <p:spPr>
          <a:xfrm>
            <a:off x="3048000" y="2667000"/>
            <a:ext cx="1371600" cy="461665"/>
          </a:xfrm>
          <a:prstGeom prst="rect">
            <a:avLst/>
          </a:prstGeom>
          <a:noFill/>
        </p:spPr>
        <p:txBody>
          <a:bodyPr wrap="square" rtlCol="0">
            <a:spAutoFit/>
          </a:bodyPr>
          <a:lstStyle/>
          <a:p>
            <a:r>
              <a:rPr lang="en-US" sz="1200" dirty="0" smtClean="0">
                <a:latin typeface="News Gothic MT"/>
              </a:rPr>
              <a:t>TLM-Ethernet</a:t>
            </a:r>
          </a:p>
          <a:p>
            <a:r>
              <a:rPr lang="en-US" sz="1200" dirty="0" smtClean="0">
                <a:latin typeface="News Gothic MT"/>
              </a:rPr>
              <a:t>Extends TLM2.0</a:t>
            </a:r>
            <a:endParaRPr lang="en-IN" sz="1200" dirty="0">
              <a:latin typeface="News Gothic MT"/>
            </a:endParaRPr>
          </a:p>
        </p:txBody>
      </p:sp>
      <p:grpSp>
        <p:nvGrpSpPr>
          <p:cNvPr id="87" name="Group 86"/>
          <p:cNvGrpSpPr/>
          <p:nvPr/>
        </p:nvGrpSpPr>
        <p:grpSpPr>
          <a:xfrm>
            <a:off x="2034000" y="3124200"/>
            <a:ext cx="3733800" cy="2211388"/>
            <a:chOff x="4267200" y="3733800"/>
            <a:chExt cx="3733800" cy="2211388"/>
          </a:xfrm>
        </p:grpSpPr>
        <p:sp>
          <p:nvSpPr>
            <p:cNvPr id="35" name="Rectangle 48"/>
            <p:cNvSpPr/>
            <p:nvPr/>
          </p:nvSpPr>
          <p:spPr bwMode="auto">
            <a:xfrm>
              <a:off x="4267200" y="3886200"/>
              <a:ext cx="3733800"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smtClean="0">
                  <a:latin typeface="Arial" pitchFamily="34" charset="0"/>
                  <a:cs typeface="Arial" pitchFamily="34" charset="0"/>
                </a:rPr>
                <a:t>Virtual Network</a:t>
              </a:r>
              <a:endParaRPr lang="en-IN" sz="1000" dirty="0">
                <a:latin typeface="Arial" pitchFamily="34" charset="0"/>
                <a:cs typeface="Arial" pitchFamily="34" charset="0"/>
              </a:endParaRPr>
            </a:p>
          </p:txBody>
        </p:sp>
        <p:grpSp>
          <p:nvGrpSpPr>
            <p:cNvPr id="36" name="Group 31"/>
            <p:cNvGrpSpPr/>
            <p:nvPr/>
          </p:nvGrpSpPr>
          <p:grpSpPr bwMode="auto">
            <a:xfrm rot="10800000">
              <a:off x="4953000" y="3733800"/>
              <a:ext cx="252778" cy="151057"/>
              <a:chOff x="1266825" y="6457950"/>
              <a:chExt cx="314325" cy="200025"/>
            </a:xfrm>
            <a:solidFill>
              <a:schemeClr val="accent1">
                <a:lumMod val="20000"/>
                <a:lumOff val="80000"/>
              </a:schemeClr>
            </a:solidFill>
          </p:grpSpPr>
          <p:sp>
            <p:nvSpPr>
              <p:cNvPr id="40"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41"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37" name="Group 36"/>
            <p:cNvGrpSpPr/>
            <p:nvPr/>
          </p:nvGrpSpPr>
          <p:grpSpPr bwMode="auto">
            <a:xfrm>
              <a:off x="4648200" y="3733800"/>
              <a:ext cx="252778" cy="151057"/>
              <a:chOff x="1266825" y="6457950"/>
              <a:chExt cx="314325" cy="200025"/>
            </a:xfrm>
            <a:solidFill>
              <a:schemeClr val="accent1">
                <a:lumMod val="20000"/>
                <a:lumOff val="80000"/>
              </a:schemeClr>
            </a:solidFill>
          </p:grpSpPr>
          <p:sp>
            <p:nvSpPr>
              <p:cNvPr id="38" name="Rectangle 3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39" name="Isosceles Triangle 38"/>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55" name="Group 54"/>
            <p:cNvGrpSpPr/>
            <p:nvPr/>
          </p:nvGrpSpPr>
          <p:grpSpPr>
            <a:xfrm rot="10800000">
              <a:off x="5333998" y="4335387"/>
              <a:ext cx="1238251" cy="1609801"/>
              <a:chOff x="2070101" y="1524000"/>
              <a:chExt cx="1238251" cy="1609801"/>
            </a:xfrm>
          </p:grpSpPr>
          <p:grpSp>
            <p:nvGrpSpPr>
              <p:cNvPr id="56" name="Group 36"/>
              <p:cNvGrpSpPr/>
              <p:nvPr/>
            </p:nvGrpSpPr>
            <p:grpSpPr bwMode="auto">
              <a:xfrm rot="10800000">
                <a:off x="2713521" y="2635348"/>
                <a:ext cx="252778" cy="151057"/>
                <a:chOff x="1266825" y="6457950"/>
                <a:chExt cx="314325" cy="200025"/>
              </a:xfrm>
              <a:solidFill>
                <a:schemeClr val="accent1">
                  <a:lumMod val="20000"/>
                  <a:lumOff val="80000"/>
                </a:schemeClr>
              </a:solidFill>
            </p:grpSpPr>
            <p:sp>
              <p:nvSpPr>
                <p:cNvPr id="69" name="Rectangle 68"/>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70"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57" name="Group 41"/>
              <p:cNvGrpSpPr/>
              <p:nvPr/>
            </p:nvGrpSpPr>
            <p:grpSpPr>
              <a:xfrm>
                <a:off x="2070101" y="1524000"/>
                <a:ext cx="1238251" cy="1609801"/>
                <a:chOff x="2070101" y="1524000"/>
                <a:chExt cx="1238251" cy="1609801"/>
              </a:xfrm>
            </p:grpSpPr>
            <p:cxnSp>
              <p:nvCxnSpPr>
                <p:cNvPr id="59" name="Straight Arrow Connector 57"/>
                <p:cNvCxnSpPr>
                  <a:cxnSpLocks noChangeShapeType="1"/>
                </p:cNvCxnSpPr>
                <p:nvPr/>
              </p:nvCxnSpPr>
              <p:spPr bwMode="auto">
                <a:xfrm rot="5400000" flipH="1" flipV="1">
                  <a:off x="2343601" y="2961213"/>
                  <a:ext cx="342000" cy="3175"/>
                </a:xfrm>
                <a:prstGeom prst="straightConnector1">
                  <a:avLst/>
                </a:prstGeom>
                <a:noFill/>
                <a:ln w="9525" algn="ctr">
                  <a:solidFill>
                    <a:schemeClr val="tx1"/>
                  </a:solidFill>
                  <a:round/>
                  <a:headEnd/>
                  <a:tailEnd type="arrow" w="med" len="med"/>
                </a:ln>
              </p:spPr>
            </p:cxnSp>
            <p:cxnSp>
              <p:nvCxnSpPr>
                <p:cNvPr id="60" name="Straight Arrow Connector 132"/>
                <p:cNvCxnSpPr>
                  <a:cxnSpLocks noChangeShapeType="1"/>
                </p:cNvCxnSpPr>
                <p:nvPr/>
              </p:nvCxnSpPr>
              <p:spPr bwMode="auto">
                <a:xfrm rot="5400000">
                  <a:off x="2532062" y="1658938"/>
                  <a:ext cx="269875" cy="0"/>
                </a:xfrm>
                <a:prstGeom prst="straightConnector1">
                  <a:avLst/>
                </a:prstGeom>
                <a:noFill/>
                <a:ln w="9525" algn="ctr">
                  <a:solidFill>
                    <a:schemeClr val="tx1"/>
                  </a:solidFill>
                  <a:round/>
                  <a:headEnd/>
                  <a:tailEnd type="arrow" w="med" len="med"/>
                </a:ln>
              </p:spPr>
            </p:cxnSp>
            <p:grpSp>
              <p:nvGrpSpPr>
                <p:cNvPr id="61" name="Group 31"/>
                <p:cNvGrpSpPr/>
                <p:nvPr/>
              </p:nvGrpSpPr>
              <p:grpSpPr bwMode="auto">
                <a:xfrm>
                  <a:off x="2403293" y="2635348"/>
                  <a:ext cx="252778" cy="151057"/>
                  <a:chOff x="1266825" y="6457950"/>
                  <a:chExt cx="314325" cy="200025"/>
                </a:xfrm>
                <a:solidFill>
                  <a:schemeClr val="accent1">
                    <a:lumMod val="20000"/>
                    <a:lumOff val="80000"/>
                  </a:schemeClr>
                </a:solidFill>
              </p:grpSpPr>
              <p:sp>
                <p:nvSpPr>
                  <p:cNvPr id="67" name="Rectangle 66"/>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68" name="Isosceles Triangle 67"/>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62" name="Group 35"/>
                <p:cNvGrpSpPr>
                  <a:grpSpLocks/>
                </p:cNvGrpSpPr>
                <p:nvPr/>
              </p:nvGrpSpPr>
              <p:grpSpPr bwMode="auto">
                <a:xfrm>
                  <a:off x="2070101" y="1793874"/>
                  <a:ext cx="1238251" cy="850901"/>
                  <a:chOff x="2362679" y="5419725"/>
                  <a:chExt cx="1026521" cy="751075"/>
                </a:xfrm>
              </p:grpSpPr>
              <p:sp>
                <p:nvSpPr>
                  <p:cNvPr id="63" name="Rectangle 25"/>
                  <p:cNvSpPr/>
                  <p:nvPr/>
                </p:nvSpPr>
                <p:spPr bwMode="auto">
                  <a:xfrm rot="10800000">
                    <a:off x="2362679" y="5620106"/>
                    <a:ext cx="1026521" cy="5506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Ethernet</a:t>
                    </a:r>
                  </a:p>
                  <a:p>
                    <a:pPr>
                      <a:defRPr/>
                    </a:pPr>
                    <a:r>
                      <a:rPr lang="en-US" sz="1000" dirty="0">
                        <a:latin typeface="Arial" pitchFamily="34" charset="0"/>
                      </a:rPr>
                      <a:t>Controller</a:t>
                    </a:r>
                    <a:endParaRPr lang="en-IN" sz="1000" dirty="0">
                      <a:latin typeface="Arial" pitchFamily="34" charset="0"/>
                    </a:endParaRPr>
                  </a:p>
                </p:txBody>
              </p:sp>
              <p:grpSp>
                <p:nvGrpSpPr>
                  <p:cNvPr id="64" name="Group 26"/>
                  <p:cNvGrpSpPr/>
                  <p:nvPr/>
                </p:nvGrpSpPr>
                <p:grpSpPr>
                  <a:xfrm>
                    <a:off x="2705100" y="5419725"/>
                    <a:ext cx="314325" cy="200025"/>
                    <a:chOff x="1266825" y="6457950"/>
                    <a:chExt cx="314325" cy="200025"/>
                  </a:xfrm>
                  <a:solidFill>
                    <a:schemeClr val="accent2">
                      <a:lumMod val="75000"/>
                    </a:schemeClr>
                  </a:solidFill>
                </p:grpSpPr>
                <p:sp>
                  <p:nvSpPr>
                    <p:cNvPr id="65"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66"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58" name="Straight Arrow Connector 57"/>
              <p:cNvCxnSpPr>
                <a:cxnSpLocks noChangeShapeType="1"/>
              </p:cNvCxnSpPr>
              <p:nvPr/>
            </p:nvCxnSpPr>
            <p:spPr bwMode="auto">
              <a:xfrm rot="16200000" flipH="1" flipV="1">
                <a:off x="2665150" y="2952406"/>
                <a:ext cx="342000" cy="1588"/>
              </a:xfrm>
              <a:prstGeom prst="straightConnector1">
                <a:avLst/>
              </a:prstGeom>
              <a:noFill/>
              <a:ln w="9525" algn="ctr">
                <a:solidFill>
                  <a:schemeClr val="tx1"/>
                </a:solidFill>
                <a:round/>
                <a:headEnd/>
                <a:tailEnd type="arrow" w="med" len="med"/>
              </a:ln>
            </p:spPr>
          </p:cxnSp>
        </p:grpSp>
        <p:grpSp>
          <p:nvGrpSpPr>
            <p:cNvPr id="71" name="Group 70"/>
            <p:cNvGrpSpPr/>
            <p:nvPr/>
          </p:nvGrpSpPr>
          <p:grpSpPr>
            <a:xfrm rot="10800000">
              <a:off x="6705600" y="4344988"/>
              <a:ext cx="1238251" cy="1600200"/>
              <a:chOff x="2070101" y="1524000"/>
              <a:chExt cx="1238251" cy="1600200"/>
            </a:xfrm>
          </p:grpSpPr>
          <p:grpSp>
            <p:nvGrpSpPr>
              <p:cNvPr id="72" name="Group 36"/>
              <p:cNvGrpSpPr/>
              <p:nvPr/>
            </p:nvGrpSpPr>
            <p:grpSpPr bwMode="auto">
              <a:xfrm rot="10800000">
                <a:off x="2713521" y="2635348"/>
                <a:ext cx="252778" cy="151057"/>
                <a:chOff x="1266825" y="6457950"/>
                <a:chExt cx="314325" cy="200025"/>
              </a:xfrm>
              <a:solidFill>
                <a:schemeClr val="accent1">
                  <a:lumMod val="20000"/>
                  <a:lumOff val="80000"/>
                </a:schemeClr>
              </a:solidFill>
            </p:grpSpPr>
            <p:sp>
              <p:nvSpPr>
                <p:cNvPr id="85" name="Rectangle 8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86"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73" name="Group 41"/>
              <p:cNvGrpSpPr/>
              <p:nvPr/>
            </p:nvGrpSpPr>
            <p:grpSpPr>
              <a:xfrm>
                <a:off x="2070101" y="1524000"/>
                <a:ext cx="1238251" cy="1589788"/>
                <a:chOff x="2070101" y="1524000"/>
                <a:chExt cx="1238251" cy="1589788"/>
              </a:xfrm>
            </p:grpSpPr>
            <p:cxnSp>
              <p:nvCxnSpPr>
                <p:cNvPr id="75" name="Straight Arrow Connector 57"/>
                <p:cNvCxnSpPr>
                  <a:cxnSpLocks noChangeShapeType="1"/>
                </p:cNvCxnSpPr>
                <p:nvPr/>
              </p:nvCxnSpPr>
              <p:spPr bwMode="auto">
                <a:xfrm rot="5400000" flipH="1" flipV="1">
                  <a:off x="2351952" y="2942788"/>
                  <a:ext cx="342000" cy="0"/>
                </a:xfrm>
                <a:prstGeom prst="straightConnector1">
                  <a:avLst/>
                </a:prstGeom>
                <a:noFill/>
                <a:ln w="9525" algn="ctr">
                  <a:solidFill>
                    <a:schemeClr val="tx1"/>
                  </a:solidFill>
                  <a:round/>
                  <a:headEnd/>
                  <a:tailEnd type="arrow" w="med" len="med"/>
                </a:ln>
              </p:spPr>
            </p:cxnSp>
            <p:cxnSp>
              <p:nvCxnSpPr>
                <p:cNvPr id="76" name="Straight Arrow Connector 132"/>
                <p:cNvCxnSpPr>
                  <a:cxnSpLocks noChangeShapeType="1"/>
                </p:cNvCxnSpPr>
                <p:nvPr/>
              </p:nvCxnSpPr>
              <p:spPr bwMode="auto">
                <a:xfrm rot="5400000">
                  <a:off x="2532062" y="1658938"/>
                  <a:ext cx="269875" cy="0"/>
                </a:xfrm>
                <a:prstGeom prst="straightConnector1">
                  <a:avLst/>
                </a:prstGeom>
                <a:noFill/>
                <a:ln w="9525" algn="ctr">
                  <a:solidFill>
                    <a:schemeClr val="tx1"/>
                  </a:solidFill>
                  <a:round/>
                  <a:headEnd/>
                  <a:tailEnd type="arrow" w="med" len="med"/>
                </a:ln>
              </p:spPr>
            </p:cxnSp>
            <p:grpSp>
              <p:nvGrpSpPr>
                <p:cNvPr id="77" name="Group 31"/>
                <p:cNvGrpSpPr/>
                <p:nvPr/>
              </p:nvGrpSpPr>
              <p:grpSpPr bwMode="auto">
                <a:xfrm>
                  <a:off x="2403293" y="2635348"/>
                  <a:ext cx="252778" cy="151057"/>
                  <a:chOff x="1266825" y="6457950"/>
                  <a:chExt cx="314325" cy="200025"/>
                </a:xfrm>
                <a:solidFill>
                  <a:schemeClr val="accent1">
                    <a:lumMod val="20000"/>
                    <a:lumOff val="80000"/>
                  </a:schemeClr>
                </a:solidFill>
              </p:grpSpPr>
              <p:sp>
                <p:nvSpPr>
                  <p:cNvPr id="83" name="Rectangle 8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84" name="Isosceles Triangle 83"/>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78" name="Group 35"/>
                <p:cNvGrpSpPr>
                  <a:grpSpLocks/>
                </p:cNvGrpSpPr>
                <p:nvPr/>
              </p:nvGrpSpPr>
              <p:grpSpPr bwMode="auto">
                <a:xfrm>
                  <a:off x="2070101" y="1793874"/>
                  <a:ext cx="1238251" cy="850901"/>
                  <a:chOff x="2362679" y="5419725"/>
                  <a:chExt cx="1026521" cy="751075"/>
                </a:xfrm>
              </p:grpSpPr>
              <p:sp>
                <p:nvSpPr>
                  <p:cNvPr id="79" name="Rectangle 25"/>
                  <p:cNvSpPr/>
                  <p:nvPr/>
                </p:nvSpPr>
                <p:spPr bwMode="auto">
                  <a:xfrm rot="10800000">
                    <a:off x="2362679" y="5620106"/>
                    <a:ext cx="1026521" cy="5506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Ethernet</a:t>
                    </a:r>
                  </a:p>
                  <a:p>
                    <a:pPr>
                      <a:defRPr/>
                    </a:pPr>
                    <a:r>
                      <a:rPr lang="en-US" sz="1000" dirty="0">
                        <a:latin typeface="Arial" pitchFamily="34" charset="0"/>
                      </a:rPr>
                      <a:t>Controller</a:t>
                    </a:r>
                    <a:endParaRPr lang="en-IN" sz="1000" dirty="0">
                      <a:latin typeface="Arial" pitchFamily="34" charset="0"/>
                    </a:endParaRPr>
                  </a:p>
                </p:txBody>
              </p:sp>
              <p:grpSp>
                <p:nvGrpSpPr>
                  <p:cNvPr id="80" name="Group 26"/>
                  <p:cNvGrpSpPr/>
                  <p:nvPr/>
                </p:nvGrpSpPr>
                <p:grpSpPr>
                  <a:xfrm>
                    <a:off x="2705100" y="5419725"/>
                    <a:ext cx="314325" cy="200025"/>
                    <a:chOff x="1266825" y="6457950"/>
                    <a:chExt cx="314325" cy="200025"/>
                  </a:xfrm>
                  <a:solidFill>
                    <a:schemeClr val="accent2">
                      <a:lumMod val="75000"/>
                    </a:schemeClr>
                  </a:solidFill>
                </p:grpSpPr>
                <p:sp>
                  <p:nvSpPr>
                    <p:cNvPr id="81"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82"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74" name="Straight Arrow Connector 73"/>
              <p:cNvCxnSpPr>
                <a:cxnSpLocks noChangeShapeType="1"/>
              </p:cNvCxnSpPr>
              <p:nvPr/>
            </p:nvCxnSpPr>
            <p:spPr bwMode="auto">
              <a:xfrm rot="16200000" flipH="1" flipV="1">
                <a:off x="2668752" y="2952406"/>
                <a:ext cx="342000" cy="1588"/>
              </a:xfrm>
              <a:prstGeom prst="straightConnector1">
                <a:avLst/>
              </a:prstGeom>
              <a:noFill/>
              <a:ln w="9525" algn="ctr">
                <a:solidFill>
                  <a:schemeClr val="tx1"/>
                </a:solidFill>
                <a:round/>
                <a:headEnd/>
                <a:tailEnd type="arrow" w="med" len="med"/>
              </a:ln>
            </p:spPr>
          </p:cxnSp>
        </p:grpSp>
      </p:grpSp>
      <p:grpSp>
        <p:nvGrpSpPr>
          <p:cNvPr id="98" name="Group 97"/>
          <p:cNvGrpSpPr/>
          <p:nvPr/>
        </p:nvGrpSpPr>
        <p:grpSpPr>
          <a:xfrm>
            <a:off x="1882800" y="3124200"/>
            <a:ext cx="1600200" cy="1771650"/>
            <a:chOff x="1905000" y="4114800"/>
            <a:chExt cx="1600200" cy="1771650"/>
          </a:xfrm>
        </p:grpSpPr>
        <p:grpSp>
          <p:nvGrpSpPr>
            <p:cNvPr id="88" name="Group 87"/>
            <p:cNvGrpSpPr/>
            <p:nvPr/>
          </p:nvGrpSpPr>
          <p:grpSpPr>
            <a:xfrm>
              <a:off x="2057400" y="4114800"/>
              <a:ext cx="1217613" cy="628650"/>
              <a:chOff x="2057400" y="3124200"/>
              <a:chExt cx="1217613" cy="628650"/>
            </a:xfrm>
          </p:grpSpPr>
          <p:sp>
            <p:nvSpPr>
              <p:cNvPr id="89" name="Rectangle 48"/>
              <p:cNvSpPr/>
              <p:nvPr/>
            </p:nvSpPr>
            <p:spPr bwMode="auto">
              <a:xfrm>
                <a:off x="2057400" y="3276600"/>
                <a:ext cx="1217613"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smtClean="0">
                    <a:latin typeface="Arial" pitchFamily="34" charset="0"/>
                    <a:cs typeface="Arial" pitchFamily="34" charset="0"/>
                  </a:rPr>
                  <a:t>Backend</a:t>
                </a:r>
                <a:endParaRPr lang="en-IN" sz="1000" dirty="0">
                  <a:latin typeface="Arial" pitchFamily="34" charset="0"/>
                  <a:cs typeface="Arial" pitchFamily="34" charset="0"/>
                </a:endParaRPr>
              </a:p>
            </p:txBody>
          </p:sp>
          <p:grpSp>
            <p:nvGrpSpPr>
              <p:cNvPr id="90" name="Group 31"/>
              <p:cNvGrpSpPr/>
              <p:nvPr/>
            </p:nvGrpSpPr>
            <p:grpSpPr bwMode="auto">
              <a:xfrm rot="10800000">
                <a:off x="2743200" y="3124200"/>
                <a:ext cx="252778" cy="151057"/>
                <a:chOff x="1266825" y="6457950"/>
                <a:chExt cx="314325" cy="200025"/>
              </a:xfrm>
              <a:solidFill>
                <a:schemeClr val="accent1">
                  <a:lumMod val="20000"/>
                  <a:lumOff val="80000"/>
                </a:schemeClr>
              </a:solidFill>
            </p:grpSpPr>
            <p:sp>
              <p:nvSpPr>
                <p:cNvPr id="94"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5"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91" name="Group 36"/>
              <p:cNvGrpSpPr/>
              <p:nvPr/>
            </p:nvGrpSpPr>
            <p:grpSpPr bwMode="auto">
              <a:xfrm>
                <a:off x="2438400" y="3124200"/>
                <a:ext cx="252778" cy="151057"/>
                <a:chOff x="1266825" y="6457950"/>
                <a:chExt cx="314325" cy="200025"/>
              </a:xfrm>
              <a:solidFill>
                <a:schemeClr val="accent1">
                  <a:lumMod val="20000"/>
                  <a:lumOff val="80000"/>
                </a:schemeClr>
              </a:solidFill>
            </p:grpSpPr>
            <p:sp>
              <p:nvSpPr>
                <p:cNvPr id="92" name="Rectangle 9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3" name="Isosceles Triangle 9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254" name="Flowchart: Manual Operation 253"/>
            <p:cNvSpPr/>
            <p:nvPr/>
          </p:nvSpPr>
          <p:spPr bwMode="auto">
            <a:xfrm rot="10800000">
              <a:off x="1905000" y="4495800"/>
              <a:ext cx="1600200" cy="685800"/>
            </a:xfrm>
            <a:prstGeom prst="flowChartManualOperation">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smtClean="0"/>
            </a:p>
          </p:txBody>
        </p:sp>
        <p:pic>
          <p:nvPicPr>
            <p:cNvPr id="96" name="Picture 95" descr="ethernet-jack-on-computer.jpg"/>
            <p:cNvPicPr>
              <a:picLocks noChangeAspect="1"/>
            </p:cNvPicPr>
            <p:nvPr/>
          </p:nvPicPr>
          <p:blipFill>
            <a:blip r:embed="rId3" cstate="print"/>
            <a:stretch>
              <a:fillRect/>
            </a:stretch>
          </p:blipFill>
          <p:spPr>
            <a:xfrm>
              <a:off x="2209800" y="5334000"/>
              <a:ext cx="838200" cy="552450"/>
            </a:xfrm>
            <a:prstGeom prst="rect">
              <a:avLst/>
            </a:prstGeom>
          </p:spPr>
        </p:pic>
        <p:sp>
          <p:nvSpPr>
            <p:cNvPr id="97" name="TextBox 96"/>
            <p:cNvSpPr txBox="1"/>
            <p:nvPr/>
          </p:nvSpPr>
          <p:spPr>
            <a:xfrm>
              <a:off x="2057400" y="4724400"/>
              <a:ext cx="1371600" cy="461665"/>
            </a:xfrm>
            <a:prstGeom prst="rect">
              <a:avLst/>
            </a:prstGeom>
            <a:noFill/>
          </p:spPr>
          <p:txBody>
            <a:bodyPr wrap="square" rtlCol="0">
              <a:spAutoFit/>
            </a:bodyPr>
            <a:lstStyle/>
            <a:p>
              <a:pPr algn="ctr"/>
              <a:r>
                <a:rPr lang="en-US" sz="1200" dirty="0" smtClean="0">
                  <a:latin typeface="News Gothic MT"/>
                </a:rPr>
                <a:t>Ethernet Driver</a:t>
              </a:r>
            </a:p>
            <a:p>
              <a:pPr algn="ctr"/>
              <a:r>
                <a:rPr lang="en-US" sz="1200" dirty="0" smtClean="0">
                  <a:latin typeface="News Gothic MT"/>
                </a:rPr>
                <a:t>(Host PC)</a:t>
              </a:r>
              <a:endParaRPr lang="en-IN" sz="1200" dirty="0">
                <a:latin typeface="News Gothic M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nodeType="clickEffect">
                                  <p:stCondLst>
                                    <p:cond delay="0"/>
                                  </p:stCondLst>
                                  <p:childTnLst>
                                    <p:animEffect transition="out" filter="blinds(horizontal)">
                                      <p:cBhvr>
                                        <p:cTn id="12" dur="500"/>
                                        <p:tgtEl>
                                          <p:spTgt spid="33"/>
                                        </p:tgtEl>
                                      </p:cBhvr>
                                    </p:animEffect>
                                    <p:set>
                                      <p:cBhvr>
                                        <p:cTn id="13" dur="1" fill="hold">
                                          <p:stCondLst>
                                            <p:cond delay="499"/>
                                          </p:stCondLst>
                                        </p:cTn>
                                        <p:tgtEl>
                                          <p:spTgt spid="33"/>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87"/>
                                        </p:tgtEl>
                                      </p:cBhvr>
                                    </p:animEffect>
                                    <p:set>
                                      <p:cBhvr>
                                        <p:cTn id="22" dur="1" fill="hold">
                                          <p:stCondLst>
                                            <p:cond delay="499"/>
                                          </p:stCondLst>
                                        </p:cTn>
                                        <p:tgtEl>
                                          <p:spTgt spid="8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362200" y="0"/>
            <a:ext cx="6096000" cy="646113"/>
          </a:xfrm>
          <a:prstGeom prst="rect">
            <a:avLst/>
          </a:prstGeom>
          <a:noFill/>
          <a:ln w="9525">
            <a:noFill/>
            <a:miter lim="800000"/>
            <a:headEnd/>
            <a:tailEnd/>
          </a:ln>
        </p:spPr>
        <p:txBody>
          <a:bodyPr>
            <a:spAutoFit/>
          </a:bodyPr>
          <a:lstStyle/>
          <a:p>
            <a:pPr algn="ctr">
              <a:spcBef>
                <a:spcPct val="50000"/>
              </a:spcBef>
            </a:pPr>
            <a:r>
              <a:rPr lang="en-US" sz="3600" b="1" dirty="0">
                <a:latin typeface="News Gothic MT" pitchFamily="32" charset="0"/>
              </a:rPr>
              <a:t>   </a:t>
            </a:r>
            <a:r>
              <a:rPr lang="en-US" sz="2800" b="1" dirty="0" smtClean="0">
                <a:solidFill>
                  <a:schemeClr val="bg1"/>
                </a:solidFill>
                <a:latin typeface="News Gothic MT" pitchFamily="32" charset="0"/>
              </a:rPr>
              <a:t>Accessing host interfaces in VP</a:t>
            </a:r>
            <a:endParaRPr lang="en-US" sz="2800" b="1" dirty="0">
              <a:solidFill>
                <a:schemeClr val="bg1"/>
              </a:solidFill>
              <a:latin typeface="News Gothic MT" pitchFamily="32" charset="0"/>
            </a:endParaRPr>
          </a:p>
        </p:txBody>
      </p:sp>
      <p:sp>
        <p:nvSpPr>
          <p:cNvPr id="9219" name="Text Box 5"/>
          <p:cNvSpPr txBox="1">
            <a:spLocks noChangeArrowheads="1"/>
          </p:cNvSpPr>
          <p:nvPr/>
        </p:nvSpPr>
        <p:spPr bwMode="auto">
          <a:xfrm>
            <a:off x="381000" y="838200"/>
            <a:ext cx="8763000" cy="2030413"/>
          </a:xfrm>
          <a:prstGeom prst="rect">
            <a:avLst/>
          </a:prstGeom>
          <a:noFill/>
          <a:ln w="9525">
            <a:noFill/>
            <a:miter lim="800000"/>
            <a:headEnd/>
            <a:tailEnd/>
          </a:ln>
        </p:spPr>
        <p:txBody>
          <a:bodyPr>
            <a:spAutoFit/>
          </a:bodyPr>
          <a:lstStyle/>
          <a:p>
            <a:pPr algn="ctr">
              <a:spcBef>
                <a:spcPct val="50000"/>
              </a:spcBef>
            </a:pPr>
            <a:endParaRPr lang="en-US" sz="2000" b="1" u="sng">
              <a:latin typeface="News Gothic MT" pitchFamily="32" charset="0"/>
            </a:endParaRPr>
          </a:p>
          <a:p>
            <a:pPr lvl="1">
              <a:lnSpc>
                <a:spcPct val="80000"/>
              </a:lnSpc>
            </a:pPr>
            <a:endParaRPr lang="en-US" sz="1600">
              <a:latin typeface="News Gothic MT" pitchFamily="32" charset="0"/>
            </a:endParaRPr>
          </a:p>
          <a:p>
            <a:pPr>
              <a:lnSpc>
                <a:spcPct val="80000"/>
              </a:lnSpc>
            </a:pPr>
            <a:endParaRPr lang="en-US" sz="1600">
              <a:latin typeface="News Gothic MT" pitchFamily="32" charset="0"/>
            </a:endParaRPr>
          </a:p>
          <a:p>
            <a:pPr lvl="1">
              <a:lnSpc>
                <a:spcPct val="80000"/>
              </a:lnSpc>
            </a:pPr>
            <a:r>
              <a:rPr lang="en-US" sz="1600">
                <a:latin typeface="News Gothic MT" pitchFamily="32" charset="0"/>
              </a:rPr>
              <a:t> </a:t>
            </a: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lvl="1">
              <a:lnSpc>
                <a:spcPct val="80000"/>
              </a:lnSpc>
            </a:pPr>
            <a:endParaRPr lang="en-US" sz="1600">
              <a:latin typeface="News Gothic MT" pitchFamily="32" charset="0"/>
            </a:endParaRPr>
          </a:p>
          <a:p>
            <a:pPr algn="ctr">
              <a:spcBef>
                <a:spcPts val="1075"/>
              </a:spcBef>
            </a:pPr>
            <a:endParaRPr lang="en-US" sz="2000">
              <a:latin typeface="News Gothic MT" pitchFamily="32" charset="0"/>
            </a:endParaRPr>
          </a:p>
        </p:txBody>
      </p:sp>
      <p:sp>
        <p:nvSpPr>
          <p:cNvPr id="9220" name="Line 78"/>
          <p:cNvSpPr>
            <a:spLocks noChangeShapeType="1"/>
          </p:cNvSpPr>
          <p:nvPr/>
        </p:nvSpPr>
        <p:spPr bwMode="auto">
          <a:xfrm>
            <a:off x="4800600" y="4953000"/>
            <a:ext cx="0" cy="0"/>
          </a:xfrm>
          <a:prstGeom prst="line">
            <a:avLst/>
          </a:prstGeom>
          <a:noFill/>
          <a:ln w="9525">
            <a:solidFill>
              <a:schemeClr val="tx1"/>
            </a:solidFill>
            <a:round/>
            <a:headEnd/>
            <a:tailEnd/>
          </a:ln>
        </p:spPr>
        <p:txBody>
          <a:bodyPr/>
          <a:lstStyle/>
          <a:p>
            <a:endParaRPr lang="en-IN"/>
          </a:p>
        </p:txBody>
      </p:sp>
      <p:sp>
        <p:nvSpPr>
          <p:cNvPr id="9221" name="Rectangle 9"/>
          <p:cNvSpPr>
            <a:spLocks noChangeArrowheads="1"/>
          </p:cNvSpPr>
          <p:nvPr/>
        </p:nvSpPr>
        <p:spPr bwMode="auto">
          <a:xfrm>
            <a:off x="533400" y="1208088"/>
            <a:ext cx="8077200" cy="4802187"/>
          </a:xfrm>
          <a:prstGeom prst="rect">
            <a:avLst/>
          </a:prstGeom>
          <a:solidFill>
            <a:schemeClr val="bg1"/>
          </a:solidFill>
          <a:ln w="9525" algn="ctr">
            <a:solidFill>
              <a:schemeClr val="tx1"/>
            </a:solidFill>
            <a:round/>
            <a:headEnd/>
            <a:tailEnd/>
          </a:ln>
        </p:spPr>
        <p:txBody>
          <a:bodyPr/>
          <a:lstStyle/>
          <a:p>
            <a:endParaRPr lang="en-US" dirty="0"/>
          </a:p>
          <a:p>
            <a:endParaRPr lang="en-US" dirty="0"/>
          </a:p>
          <a:p>
            <a:endParaRPr lang="en-US" dirty="0"/>
          </a:p>
          <a:p>
            <a:endParaRPr lang="en-US" dirty="0"/>
          </a:p>
          <a:p>
            <a:endParaRPr lang="en-US" dirty="0"/>
          </a:p>
          <a:p>
            <a:r>
              <a:rPr lang="en-US" dirty="0"/>
              <a:t>                                                     </a:t>
            </a:r>
          </a:p>
          <a:p>
            <a:endParaRPr lang="en-US" dirty="0"/>
          </a:p>
          <a:p>
            <a:endParaRPr lang="en-US" dirty="0"/>
          </a:p>
          <a:p>
            <a:endParaRPr lang="en-US" dirty="0"/>
          </a:p>
          <a:p>
            <a:endParaRPr lang="en-US" dirty="0"/>
          </a:p>
          <a:p>
            <a:r>
              <a:rPr lang="en-US" sz="4000" dirty="0" smtClean="0">
                <a:latin typeface="News Gothic MT" pitchFamily="32" charset="0"/>
              </a:rPr>
              <a:t> </a:t>
            </a:r>
            <a:endParaRPr lang="en-IN" sz="4000" dirty="0">
              <a:latin typeface="News Gothic MT" pitchFamily="32" charset="0"/>
            </a:endParaRPr>
          </a:p>
        </p:txBody>
      </p:sp>
      <p:grpSp>
        <p:nvGrpSpPr>
          <p:cNvPr id="87" name="Group 86"/>
          <p:cNvGrpSpPr/>
          <p:nvPr/>
        </p:nvGrpSpPr>
        <p:grpSpPr>
          <a:xfrm>
            <a:off x="1828800" y="2438400"/>
            <a:ext cx="2590800" cy="3448050"/>
            <a:chOff x="1828800" y="2209800"/>
            <a:chExt cx="2590800" cy="3448050"/>
          </a:xfrm>
        </p:grpSpPr>
        <p:grpSp>
          <p:nvGrpSpPr>
            <p:cNvPr id="5" name="Group 53"/>
            <p:cNvGrpSpPr/>
            <p:nvPr/>
          </p:nvGrpSpPr>
          <p:grpSpPr>
            <a:xfrm>
              <a:off x="2057400" y="2286000"/>
              <a:ext cx="1238250" cy="1600200"/>
              <a:chOff x="2070100" y="1524000"/>
              <a:chExt cx="1238250" cy="1600200"/>
            </a:xfrm>
          </p:grpSpPr>
          <p:grpSp>
            <p:nvGrpSpPr>
              <p:cNvPr id="6" name="Group 36"/>
              <p:cNvGrpSpPr/>
              <p:nvPr/>
            </p:nvGrpSpPr>
            <p:grpSpPr bwMode="auto">
              <a:xfrm rot="10800000">
                <a:off x="2713521" y="2635348"/>
                <a:ext cx="252778" cy="151057"/>
                <a:chOff x="1266825" y="6457950"/>
                <a:chExt cx="314325" cy="200025"/>
              </a:xfrm>
              <a:solidFill>
                <a:schemeClr val="accent1">
                  <a:lumMod val="20000"/>
                  <a:lumOff val="80000"/>
                </a:schemeClr>
              </a:solidFill>
            </p:grpSpPr>
            <p:sp>
              <p:nvSpPr>
                <p:cNvPr id="132" name="Rectangle 13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3"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7" name="Group 41"/>
              <p:cNvGrpSpPr/>
              <p:nvPr/>
            </p:nvGrpSpPr>
            <p:grpSpPr>
              <a:xfrm>
                <a:off x="2070100" y="1524000"/>
                <a:ext cx="1238250" cy="1587600"/>
                <a:chOff x="2070100" y="1524000"/>
                <a:chExt cx="1238250" cy="1587600"/>
              </a:xfrm>
            </p:grpSpPr>
            <p:cxnSp>
              <p:nvCxnSpPr>
                <p:cNvPr id="9225" name="Straight Arrow Connector 57"/>
                <p:cNvCxnSpPr>
                  <a:cxnSpLocks noChangeShapeType="1"/>
                </p:cNvCxnSpPr>
                <p:nvPr/>
              </p:nvCxnSpPr>
              <p:spPr bwMode="auto">
                <a:xfrm rot="5400000" flipH="1" flipV="1">
                  <a:off x="2345188" y="2940600"/>
                  <a:ext cx="342000" cy="0"/>
                </a:xfrm>
                <a:prstGeom prst="straightConnector1">
                  <a:avLst/>
                </a:prstGeom>
                <a:noFill/>
                <a:ln w="9525" algn="ctr">
                  <a:solidFill>
                    <a:schemeClr val="tx1"/>
                  </a:solidFill>
                  <a:round/>
                  <a:headEnd/>
                  <a:tailEnd type="arrow" w="med" len="med"/>
                </a:ln>
              </p:spPr>
            </p:cxnSp>
            <p:cxnSp>
              <p:nvCxnSpPr>
                <p:cNvPr id="9227" name="Straight Arrow Connector 132"/>
                <p:cNvCxnSpPr>
                  <a:cxnSpLocks noChangeShapeType="1"/>
                </p:cNvCxnSpPr>
                <p:nvPr/>
              </p:nvCxnSpPr>
              <p:spPr bwMode="auto">
                <a:xfrm rot="5400000">
                  <a:off x="2532062" y="1658938"/>
                  <a:ext cx="269875" cy="0"/>
                </a:xfrm>
                <a:prstGeom prst="straightConnector1">
                  <a:avLst/>
                </a:prstGeom>
                <a:noFill/>
                <a:ln w="9525" algn="ctr">
                  <a:solidFill>
                    <a:schemeClr val="tx1"/>
                  </a:solidFill>
                  <a:round/>
                  <a:headEnd/>
                  <a:tailEnd type="arrow" w="med" len="med"/>
                </a:ln>
              </p:spPr>
            </p:cxnSp>
            <p:grpSp>
              <p:nvGrpSpPr>
                <p:cNvPr id="8" name="Group 31"/>
                <p:cNvGrpSpPr/>
                <p:nvPr/>
              </p:nvGrpSpPr>
              <p:grpSpPr bwMode="auto">
                <a:xfrm>
                  <a:off x="2403293" y="2635348"/>
                  <a:ext cx="252778" cy="151057"/>
                  <a:chOff x="1266825" y="6457950"/>
                  <a:chExt cx="314325" cy="200025"/>
                </a:xfrm>
                <a:solidFill>
                  <a:schemeClr val="accent1">
                    <a:lumMod val="20000"/>
                    <a:lumOff val="80000"/>
                  </a:schemeClr>
                </a:solidFill>
              </p:grpSpPr>
              <p:sp>
                <p:nvSpPr>
                  <p:cNvPr id="134" name="Rectangle 133"/>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5" name="Isosceles Triangle 13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9" name="Group 35"/>
                <p:cNvGrpSpPr>
                  <a:grpSpLocks/>
                </p:cNvGrpSpPr>
                <p:nvPr/>
              </p:nvGrpSpPr>
              <p:grpSpPr bwMode="auto">
                <a:xfrm>
                  <a:off x="2070100" y="1793875"/>
                  <a:ext cx="1238250" cy="850900"/>
                  <a:chOff x="2362678" y="5419725"/>
                  <a:chExt cx="1026520" cy="751074"/>
                </a:xfrm>
              </p:grpSpPr>
              <p:sp>
                <p:nvSpPr>
                  <p:cNvPr id="136" name="Rectangle 25"/>
                  <p:cNvSpPr/>
                  <p:nvPr/>
                </p:nvSpPr>
                <p:spPr bwMode="auto">
                  <a:xfrm>
                    <a:off x="2362678" y="5620105"/>
                    <a:ext cx="1026520" cy="5506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a:latin typeface="Arial" pitchFamily="34" charset="0"/>
                      </a:rPr>
                      <a:t>Ethernet</a:t>
                    </a:r>
                  </a:p>
                  <a:p>
                    <a:pPr>
                      <a:defRPr/>
                    </a:pPr>
                    <a:r>
                      <a:rPr lang="en-US" sz="1000" dirty="0">
                        <a:latin typeface="Arial" pitchFamily="34" charset="0"/>
                      </a:rPr>
                      <a:t>Controller</a:t>
                    </a:r>
                    <a:endParaRPr lang="en-IN" sz="1000" dirty="0">
                      <a:latin typeface="Arial" pitchFamily="34" charset="0"/>
                    </a:endParaRPr>
                  </a:p>
                </p:txBody>
              </p:sp>
              <p:grpSp>
                <p:nvGrpSpPr>
                  <p:cNvPr id="10" name="Group 26"/>
                  <p:cNvGrpSpPr/>
                  <p:nvPr/>
                </p:nvGrpSpPr>
                <p:grpSpPr>
                  <a:xfrm>
                    <a:off x="2705100" y="5419725"/>
                    <a:ext cx="314325" cy="200025"/>
                    <a:chOff x="1266825" y="6457950"/>
                    <a:chExt cx="314325" cy="200025"/>
                  </a:xfrm>
                  <a:solidFill>
                    <a:schemeClr val="accent2">
                      <a:lumMod val="75000"/>
                    </a:schemeClr>
                  </a:solidFill>
                </p:grpSpPr>
                <p:sp>
                  <p:nvSpPr>
                    <p:cNvPr id="138"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9"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9232" name="Straight Arrow Connector 57"/>
              <p:cNvCxnSpPr>
                <a:cxnSpLocks noChangeShapeType="1"/>
              </p:cNvCxnSpPr>
              <p:nvPr/>
            </p:nvCxnSpPr>
            <p:spPr bwMode="auto">
              <a:xfrm rot="16200000" flipH="1" flipV="1">
                <a:off x="2629694" y="2932906"/>
                <a:ext cx="381000" cy="1588"/>
              </a:xfrm>
              <a:prstGeom prst="straightConnector1">
                <a:avLst/>
              </a:prstGeom>
              <a:noFill/>
              <a:ln w="9525" algn="ctr">
                <a:solidFill>
                  <a:schemeClr val="tx1"/>
                </a:solidFill>
                <a:round/>
                <a:headEnd/>
                <a:tailEnd type="arrow" w="med" len="med"/>
              </a:ln>
            </p:spPr>
          </p:cxnSp>
        </p:grpSp>
        <p:sp>
          <p:nvSpPr>
            <p:cNvPr id="29" name="TextBox 28"/>
            <p:cNvSpPr txBox="1"/>
            <p:nvPr/>
          </p:nvSpPr>
          <p:spPr>
            <a:xfrm>
              <a:off x="3048000" y="2209800"/>
              <a:ext cx="990600" cy="276999"/>
            </a:xfrm>
            <a:prstGeom prst="rect">
              <a:avLst/>
            </a:prstGeom>
            <a:noFill/>
          </p:spPr>
          <p:txBody>
            <a:bodyPr wrap="square" rtlCol="0">
              <a:spAutoFit/>
            </a:bodyPr>
            <a:lstStyle/>
            <a:p>
              <a:r>
                <a:rPr lang="en-US" sz="1200" dirty="0" smtClean="0">
                  <a:latin typeface="News Gothic MT"/>
                </a:rPr>
                <a:t>TLM 2.0</a:t>
              </a:r>
              <a:endParaRPr lang="en-IN" sz="1200" dirty="0">
                <a:latin typeface="News Gothic MT"/>
              </a:endParaRPr>
            </a:p>
          </p:txBody>
        </p:sp>
        <p:sp>
          <p:nvSpPr>
            <p:cNvPr id="32" name="TextBox 31"/>
            <p:cNvSpPr txBox="1"/>
            <p:nvPr/>
          </p:nvSpPr>
          <p:spPr>
            <a:xfrm>
              <a:off x="3048000" y="3429000"/>
              <a:ext cx="1371600" cy="461665"/>
            </a:xfrm>
            <a:prstGeom prst="rect">
              <a:avLst/>
            </a:prstGeom>
            <a:noFill/>
          </p:spPr>
          <p:txBody>
            <a:bodyPr wrap="square" rtlCol="0">
              <a:spAutoFit/>
            </a:bodyPr>
            <a:lstStyle/>
            <a:p>
              <a:r>
                <a:rPr lang="en-US" sz="1200" dirty="0" smtClean="0">
                  <a:latin typeface="News Gothic MT"/>
                </a:rPr>
                <a:t>TLM-Ethernet</a:t>
              </a:r>
            </a:p>
            <a:p>
              <a:r>
                <a:rPr lang="en-US" sz="1200" dirty="0" smtClean="0">
                  <a:latin typeface="News Gothic MT"/>
                </a:rPr>
                <a:t>Extends TLM2.0</a:t>
              </a:r>
              <a:endParaRPr lang="en-IN" sz="1200" dirty="0">
                <a:latin typeface="News Gothic MT"/>
              </a:endParaRPr>
            </a:p>
          </p:txBody>
        </p:sp>
        <p:grpSp>
          <p:nvGrpSpPr>
            <p:cNvPr id="26" name="Group 97"/>
            <p:cNvGrpSpPr/>
            <p:nvPr/>
          </p:nvGrpSpPr>
          <p:grpSpPr>
            <a:xfrm>
              <a:off x="1828800" y="3886200"/>
              <a:ext cx="1600200" cy="1771650"/>
              <a:chOff x="1905000" y="4114800"/>
              <a:chExt cx="1600200" cy="1771650"/>
            </a:xfrm>
          </p:grpSpPr>
          <p:grpSp>
            <p:nvGrpSpPr>
              <p:cNvPr id="27" name="Group 87"/>
              <p:cNvGrpSpPr/>
              <p:nvPr/>
            </p:nvGrpSpPr>
            <p:grpSpPr>
              <a:xfrm>
                <a:off x="2057400" y="4114800"/>
                <a:ext cx="1217613" cy="628650"/>
                <a:chOff x="2057400" y="3124200"/>
                <a:chExt cx="1217613" cy="628650"/>
              </a:xfrm>
            </p:grpSpPr>
            <p:sp>
              <p:nvSpPr>
                <p:cNvPr id="89" name="Rectangle 48"/>
                <p:cNvSpPr/>
                <p:nvPr/>
              </p:nvSpPr>
              <p:spPr bwMode="auto">
                <a:xfrm>
                  <a:off x="2057400" y="3276600"/>
                  <a:ext cx="1217613"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smtClean="0">
                      <a:latin typeface="Arial" pitchFamily="34" charset="0"/>
                      <a:cs typeface="Arial" pitchFamily="34" charset="0"/>
                    </a:rPr>
                    <a:t>Backend </a:t>
                  </a:r>
                  <a:endParaRPr lang="en-IN" sz="1000" dirty="0">
                    <a:latin typeface="Arial" pitchFamily="34" charset="0"/>
                    <a:cs typeface="Arial" pitchFamily="34" charset="0"/>
                  </a:endParaRPr>
                </a:p>
              </p:txBody>
            </p:sp>
            <p:grpSp>
              <p:nvGrpSpPr>
                <p:cNvPr id="28" name="Group 31"/>
                <p:cNvGrpSpPr/>
                <p:nvPr/>
              </p:nvGrpSpPr>
              <p:grpSpPr bwMode="auto">
                <a:xfrm rot="10800000">
                  <a:off x="2743200" y="3124200"/>
                  <a:ext cx="252778" cy="151057"/>
                  <a:chOff x="1266825" y="6457950"/>
                  <a:chExt cx="314325" cy="200025"/>
                </a:xfrm>
                <a:solidFill>
                  <a:schemeClr val="accent1">
                    <a:lumMod val="20000"/>
                    <a:lumOff val="80000"/>
                  </a:schemeClr>
                </a:solidFill>
              </p:grpSpPr>
              <p:sp>
                <p:nvSpPr>
                  <p:cNvPr id="94"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5"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224" name="Group 36"/>
                <p:cNvGrpSpPr/>
                <p:nvPr/>
              </p:nvGrpSpPr>
              <p:grpSpPr bwMode="auto">
                <a:xfrm>
                  <a:off x="2438400" y="3124200"/>
                  <a:ext cx="252778" cy="151057"/>
                  <a:chOff x="1266825" y="6457950"/>
                  <a:chExt cx="314325" cy="200025"/>
                </a:xfrm>
                <a:solidFill>
                  <a:schemeClr val="accent1">
                    <a:lumMod val="20000"/>
                    <a:lumOff val="80000"/>
                  </a:schemeClr>
                </a:solidFill>
              </p:grpSpPr>
              <p:sp>
                <p:nvSpPr>
                  <p:cNvPr id="92" name="Rectangle 91"/>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93" name="Isosceles Triangle 92"/>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254" name="Flowchart: Manual Operation 253"/>
              <p:cNvSpPr/>
              <p:nvPr/>
            </p:nvSpPr>
            <p:spPr bwMode="auto">
              <a:xfrm rot="10800000">
                <a:off x="1905000" y="4495800"/>
                <a:ext cx="1600200" cy="685800"/>
              </a:xfrm>
              <a:prstGeom prst="flowChartManualOperation">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smtClean="0"/>
              </a:p>
            </p:txBody>
          </p:sp>
          <p:pic>
            <p:nvPicPr>
              <p:cNvPr id="96" name="Picture 95" descr="ethernet-jack-on-computer.jpg"/>
              <p:cNvPicPr>
                <a:picLocks noChangeAspect="1"/>
              </p:cNvPicPr>
              <p:nvPr/>
            </p:nvPicPr>
            <p:blipFill>
              <a:blip r:embed="rId3" cstate="print"/>
              <a:stretch>
                <a:fillRect/>
              </a:stretch>
            </p:blipFill>
            <p:spPr>
              <a:xfrm>
                <a:off x="2209800" y="5334000"/>
                <a:ext cx="838200" cy="552450"/>
              </a:xfrm>
              <a:prstGeom prst="rect">
                <a:avLst/>
              </a:prstGeom>
            </p:spPr>
          </p:pic>
          <p:sp>
            <p:nvSpPr>
              <p:cNvPr id="97" name="TextBox 96"/>
              <p:cNvSpPr txBox="1"/>
              <p:nvPr/>
            </p:nvSpPr>
            <p:spPr>
              <a:xfrm>
                <a:off x="2057400" y="4724400"/>
                <a:ext cx="1371600" cy="461665"/>
              </a:xfrm>
              <a:prstGeom prst="rect">
                <a:avLst/>
              </a:prstGeom>
              <a:noFill/>
            </p:spPr>
            <p:txBody>
              <a:bodyPr wrap="square" rtlCol="0">
                <a:spAutoFit/>
              </a:bodyPr>
              <a:lstStyle/>
              <a:p>
                <a:pPr algn="ctr"/>
                <a:r>
                  <a:rPr lang="en-US" sz="1200" dirty="0" smtClean="0">
                    <a:latin typeface="News Gothic MT"/>
                  </a:rPr>
                  <a:t>Ethernet Driver</a:t>
                </a:r>
              </a:p>
              <a:p>
                <a:pPr algn="ctr"/>
                <a:r>
                  <a:rPr lang="en-US" sz="1200" dirty="0" smtClean="0">
                    <a:latin typeface="News Gothic MT"/>
                  </a:rPr>
                  <a:t>(Host PC)</a:t>
                </a:r>
                <a:endParaRPr lang="en-IN" sz="1200" dirty="0">
                  <a:latin typeface="News Gothic MT"/>
                </a:endParaRPr>
              </a:p>
            </p:txBody>
          </p:sp>
        </p:grpSp>
      </p:grpSp>
      <p:grpSp>
        <p:nvGrpSpPr>
          <p:cNvPr id="141" name="Group 140"/>
          <p:cNvGrpSpPr/>
          <p:nvPr/>
        </p:nvGrpSpPr>
        <p:grpSpPr>
          <a:xfrm>
            <a:off x="1828800" y="2438400"/>
            <a:ext cx="2590800" cy="3501771"/>
            <a:chOff x="4953000" y="2362200"/>
            <a:chExt cx="2590800" cy="3501771"/>
          </a:xfrm>
        </p:grpSpPr>
        <p:sp>
          <p:nvSpPr>
            <p:cNvPr id="91" name="TextBox 90"/>
            <p:cNvSpPr txBox="1"/>
            <p:nvPr/>
          </p:nvSpPr>
          <p:spPr>
            <a:xfrm>
              <a:off x="6172200" y="2362200"/>
              <a:ext cx="990600" cy="276999"/>
            </a:xfrm>
            <a:prstGeom prst="rect">
              <a:avLst/>
            </a:prstGeom>
            <a:noFill/>
          </p:spPr>
          <p:txBody>
            <a:bodyPr wrap="square" rtlCol="0">
              <a:spAutoFit/>
            </a:bodyPr>
            <a:lstStyle/>
            <a:p>
              <a:r>
                <a:rPr lang="en-US" sz="1200" dirty="0" smtClean="0">
                  <a:latin typeface="News Gothic MT"/>
                </a:rPr>
                <a:t>TLM 2.0</a:t>
              </a:r>
              <a:endParaRPr lang="en-IN" sz="1200" dirty="0">
                <a:latin typeface="News Gothic MT"/>
              </a:endParaRPr>
            </a:p>
          </p:txBody>
        </p:sp>
        <p:sp>
          <p:nvSpPr>
            <p:cNvPr id="98" name="TextBox 97"/>
            <p:cNvSpPr txBox="1"/>
            <p:nvPr/>
          </p:nvSpPr>
          <p:spPr>
            <a:xfrm>
              <a:off x="6172200" y="3581400"/>
              <a:ext cx="1371600" cy="461665"/>
            </a:xfrm>
            <a:prstGeom prst="rect">
              <a:avLst/>
            </a:prstGeom>
            <a:noFill/>
          </p:spPr>
          <p:txBody>
            <a:bodyPr wrap="square" rtlCol="0">
              <a:spAutoFit/>
            </a:bodyPr>
            <a:lstStyle/>
            <a:p>
              <a:r>
                <a:rPr lang="en-US" sz="1200" dirty="0" smtClean="0">
                  <a:latin typeface="News Gothic MT"/>
                </a:rPr>
                <a:t>TLM-USB</a:t>
              </a:r>
            </a:p>
            <a:p>
              <a:r>
                <a:rPr lang="en-US" sz="1200" dirty="0" smtClean="0">
                  <a:latin typeface="News Gothic MT"/>
                </a:rPr>
                <a:t>Extends TLM2.0</a:t>
              </a:r>
              <a:endParaRPr lang="en-IN" sz="1200" dirty="0">
                <a:latin typeface="News Gothic MT"/>
              </a:endParaRPr>
            </a:p>
          </p:txBody>
        </p:sp>
        <p:grpSp>
          <p:nvGrpSpPr>
            <p:cNvPr id="140" name="Group 139"/>
            <p:cNvGrpSpPr/>
            <p:nvPr/>
          </p:nvGrpSpPr>
          <p:grpSpPr>
            <a:xfrm>
              <a:off x="4953000" y="2438400"/>
              <a:ext cx="1600200" cy="3425571"/>
              <a:chOff x="4953000" y="2438400"/>
              <a:chExt cx="1600200" cy="3425571"/>
            </a:xfrm>
          </p:grpSpPr>
          <p:grpSp>
            <p:nvGrpSpPr>
              <p:cNvPr id="90" name="Group 53"/>
              <p:cNvGrpSpPr/>
              <p:nvPr/>
            </p:nvGrpSpPr>
            <p:grpSpPr>
              <a:xfrm>
                <a:off x="5181600" y="2438400"/>
                <a:ext cx="1238250" cy="1600200"/>
                <a:chOff x="2070100" y="1524000"/>
                <a:chExt cx="1238250" cy="1600200"/>
              </a:xfrm>
            </p:grpSpPr>
            <p:grpSp>
              <p:nvGrpSpPr>
                <p:cNvPr id="111" name="Group 36"/>
                <p:cNvGrpSpPr/>
                <p:nvPr/>
              </p:nvGrpSpPr>
              <p:grpSpPr bwMode="auto">
                <a:xfrm rot="10800000">
                  <a:off x="2713521" y="2635348"/>
                  <a:ext cx="252778" cy="151057"/>
                  <a:chOff x="1266825" y="6457950"/>
                  <a:chExt cx="314325" cy="200025"/>
                </a:xfrm>
                <a:solidFill>
                  <a:schemeClr val="accent1">
                    <a:lumMod val="20000"/>
                    <a:lumOff val="80000"/>
                  </a:schemeClr>
                </a:solidFill>
              </p:grpSpPr>
              <p:sp>
                <p:nvSpPr>
                  <p:cNvPr id="129" name="Rectangle 128"/>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30" name="Isosceles Triangle 44"/>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12" name="Group 41"/>
                <p:cNvGrpSpPr/>
                <p:nvPr/>
              </p:nvGrpSpPr>
              <p:grpSpPr>
                <a:xfrm>
                  <a:off x="2070100" y="1524000"/>
                  <a:ext cx="1238250" cy="1587600"/>
                  <a:chOff x="2070100" y="1524000"/>
                  <a:chExt cx="1238250" cy="1587600"/>
                </a:xfrm>
              </p:grpSpPr>
              <p:cxnSp>
                <p:nvCxnSpPr>
                  <p:cNvPr id="114" name="Straight Arrow Connector 57"/>
                  <p:cNvCxnSpPr>
                    <a:cxnSpLocks noChangeShapeType="1"/>
                  </p:cNvCxnSpPr>
                  <p:nvPr/>
                </p:nvCxnSpPr>
                <p:spPr bwMode="auto">
                  <a:xfrm rot="5400000" flipH="1" flipV="1">
                    <a:off x="2345188" y="2940600"/>
                    <a:ext cx="342000" cy="0"/>
                  </a:xfrm>
                  <a:prstGeom prst="straightConnector1">
                    <a:avLst/>
                  </a:prstGeom>
                  <a:noFill/>
                  <a:ln w="9525" algn="ctr">
                    <a:solidFill>
                      <a:schemeClr val="tx1"/>
                    </a:solidFill>
                    <a:round/>
                    <a:headEnd/>
                    <a:tailEnd type="arrow" w="med" len="med"/>
                  </a:ln>
                </p:spPr>
              </p:cxnSp>
              <p:cxnSp>
                <p:nvCxnSpPr>
                  <p:cNvPr id="115" name="Straight Arrow Connector 132"/>
                  <p:cNvCxnSpPr>
                    <a:cxnSpLocks noChangeShapeType="1"/>
                  </p:cNvCxnSpPr>
                  <p:nvPr/>
                </p:nvCxnSpPr>
                <p:spPr bwMode="auto">
                  <a:xfrm rot="5400000">
                    <a:off x="2532062" y="1658938"/>
                    <a:ext cx="269875" cy="0"/>
                  </a:xfrm>
                  <a:prstGeom prst="straightConnector1">
                    <a:avLst/>
                  </a:prstGeom>
                  <a:noFill/>
                  <a:ln w="9525" algn="ctr">
                    <a:solidFill>
                      <a:schemeClr val="tx1"/>
                    </a:solidFill>
                    <a:round/>
                    <a:headEnd/>
                    <a:tailEnd type="arrow" w="med" len="med"/>
                  </a:ln>
                </p:spPr>
              </p:cxnSp>
              <p:grpSp>
                <p:nvGrpSpPr>
                  <p:cNvPr id="116" name="Group 31"/>
                  <p:cNvGrpSpPr/>
                  <p:nvPr/>
                </p:nvGrpSpPr>
                <p:grpSpPr bwMode="auto">
                  <a:xfrm>
                    <a:off x="2403293" y="2635348"/>
                    <a:ext cx="252778" cy="151057"/>
                    <a:chOff x="1266825" y="6457950"/>
                    <a:chExt cx="314325" cy="200025"/>
                  </a:xfrm>
                  <a:solidFill>
                    <a:schemeClr val="accent1">
                      <a:lumMod val="20000"/>
                      <a:lumOff val="80000"/>
                    </a:schemeClr>
                  </a:solidFill>
                </p:grpSpPr>
                <p:sp>
                  <p:nvSpPr>
                    <p:cNvPr id="123" name="Rectangle 122"/>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8" name="Isosceles Triangle 127"/>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17" name="Group 35"/>
                  <p:cNvGrpSpPr>
                    <a:grpSpLocks/>
                  </p:cNvGrpSpPr>
                  <p:nvPr/>
                </p:nvGrpSpPr>
                <p:grpSpPr bwMode="auto">
                  <a:xfrm>
                    <a:off x="2070100" y="1793875"/>
                    <a:ext cx="1238250" cy="850900"/>
                    <a:chOff x="2362678" y="5419725"/>
                    <a:chExt cx="1026520" cy="751074"/>
                  </a:xfrm>
                </p:grpSpPr>
                <p:sp>
                  <p:nvSpPr>
                    <p:cNvPr id="118" name="Rectangle 25"/>
                    <p:cNvSpPr/>
                    <p:nvPr/>
                  </p:nvSpPr>
                  <p:spPr bwMode="auto">
                    <a:xfrm>
                      <a:off x="2362678" y="5620105"/>
                      <a:ext cx="1026520" cy="5506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nchor="ctr" anchorCtr="1"/>
                    <a:lstStyle/>
                    <a:p>
                      <a:pPr>
                        <a:defRPr/>
                      </a:pPr>
                      <a:r>
                        <a:rPr lang="en-US" sz="1000" dirty="0" smtClean="0">
                          <a:latin typeface="Arial" pitchFamily="34" charset="0"/>
                        </a:rPr>
                        <a:t>USB Host</a:t>
                      </a:r>
                      <a:endParaRPr lang="en-US" sz="1000" dirty="0">
                        <a:latin typeface="Arial" pitchFamily="34" charset="0"/>
                      </a:endParaRPr>
                    </a:p>
                    <a:p>
                      <a:pPr>
                        <a:defRPr/>
                      </a:pPr>
                      <a:r>
                        <a:rPr lang="en-US" sz="1000" dirty="0">
                          <a:latin typeface="Arial" pitchFamily="34" charset="0"/>
                        </a:rPr>
                        <a:t>Controller</a:t>
                      </a:r>
                      <a:endParaRPr lang="en-IN" sz="1000" dirty="0">
                        <a:latin typeface="Arial" pitchFamily="34" charset="0"/>
                      </a:endParaRPr>
                    </a:p>
                  </p:txBody>
                </p:sp>
                <p:grpSp>
                  <p:nvGrpSpPr>
                    <p:cNvPr id="119" name="Group 26"/>
                    <p:cNvGrpSpPr/>
                    <p:nvPr/>
                  </p:nvGrpSpPr>
                  <p:grpSpPr>
                    <a:xfrm>
                      <a:off x="2705100" y="5419725"/>
                      <a:ext cx="314325" cy="200025"/>
                      <a:chOff x="1266825" y="6457950"/>
                      <a:chExt cx="314325" cy="200025"/>
                    </a:xfrm>
                    <a:solidFill>
                      <a:schemeClr val="accent2">
                        <a:lumMod val="75000"/>
                      </a:schemeClr>
                    </a:solidFill>
                  </p:grpSpPr>
                  <p:sp>
                    <p:nvSpPr>
                      <p:cNvPr id="121" name="Rectangle 27"/>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22" name="Isosceles Triangle 28"/>
                      <p:cNvSpPr/>
                      <p:nvPr/>
                    </p:nvSpPr>
                    <p:spPr bwMode="auto">
                      <a:xfrm rot="10800000">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grpSp>
            <p:cxnSp>
              <p:nvCxnSpPr>
                <p:cNvPr id="113" name="Straight Arrow Connector 57"/>
                <p:cNvCxnSpPr>
                  <a:cxnSpLocks noChangeShapeType="1"/>
                </p:cNvCxnSpPr>
                <p:nvPr/>
              </p:nvCxnSpPr>
              <p:spPr bwMode="auto">
                <a:xfrm rot="16200000" flipH="1" flipV="1">
                  <a:off x="2629694" y="2932906"/>
                  <a:ext cx="381000" cy="1588"/>
                </a:xfrm>
                <a:prstGeom prst="straightConnector1">
                  <a:avLst/>
                </a:prstGeom>
                <a:noFill/>
                <a:ln w="9525" algn="ctr">
                  <a:solidFill>
                    <a:schemeClr val="tx1"/>
                  </a:solidFill>
                  <a:round/>
                  <a:headEnd/>
                  <a:tailEnd type="arrow" w="med" len="med"/>
                </a:ln>
              </p:spPr>
            </p:cxnSp>
          </p:grpSp>
          <p:grpSp>
            <p:nvGrpSpPr>
              <p:cNvPr id="137" name="Group 136"/>
              <p:cNvGrpSpPr/>
              <p:nvPr/>
            </p:nvGrpSpPr>
            <p:grpSpPr>
              <a:xfrm>
                <a:off x="4953000" y="4038600"/>
                <a:ext cx="1600200" cy="1825371"/>
                <a:chOff x="4953000" y="4038600"/>
                <a:chExt cx="1600200" cy="1825371"/>
              </a:xfrm>
            </p:grpSpPr>
            <p:grpSp>
              <p:nvGrpSpPr>
                <p:cNvPr id="100" name="Group 87"/>
                <p:cNvGrpSpPr/>
                <p:nvPr/>
              </p:nvGrpSpPr>
              <p:grpSpPr>
                <a:xfrm>
                  <a:off x="5105400" y="4038600"/>
                  <a:ext cx="1217613" cy="628650"/>
                  <a:chOff x="2057400" y="3124200"/>
                  <a:chExt cx="1217613" cy="628650"/>
                </a:xfrm>
              </p:grpSpPr>
              <p:sp>
                <p:nvSpPr>
                  <p:cNvPr id="104" name="Rectangle 48"/>
                  <p:cNvSpPr/>
                  <p:nvPr/>
                </p:nvSpPr>
                <p:spPr bwMode="auto">
                  <a:xfrm>
                    <a:off x="2057400" y="3276600"/>
                    <a:ext cx="1217613" cy="4762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en-US" sz="1000" dirty="0" smtClean="0">
                        <a:latin typeface="Arial" pitchFamily="34" charset="0"/>
                        <a:cs typeface="Arial" pitchFamily="34" charset="0"/>
                      </a:rPr>
                      <a:t>Backend</a:t>
                    </a:r>
                    <a:endParaRPr lang="en-IN" sz="1000" dirty="0">
                      <a:latin typeface="Arial" pitchFamily="34" charset="0"/>
                      <a:cs typeface="Arial" pitchFamily="34" charset="0"/>
                    </a:endParaRPr>
                  </a:p>
                </p:txBody>
              </p:sp>
              <p:grpSp>
                <p:nvGrpSpPr>
                  <p:cNvPr id="105" name="Group 31"/>
                  <p:cNvGrpSpPr/>
                  <p:nvPr/>
                </p:nvGrpSpPr>
                <p:grpSpPr bwMode="auto">
                  <a:xfrm rot="10800000">
                    <a:off x="2743200" y="3124200"/>
                    <a:ext cx="252778" cy="151057"/>
                    <a:chOff x="1266825" y="6457950"/>
                    <a:chExt cx="314325" cy="200025"/>
                  </a:xfrm>
                  <a:solidFill>
                    <a:schemeClr val="accent1">
                      <a:lumMod val="20000"/>
                      <a:lumOff val="80000"/>
                    </a:schemeClr>
                  </a:solidFill>
                </p:grpSpPr>
                <p:sp>
                  <p:nvSpPr>
                    <p:cNvPr id="109" name="Rectangle 54"/>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10" name="Isosceles Triangle 55"/>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nvGrpSpPr>
                  <p:cNvPr id="106" name="Group 36"/>
                  <p:cNvGrpSpPr/>
                  <p:nvPr/>
                </p:nvGrpSpPr>
                <p:grpSpPr bwMode="auto">
                  <a:xfrm>
                    <a:off x="2438400" y="3124200"/>
                    <a:ext cx="252778" cy="151057"/>
                    <a:chOff x="1266825" y="6457950"/>
                    <a:chExt cx="314325" cy="200025"/>
                  </a:xfrm>
                  <a:solidFill>
                    <a:schemeClr val="accent1">
                      <a:lumMod val="20000"/>
                      <a:lumOff val="80000"/>
                    </a:schemeClr>
                  </a:solidFill>
                </p:grpSpPr>
                <p:sp>
                  <p:nvSpPr>
                    <p:cNvPr id="107" name="Rectangle 106"/>
                    <p:cNvSpPr/>
                    <p:nvPr/>
                  </p:nvSpPr>
                  <p:spPr bwMode="auto">
                    <a:xfrm>
                      <a:off x="1266825" y="6457950"/>
                      <a:ext cx="314325" cy="200025"/>
                    </a:xfrm>
                    <a:prstGeom prst="rect">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sp>
                  <p:nvSpPr>
                    <p:cNvPr id="108" name="Isosceles Triangle 107"/>
                    <p:cNvSpPr/>
                    <p:nvPr/>
                  </p:nvSpPr>
                  <p:spPr bwMode="auto">
                    <a:xfrm>
                      <a:off x="1266825" y="6467475"/>
                      <a:ext cx="304800" cy="171450"/>
                    </a:xfrm>
                    <a:prstGeom prst="triangle">
                      <a:avLst/>
                    </a:prstGeom>
                    <a:grpFill/>
                    <a:ln w="9525" cap="flat" cmpd="sng" algn="ctr">
                      <a:solidFill>
                        <a:schemeClr val="tx1"/>
                      </a:solidFill>
                      <a:prstDash val="solid"/>
                      <a:round/>
                      <a:headEnd type="none" w="med" len="med"/>
                      <a:tailEnd type="none" w="med" len="med"/>
                    </a:ln>
                    <a:effectLst/>
                  </p:spPr>
                  <p:txBody>
                    <a:bodyPr/>
                    <a:lstStyle/>
                    <a:p>
                      <a:pPr>
                        <a:defRPr/>
                      </a:pPr>
                      <a:endParaRPr lang="en-IN"/>
                    </a:p>
                  </p:txBody>
                </p:sp>
              </p:grpSp>
            </p:grpSp>
            <p:sp>
              <p:nvSpPr>
                <p:cNvPr id="101" name="Flowchart: Manual Operation 100"/>
                <p:cNvSpPr/>
                <p:nvPr/>
              </p:nvSpPr>
              <p:spPr bwMode="auto">
                <a:xfrm rot="10800000">
                  <a:off x="4953000" y="4419600"/>
                  <a:ext cx="1600200" cy="685800"/>
                </a:xfrm>
                <a:prstGeom prst="flowChartManualOperation">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smtClean="0"/>
                </a:p>
              </p:txBody>
            </p:sp>
            <p:sp>
              <p:nvSpPr>
                <p:cNvPr id="103" name="TextBox 102"/>
                <p:cNvSpPr txBox="1"/>
                <p:nvPr/>
              </p:nvSpPr>
              <p:spPr>
                <a:xfrm>
                  <a:off x="5105400" y="4648200"/>
                  <a:ext cx="1371600" cy="461665"/>
                </a:xfrm>
                <a:prstGeom prst="rect">
                  <a:avLst/>
                </a:prstGeom>
                <a:noFill/>
              </p:spPr>
              <p:txBody>
                <a:bodyPr wrap="square" rtlCol="0">
                  <a:spAutoFit/>
                </a:bodyPr>
                <a:lstStyle/>
                <a:p>
                  <a:pPr algn="ctr"/>
                  <a:r>
                    <a:rPr lang="en-US" sz="1200" dirty="0" smtClean="0">
                      <a:latin typeface="News Gothic MT"/>
                    </a:rPr>
                    <a:t>USB Driver</a:t>
                  </a:r>
                </a:p>
                <a:p>
                  <a:pPr algn="ctr"/>
                  <a:r>
                    <a:rPr lang="en-US" sz="1200" dirty="0" smtClean="0">
                      <a:latin typeface="News Gothic MT"/>
                    </a:rPr>
                    <a:t>(Host PC)</a:t>
                  </a:r>
                  <a:endParaRPr lang="en-IN" sz="1200" dirty="0">
                    <a:latin typeface="News Gothic MT"/>
                  </a:endParaRPr>
                </a:p>
              </p:txBody>
            </p:sp>
            <p:pic>
              <p:nvPicPr>
                <p:cNvPr id="131" name="Picture 130" descr="67411-usb.jpg"/>
                <p:cNvPicPr>
                  <a:picLocks noChangeAspect="1"/>
                </p:cNvPicPr>
                <p:nvPr/>
              </p:nvPicPr>
              <p:blipFill>
                <a:blip r:embed="rId4" cstate="print"/>
                <a:stretch>
                  <a:fillRect/>
                </a:stretch>
              </p:blipFill>
              <p:spPr>
                <a:xfrm>
                  <a:off x="5486400" y="5257800"/>
                  <a:ext cx="704850" cy="606171"/>
                </a:xfrm>
                <a:prstGeom prst="rect">
                  <a:avLst/>
                </a:prstGeom>
              </p:spPr>
            </p:pic>
          </p:grpSp>
        </p:grpSp>
      </p:grpSp>
      <p:sp>
        <p:nvSpPr>
          <p:cNvPr id="142" name="Rectangle 141"/>
          <p:cNvSpPr/>
          <p:nvPr/>
        </p:nvSpPr>
        <p:spPr>
          <a:xfrm>
            <a:off x="1066800" y="1295400"/>
            <a:ext cx="3200400" cy="2819400"/>
          </a:xfrm>
          <a:prstGeom prst="rect">
            <a:avLst/>
          </a:prstGeom>
          <a:solidFill>
            <a:schemeClr val="accent2">
              <a:lumMod val="60000"/>
              <a:lumOff val="40000"/>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endParaRPr lang="en-US" sz="1200" dirty="0" smtClean="0"/>
          </a:p>
          <a:p>
            <a:r>
              <a:rPr lang="en-US" sz="2000" b="1" dirty="0" smtClean="0">
                <a:solidFill>
                  <a:schemeClr val="tx1"/>
                </a:solidFill>
                <a:latin typeface="News Gothic MT"/>
              </a:rPr>
              <a:t>VP</a:t>
            </a:r>
          </a:p>
        </p:txBody>
      </p:sp>
      <p:grpSp>
        <p:nvGrpSpPr>
          <p:cNvPr id="146" name="Group 145"/>
          <p:cNvGrpSpPr/>
          <p:nvPr/>
        </p:nvGrpSpPr>
        <p:grpSpPr>
          <a:xfrm>
            <a:off x="1066800" y="1295400"/>
            <a:ext cx="3200400" cy="838200"/>
            <a:chOff x="3048000" y="1371600"/>
            <a:chExt cx="3200400" cy="838200"/>
          </a:xfrm>
        </p:grpSpPr>
        <p:sp>
          <p:nvSpPr>
            <p:cNvPr id="143" name="Rectangle 142"/>
            <p:cNvSpPr/>
            <p:nvPr/>
          </p:nvSpPr>
          <p:spPr>
            <a:xfrm>
              <a:off x="3048000" y="1371600"/>
              <a:ext cx="3200400" cy="838200"/>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latin typeface="News Gothic MT"/>
                </a:rPr>
                <a:t>Guest OS</a:t>
              </a:r>
            </a:p>
            <a:p>
              <a:endParaRPr lang="en-US" sz="1200" dirty="0" smtClean="0">
                <a:solidFill>
                  <a:schemeClr val="tx1"/>
                </a:solidFill>
                <a:latin typeface="News Gothic MT"/>
              </a:endParaRPr>
            </a:p>
            <a:p>
              <a:r>
                <a:rPr lang="en-US" sz="1600" dirty="0" smtClean="0">
                  <a:solidFill>
                    <a:schemeClr val="tx1"/>
                  </a:solidFill>
                  <a:latin typeface="News Gothic MT"/>
                </a:rPr>
                <a:t> </a:t>
              </a:r>
              <a:endParaRPr lang="en-US" sz="1600" dirty="0" smtClean="0">
                <a:latin typeface="News Gothic MT"/>
              </a:endParaRPr>
            </a:p>
          </p:txBody>
        </p:sp>
        <p:sp>
          <p:nvSpPr>
            <p:cNvPr id="144" name="Rectangle 143"/>
            <p:cNvSpPr/>
            <p:nvPr/>
          </p:nvSpPr>
          <p:spPr>
            <a:xfrm>
              <a:off x="4114800" y="1828800"/>
              <a:ext cx="1219200" cy="304800"/>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News Gothic MT"/>
                </a:rPr>
                <a:t>Device Driver</a:t>
              </a:r>
              <a:endParaRPr lang="en-IN" sz="1200" dirty="0">
                <a:solidFill>
                  <a:schemeClr val="tx1"/>
                </a:solidFill>
                <a:latin typeface="News Gothic MT"/>
              </a:endParaRPr>
            </a:p>
          </p:txBody>
        </p:sp>
        <p:sp>
          <p:nvSpPr>
            <p:cNvPr id="145" name="Rectangle 144"/>
            <p:cNvSpPr/>
            <p:nvPr/>
          </p:nvSpPr>
          <p:spPr>
            <a:xfrm>
              <a:off x="4114800" y="1447800"/>
              <a:ext cx="1219200" cy="304800"/>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News Gothic MT"/>
                </a:rPr>
                <a:t>Application</a:t>
              </a:r>
              <a:endParaRPr lang="en-IN" sz="1200" dirty="0">
                <a:solidFill>
                  <a:schemeClr val="tx1"/>
                </a:solidFill>
                <a:latin typeface="News Gothic MT"/>
              </a:endParaRPr>
            </a:p>
          </p:txBody>
        </p:sp>
      </p:grpSp>
      <p:grpSp>
        <p:nvGrpSpPr>
          <p:cNvPr id="151" name="Group 150"/>
          <p:cNvGrpSpPr/>
          <p:nvPr/>
        </p:nvGrpSpPr>
        <p:grpSpPr>
          <a:xfrm>
            <a:off x="1066800" y="1295400"/>
            <a:ext cx="3200400" cy="838200"/>
            <a:chOff x="3048000" y="1371600"/>
            <a:chExt cx="3200400" cy="838200"/>
          </a:xfrm>
        </p:grpSpPr>
        <p:sp>
          <p:nvSpPr>
            <p:cNvPr id="152" name="Rectangle 151"/>
            <p:cNvSpPr/>
            <p:nvPr/>
          </p:nvSpPr>
          <p:spPr>
            <a:xfrm>
              <a:off x="3048000" y="1371600"/>
              <a:ext cx="3200400" cy="8382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latin typeface="News Gothic MT"/>
                </a:rPr>
                <a:t>Guest OS</a:t>
              </a:r>
            </a:p>
            <a:p>
              <a:r>
                <a:rPr lang="en-US" sz="1200" dirty="0" smtClean="0">
                  <a:solidFill>
                    <a:schemeClr val="tx1"/>
                  </a:solidFill>
                  <a:latin typeface="News Gothic MT"/>
                </a:rPr>
                <a:t>Android /</a:t>
              </a:r>
            </a:p>
            <a:p>
              <a:r>
                <a:rPr lang="en-US" sz="1200" dirty="0" err="1" smtClean="0">
                  <a:solidFill>
                    <a:schemeClr val="tx1"/>
                  </a:solidFill>
                  <a:latin typeface="News Gothic MT"/>
                </a:rPr>
                <a:t>Symbian</a:t>
              </a:r>
              <a:endParaRPr lang="en-US" sz="1200" dirty="0" smtClean="0">
                <a:latin typeface="News Gothic MT"/>
              </a:endParaRPr>
            </a:p>
          </p:txBody>
        </p:sp>
        <p:sp>
          <p:nvSpPr>
            <p:cNvPr id="153" name="Rectangle 152"/>
            <p:cNvSpPr/>
            <p:nvPr/>
          </p:nvSpPr>
          <p:spPr>
            <a:xfrm>
              <a:off x="4114800" y="1828800"/>
              <a:ext cx="1219200" cy="304800"/>
            </a:xfrm>
            <a:prstGeom prst="rect">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News Gothic MT"/>
                </a:rPr>
                <a:t>Device Driver</a:t>
              </a:r>
              <a:endParaRPr lang="en-IN" sz="1200" dirty="0">
                <a:solidFill>
                  <a:schemeClr val="tx1"/>
                </a:solidFill>
                <a:latin typeface="News Gothic MT"/>
              </a:endParaRPr>
            </a:p>
          </p:txBody>
        </p:sp>
        <p:sp>
          <p:nvSpPr>
            <p:cNvPr id="154" name="Rectangle 153"/>
            <p:cNvSpPr/>
            <p:nvPr/>
          </p:nvSpPr>
          <p:spPr>
            <a:xfrm>
              <a:off x="4114800" y="1447800"/>
              <a:ext cx="1219200" cy="304800"/>
            </a:xfrm>
            <a:prstGeom prst="rect">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News Gothic MT"/>
                </a:rPr>
                <a:t>Application</a:t>
              </a:r>
              <a:endParaRPr lang="en-IN" sz="1200" dirty="0">
                <a:solidFill>
                  <a:schemeClr val="tx1"/>
                </a:solidFill>
                <a:latin typeface="News Gothic MT"/>
              </a:endParaRPr>
            </a:p>
          </p:txBody>
        </p:sp>
      </p:grpSp>
      <p:grpSp>
        <p:nvGrpSpPr>
          <p:cNvPr id="166" name="Group 165"/>
          <p:cNvGrpSpPr/>
          <p:nvPr/>
        </p:nvGrpSpPr>
        <p:grpSpPr>
          <a:xfrm>
            <a:off x="685800" y="1295400"/>
            <a:ext cx="3962400" cy="4038600"/>
            <a:chOff x="685800" y="1295400"/>
            <a:chExt cx="3962400" cy="4038600"/>
          </a:xfrm>
        </p:grpSpPr>
        <p:sp>
          <p:nvSpPr>
            <p:cNvPr id="163" name="Rectangle 162"/>
            <p:cNvSpPr/>
            <p:nvPr/>
          </p:nvSpPr>
          <p:spPr>
            <a:xfrm>
              <a:off x="685800" y="4114800"/>
              <a:ext cx="3962400" cy="12192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latin typeface="News Gothic MT"/>
              </a:endParaRPr>
            </a:p>
            <a:p>
              <a:r>
                <a:rPr lang="en-US" sz="1200" dirty="0" smtClean="0">
                  <a:solidFill>
                    <a:schemeClr val="tx1"/>
                  </a:solidFill>
                  <a:latin typeface="News Gothic MT"/>
                </a:rPr>
                <a:t>Host OS</a:t>
              </a:r>
            </a:p>
            <a:p>
              <a:endParaRPr lang="en-IN" sz="1200" dirty="0">
                <a:latin typeface="News Gothic MT"/>
              </a:endParaRPr>
            </a:p>
          </p:txBody>
        </p:sp>
        <p:sp>
          <p:nvSpPr>
            <p:cNvPr id="164" name="Rectangle 163"/>
            <p:cNvSpPr/>
            <p:nvPr/>
          </p:nvSpPr>
          <p:spPr>
            <a:xfrm>
              <a:off x="685800" y="1295400"/>
              <a:ext cx="381000" cy="28194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5" name="Rectangle 164"/>
            <p:cNvSpPr/>
            <p:nvPr/>
          </p:nvSpPr>
          <p:spPr>
            <a:xfrm>
              <a:off x="4267200" y="1295400"/>
              <a:ext cx="381000" cy="2819400"/>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67" name="Group 166"/>
          <p:cNvGrpSpPr/>
          <p:nvPr/>
        </p:nvGrpSpPr>
        <p:grpSpPr>
          <a:xfrm>
            <a:off x="685800" y="1295400"/>
            <a:ext cx="3962400" cy="4038600"/>
            <a:chOff x="685800" y="1295400"/>
            <a:chExt cx="3962400" cy="4038600"/>
          </a:xfrm>
        </p:grpSpPr>
        <p:sp>
          <p:nvSpPr>
            <p:cNvPr id="168" name="Rectangle 167"/>
            <p:cNvSpPr/>
            <p:nvPr/>
          </p:nvSpPr>
          <p:spPr>
            <a:xfrm>
              <a:off x="685800" y="4114800"/>
              <a:ext cx="3962400" cy="1219200"/>
            </a:xfrm>
            <a:prstGeom prst="rect">
              <a:avLst/>
            </a:prstGeom>
            <a:solidFill>
              <a:schemeClr val="accent1">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smtClean="0">
                <a:latin typeface="News Gothic MT"/>
              </a:endParaRPr>
            </a:p>
            <a:p>
              <a:endParaRPr lang="en-US" sz="1200" dirty="0" smtClean="0">
                <a:latin typeface="News Gothic MT"/>
              </a:endParaRPr>
            </a:p>
            <a:p>
              <a:r>
                <a:rPr lang="en-US" sz="1200" dirty="0" smtClean="0">
                  <a:solidFill>
                    <a:schemeClr val="tx1"/>
                  </a:solidFill>
                  <a:latin typeface="News Gothic MT"/>
                </a:rPr>
                <a:t>Host OS</a:t>
              </a:r>
            </a:p>
            <a:p>
              <a:r>
                <a:rPr lang="en-US" sz="1200" dirty="0" smtClean="0">
                  <a:solidFill>
                    <a:schemeClr val="tx1"/>
                  </a:solidFill>
                  <a:latin typeface="News Gothic MT"/>
                </a:rPr>
                <a:t>Windows 7 /</a:t>
              </a:r>
            </a:p>
            <a:p>
              <a:r>
                <a:rPr lang="en-US" sz="1200" dirty="0" smtClean="0">
                  <a:solidFill>
                    <a:schemeClr val="tx1"/>
                  </a:solidFill>
                  <a:latin typeface="News Gothic MT"/>
                </a:rPr>
                <a:t>Linux</a:t>
              </a:r>
            </a:p>
          </p:txBody>
        </p:sp>
        <p:sp>
          <p:nvSpPr>
            <p:cNvPr id="169" name="Rectangle 168"/>
            <p:cNvSpPr/>
            <p:nvPr/>
          </p:nvSpPr>
          <p:spPr>
            <a:xfrm>
              <a:off x="685800" y="1295400"/>
              <a:ext cx="381000" cy="2819400"/>
            </a:xfrm>
            <a:prstGeom prst="rect">
              <a:avLst/>
            </a:prstGeom>
            <a:solidFill>
              <a:schemeClr val="accent1">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0" name="Rectangle 169"/>
            <p:cNvSpPr/>
            <p:nvPr/>
          </p:nvSpPr>
          <p:spPr>
            <a:xfrm>
              <a:off x="4267200" y="1295400"/>
              <a:ext cx="381000" cy="2819400"/>
            </a:xfrm>
            <a:prstGeom prst="rect">
              <a:avLst/>
            </a:prstGeom>
            <a:solidFill>
              <a:schemeClr val="accent1">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75" name="TextBox 174"/>
          <p:cNvSpPr txBox="1"/>
          <p:nvPr/>
        </p:nvSpPr>
        <p:spPr>
          <a:xfrm>
            <a:off x="4876800" y="1295400"/>
            <a:ext cx="3657600" cy="3724096"/>
          </a:xfrm>
          <a:prstGeom prst="rect">
            <a:avLst/>
          </a:prstGeom>
          <a:noFill/>
        </p:spPr>
        <p:txBody>
          <a:bodyPr wrap="square" rtlCol="0">
            <a:spAutoFit/>
          </a:bodyPr>
          <a:lstStyle/>
          <a:p>
            <a:pPr>
              <a:buFont typeface="Arial" pitchFamily="34" charset="0"/>
              <a:buChar char="•"/>
            </a:pPr>
            <a:r>
              <a:rPr lang="en-US" sz="2000" dirty="0" smtClean="0">
                <a:latin typeface="News Gothic MT"/>
              </a:rPr>
              <a:t>Enables the virtual platform to interface with real world devices</a:t>
            </a:r>
          </a:p>
          <a:p>
            <a:pPr>
              <a:buFont typeface="Arial" pitchFamily="34" charset="0"/>
              <a:buChar char="•"/>
            </a:pPr>
            <a:r>
              <a:rPr lang="en-US" sz="2000" dirty="0" smtClean="0">
                <a:latin typeface="News Gothic MT"/>
              </a:rPr>
              <a:t>Provides real time verification environment</a:t>
            </a:r>
          </a:p>
          <a:p>
            <a:pPr>
              <a:buFont typeface="Arial" pitchFamily="34" charset="0"/>
              <a:buChar char="•"/>
            </a:pPr>
            <a:r>
              <a:rPr lang="en-US" sz="2000" dirty="0" smtClean="0">
                <a:latin typeface="News Gothic MT"/>
              </a:rPr>
              <a:t>Any hardware interface of host PC can be supported</a:t>
            </a:r>
          </a:p>
          <a:p>
            <a:pPr lvl="1">
              <a:buFont typeface="Arial" pitchFamily="34" charset="0"/>
              <a:buChar char="•"/>
            </a:pPr>
            <a:r>
              <a:rPr lang="en-US" sz="1200" dirty="0" smtClean="0">
                <a:latin typeface="News Gothic MT"/>
              </a:rPr>
              <a:t>Ethernet</a:t>
            </a:r>
          </a:p>
          <a:p>
            <a:pPr lvl="1">
              <a:buFont typeface="Arial" pitchFamily="34" charset="0"/>
              <a:buChar char="•"/>
            </a:pPr>
            <a:r>
              <a:rPr lang="en-US" sz="1200" dirty="0" smtClean="0">
                <a:latin typeface="News Gothic MT"/>
              </a:rPr>
              <a:t>WLAN</a:t>
            </a:r>
          </a:p>
          <a:p>
            <a:pPr lvl="1">
              <a:buFont typeface="Arial" pitchFamily="34" charset="0"/>
              <a:buChar char="•"/>
            </a:pPr>
            <a:r>
              <a:rPr lang="en-US" sz="1200" dirty="0" smtClean="0">
                <a:latin typeface="News Gothic MT"/>
              </a:rPr>
              <a:t>USB</a:t>
            </a:r>
          </a:p>
          <a:p>
            <a:pPr lvl="1">
              <a:buFont typeface="Arial" pitchFamily="34" charset="0"/>
              <a:buChar char="•"/>
            </a:pPr>
            <a:r>
              <a:rPr lang="en-US" sz="1200" dirty="0" smtClean="0">
                <a:latin typeface="News Gothic MT"/>
              </a:rPr>
              <a:t>Printer</a:t>
            </a:r>
          </a:p>
          <a:p>
            <a:pPr lvl="1">
              <a:buFont typeface="Arial" pitchFamily="34" charset="0"/>
              <a:buChar char="•"/>
            </a:pPr>
            <a:r>
              <a:rPr lang="en-US" sz="1200" dirty="0" smtClean="0">
                <a:latin typeface="News Gothic MT"/>
              </a:rPr>
              <a:t>Camera</a:t>
            </a:r>
          </a:p>
          <a:p>
            <a:pPr lvl="1">
              <a:buFont typeface="Arial" pitchFamily="34" charset="0"/>
              <a:buChar char="•"/>
            </a:pPr>
            <a:r>
              <a:rPr lang="en-US" sz="1200" dirty="0" smtClean="0">
                <a:latin typeface="News Gothic MT"/>
              </a:rPr>
              <a:t>Audio(Speaker, </a:t>
            </a:r>
            <a:r>
              <a:rPr lang="en-US" sz="1200" dirty="0" err="1" smtClean="0">
                <a:latin typeface="News Gothic MT"/>
              </a:rPr>
              <a:t>Mic</a:t>
            </a:r>
            <a:r>
              <a:rPr lang="en-US" sz="1200" dirty="0" smtClean="0">
                <a:latin typeface="News Gothic MT"/>
              </a:rPr>
              <a:t>)</a:t>
            </a:r>
          </a:p>
          <a:p>
            <a:pPr lvl="1">
              <a:buFont typeface="Arial" pitchFamily="34" charset="0"/>
              <a:buChar char="•"/>
            </a:pPr>
            <a:r>
              <a:rPr lang="en-US" sz="1200" dirty="0" smtClean="0">
                <a:latin typeface="News Gothic MT"/>
              </a:rPr>
              <a:t>..</a:t>
            </a:r>
          </a:p>
          <a:p>
            <a:pPr lvl="1">
              <a:buFont typeface="Arial" pitchFamily="34" charset="0"/>
              <a:buChar char="•"/>
            </a:pPr>
            <a:endParaRPr lang="en-IN" sz="1200" dirty="0">
              <a:latin typeface="News Gothic M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nodeType="clickEffect">
                                  <p:stCondLst>
                                    <p:cond delay="0"/>
                                  </p:stCondLst>
                                  <p:childTnLst>
                                    <p:animEffect transition="out" filter="blinds(horizontal)">
                                      <p:cBhvr>
                                        <p:cTn id="14" dur="500"/>
                                        <p:tgtEl>
                                          <p:spTgt spid="87"/>
                                        </p:tgtEl>
                                      </p:cBhvr>
                                    </p:animEffect>
                                    <p:set>
                                      <p:cBhvr>
                                        <p:cTn id="15" dur="1" fill="hold">
                                          <p:stCondLst>
                                            <p:cond delay="499"/>
                                          </p:stCondLst>
                                        </p:cTn>
                                        <p:tgtEl>
                                          <p:spTgt spid="8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0"/>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80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headEnd type="arrow"/>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8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12567</TotalTime>
  <Words>6057</Words>
  <Application>Microsoft Office PowerPoint</Application>
  <PresentationFormat>On-screen Show (4:3)</PresentationFormat>
  <Paragraphs>830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vt:lpstr>
      <vt:lpstr>   Objective</vt:lpstr>
      <vt:lpstr>   Modeling Standards</vt:lpstr>
      <vt:lpstr>   Benefits of Standards</vt:lpstr>
      <vt:lpstr>   Components of TLM D&amp;V flow</vt:lpstr>
      <vt:lpstr>   Virtual Platform of SoC</vt:lpstr>
      <vt:lpstr>Slide 7</vt:lpstr>
      <vt:lpstr>Slide 8</vt:lpstr>
      <vt:lpstr>Slide 9</vt:lpstr>
      <vt:lpstr>Slide 10</vt:lpstr>
      <vt:lpstr>  High Level Synthesis</vt:lpstr>
      <vt:lpstr>  Models for VP &amp; HLS</vt:lpstr>
      <vt:lpstr>  Models for VP &amp; HLS</vt:lpstr>
      <vt:lpstr>  Verification from TLM to RTL</vt:lpstr>
      <vt:lpstr>Slide 15</vt:lpstr>
      <vt:lpstr>  Standardization required ..</vt:lpstr>
      <vt:lpstr>   System Realization Alliance</vt:lpstr>
      <vt:lpstr>  CircuitSutra Offerings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tsutsui</dc:creator>
  <cp:lastModifiedBy>Windows User</cp:lastModifiedBy>
  <cp:revision>1373</cp:revision>
  <dcterms:created xsi:type="dcterms:W3CDTF">1601-01-01T00:00:00Z</dcterms:created>
  <dcterms:modified xsi:type="dcterms:W3CDTF">2010-10-09T11:08:53Z</dcterms:modified>
</cp:coreProperties>
</file>